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61"/>
    <p:restoredTop sz="95781"/>
  </p:normalViewPr>
  <p:slideViewPr>
    <p:cSldViewPr snapToGrid="0" snapToObjects="1">
      <p:cViewPr varScale="1">
        <p:scale>
          <a:sx n="124" d="100"/>
          <a:sy n="124" d="100"/>
        </p:scale>
        <p:origin x="10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275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0176B-6D3D-994A-95CD-D6D1C48EDB13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689D7-083C-F943-BDCE-FB00B42623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9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689D7-083C-F943-BDCE-FB00B42623F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13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monitor, zitten, zwart, achtergrond&#10;&#10;Automatisch gegenereerde beschrijving">
            <a:extLst>
              <a:ext uri="{FF2B5EF4-FFF2-40B4-BE49-F238E27FC236}">
                <a16:creationId xmlns:a16="http://schemas.microsoft.com/office/drawing/2014/main" id="{A064A9FB-A64D-D144-9FB5-BC2A4A53D5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598226"/>
            <a:ext cx="12192000" cy="6259773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A8223A5F-A7E5-4844-A69C-D790D6946B09}"/>
              </a:ext>
            </a:extLst>
          </p:cNvPr>
          <p:cNvSpPr txBox="1"/>
          <p:nvPr userDrawn="1"/>
        </p:nvSpPr>
        <p:spPr>
          <a:xfrm>
            <a:off x="813581" y="3180528"/>
            <a:ext cx="10564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b="1" i="0" dirty="0" err="1">
                <a:solidFill>
                  <a:schemeClr val="accent1"/>
                </a:solidFill>
                <a:latin typeface="Avenir Black" panose="02000503020000020003" pitchFamily="2" charset="0"/>
              </a:rPr>
              <a:t>LEANmeter</a:t>
            </a:r>
            <a:endParaRPr lang="nl-NL" sz="7200" b="1" i="0" dirty="0">
              <a:solidFill>
                <a:schemeClr val="accent1"/>
              </a:solidFill>
              <a:latin typeface="Avenir Black" panose="02000503020000020003" pitchFamily="2" charset="0"/>
            </a:endParaRPr>
          </a:p>
        </p:txBody>
      </p:sp>
      <p:pic>
        <p:nvPicPr>
          <p:cNvPr id="11" name="Afbeelding 10" descr="Afbeelding met tekening&#10;&#10;Automatisch gegenereerde beschrijving">
            <a:extLst>
              <a:ext uri="{FF2B5EF4-FFF2-40B4-BE49-F238E27FC236}">
                <a16:creationId xmlns:a16="http://schemas.microsoft.com/office/drawing/2014/main" id="{E81A961A-DF06-FD4C-8B2E-63801AB5572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35790" y="335490"/>
            <a:ext cx="940840" cy="138076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20BB170C-191E-4343-B9EE-EBED34FA7148}"/>
              </a:ext>
            </a:extLst>
          </p:cNvPr>
          <p:cNvSpPr txBox="1"/>
          <p:nvPr userDrawn="1"/>
        </p:nvSpPr>
        <p:spPr>
          <a:xfrm>
            <a:off x="813581" y="4481051"/>
            <a:ext cx="10564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i="0" dirty="0" err="1">
                <a:solidFill>
                  <a:schemeClr val="accent1"/>
                </a:solidFill>
                <a:latin typeface="Avenir Black" panose="02000503020000020003" pitchFamily="2" charset="0"/>
              </a:rPr>
              <a:t>Lean</a:t>
            </a:r>
            <a:r>
              <a:rPr lang="nl-NL" sz="4000" b="1" i="0" dirty="0">
                <a:solidFill>
                  <a:schemeClr val="accent1"/>
                </a:solidFill>
                <a:latin typeface="Avenir Black" panose="02000503020000020003" pitchFamily="2" charset="0"/>
              </a:rPr>
              <a:t> </a:t>
            </a:r>
            <a:r>
              <a:rPr lang="nl-NL" sz="4000" b="1" i="0" dirty="0" err="1">
                <a:solidFill>
                  <a:schemeClr val="accent1"/>
                </a:solidFill>
                <a:latin typeface="Avenir Black" panose="02000503020000020003" pitchFamily="2" charset="0"/>
              </a:rPr>
              <a:t>Capability</a:t>
            </a:r>
            <a:r>
              <a:rPr lang="nl-NL" sz="4000" b="1" i="0" dirty="0">
                <a:solidFill>
                  <a:schemeClr val="accent1"/>
                </a:solidFill>
                <a:latin typeface="Avenir Black" panose="02000503020000020003" pitchFamily="2" charset="0"/>
              </a:rPr>
              <a:t> Builders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908542"/>
            <a:ext cx="10820400" cy="970588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27898"/>
            <a:ext cx="10820400" cy="4240311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F11CEF0-FD54-884B-882E-87F373D92EAC}"/>
              </a:ext>
            </a:extLst>
          </p:cNvPr>
          <p:cNvSpPr txBox="1"/>
          <p:nvPr userDrawn="1"/>
        </p:nvSpPr>
        <p:spPr>
          <a:xfrm>
            <a:off x="2244095" y="6399442"/>
            <a:ext cx="7700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i="0" dirty="0" err="1">
                <a:solidFill>
                  <a:schemeClr val="bg1"/>
                </a:solidFill>
                <a:latin typeface="Avenir Black" panose="02000503020000020003" pitchFamily="2" charset="0"/>
              </a:rPr>
              <a:t>LEANmeter</a:t>
            </a:r>
            <a:r>
              <a:rPr lang="nl-NL" sz="2400" b="1" i="0" dirty="0">
                <a:solidFill>
                  <a:schemeClr val="bg1"/>
                </a:solidFill>
                <a:latin typeface="Avenir Black" panose="02000503020000020003" pitchFamily="2" charset="0"/>
              </a:rPr>
              <a:t> – THE RIGHT IMPULSE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7696" y="286433"/>
            <a:ext cx="9887712" cy="95871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  <a:br>
              <a:rPr lang="nl-NL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365504"/>
            <a:ext cx="10820400" cy="4753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8255" y="6119441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800" b="0" i="0">
                <a:solidFill>
                  <a:schemeClr val="bg2">
                    <a:lumMod val="50000"/>
                  </a:schemeClr>
                </a:solidFill>
                <a:effectLst/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221" y="6167889"/>
            <a:ext cx="500954" cy="564408"/>
          </a:xfrm>
          <a:prstGeom prst="rect">
            <a:avLst/>
          </a:prstGeom>
        </p:spPr>
      </p:pic>
      <p:pic>
        <p:nvPicPr>
          <p:cNvPr id="15" name="Afbeelding 14" descr="Afbeelding met monitor, zitten, zwart, achtergrond&#10;&#10;Automatisch gegenereerde beschrijving">
            <a:extLst>
              <a:ext uri="{FF2B5EF4-FFF2-40B4-BE49-F238E27FC236}">
                <a16:creationId xmlns:a16="http://schemas.microsoft.com/office/drawing/2014/main" id="{89AD165C-30CE-4A4F-997D-BA5285A92D3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6825" y="180357"/>
            <a:ext cx="897527" cy="460820"/>
          </a:xfrm>
          <a:prstGeom prst="rect">
            <a:avLst/>
          </a:prstGeom>
        </p:spPr>
      </p:pic>
      <p:pic>
        <p:nvPicPr>
          <p:cNvPr id="17" name="Afbeelding 16" descr="Afbeelding met tekening&#10;&#10;Automatisch gegenereerde beschrijving">
            <a:extLst>
              <a:ext uri="{FF2B5EF4-FFF2-40B4-BE49-F238E27FC236}">
                <a16:creationId xmlns:a16="http://schemas.microsoft.com/office/drawing/2014/main" id="{81A30C76-C67F-1549-8902-2D66CACA36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6825" y="6450093"/>
            <a:ext cx="1482664" cy="2865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rgbClr val="002060"/>
          </a:solidFill>
          <a:effectLst/>
          <a:latin typeface="Avenir Book" charset="0"/>
          <a:ea typeface="Avenir Book" charset="0"/>
          <a:cs typeface="Avenir Book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Avenir Book" charset="0"/>
          <a:ea typeface="Avenir Book" charset="0"/>
          <a:cs typeface="Avenir Book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Avenir Book" charset="0"/>
          <a:ea typeface="Avenir Book" charset="0"/>
          <a:cs typeface="Avenir Book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Avenir Book" charset="0"/>
          <a:ea typeface="Avenir Book" charset="0"/>
          <a:cs typeface="Avenir Book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Avenir Book" charset="0"/>
          <a:ea typeface="Avenir Book" charset="0"/>
          <a:cs typeface="Avenir Book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Avenir Book" charset="0"/>
          <a:ea typeface="Avenir Book" charset="0"/>
          <a:cs typeface="Avenir Book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hyperlink" Target="https://lcbgroup.nl/leanmeter/" TargetMode="External"/><Relationship Id="rId10" Type="http://schemas.openxmlformats.org/officeDocument/2006/relationships/image" Target="../media/image20.png"/><Relationship Id="rId4" Type="http://schemas.openxmlformats.org/officeDocument/2006/relationships/image" Target="../media/image15.svg"/><Relationship Id="rId9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DAEFD-FFD1-A44C-97C5-DE3E3D69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LEANmeter</a:t>
            </a:r>
            <a:r>
              <a:rPr lang="nl-NL" dirty="0"/>
              <a:t> </a:t>
            </a:r>
            <a:r>
              <a:rPr lang="nl-NL" dirty="0" err="1"/>
              <a:t>gives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insight</a:t>
            </a:r>
            <a:r>
              <a:rPr lang="nl-NL" dirty="0"/>
              <a:t> </a:t>
            </a:r>
            <a:r>
              <a:rPr lang="nl-NL" dirty="0" err="1"/>
              <a:t>into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way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, </a:t>
            </a:r>
            <a:r>
              <a:rPr lang="nl-NL" dirty="0" err="1"/>
              <a:t>strengths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areas</a:t>
            </a:r>
            <a:r>
              <a:rPr lang="nl-NL" dirty="0"/>
              <a:t> of concern, </a:t>
            </a:r>
            <a:r>
              <a:rPr lang="nl-NL" dirty="0" err="1"/>
              <a:t>individually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as a team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E6E09-4D25-7C42-AA32-4C0B43F5B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10" y="1927898"/>
            <a:ext cx="10170894" cy="4240311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98450" algn="l"/>
                <a:tab pos="7283450" algn="l"/>
                <a:tab pos="8434388" algn="r"/>
                <a:tab pos="9021763" algn="r"/>
                <a:tab pos="9499600" algn="l"/>
                <a:tab pos="10661650" algn="r"/>
              </a:tabLst>
            </a:pPr>
            <a:r>
              <a:rPr lang="nl-NL" sz="2800" i="1" dirty="0"/>
              <a:t>'Off </a:t>
            </a:r>
            <a:r>
              <a:rPr lang="nl-NL" sz="2800" i="1" dirty="0" err="1"/>
              <a:t>the</a:t>
            </a:r>
            <a:r>
              <a:rPr lang="nl-NL" sz="2800" i="1" dirty="0"/>
              <a:t> </a:t>
            </a:r>
            <a:r>
              <a:rPr lang="nl-NL" sz="2800" i="1" dirty="0" err="1"/>
              <a:t>shelf</a:t>
            </a:r>
            <a:r>
              <a:rPr lang="nl-NL" sz="2800" i="1" dirty="0"/>
              <a:t>' </a:t>
            </a:r>
            <a:r>
              <a:rPr lang="nl-NL" sz="2800" dirty="0"/>
              <a:t>product </a:t>
            </a:r>
            <a:r>
              <a:rPr lang="nl-NL" sz="2800" dirty="0" err="1"/>
              <a:t>that</a:t>
            </a:r>
            <a:r>
              <a:rPr lang="nl-NL" sz="2800" dirty="0"/>
              <a:t> </a:t>
            </a:r>
            <a:r>
              <a:rPr lang="nl-NL" sz="2800" dirty="0" err="1"/>
              <a:t>gives</a:t>
            </a:r>
            <a:r>
              <a:rPr lang="nl-NL" sz="2800" dirty="0"/>
              <a:t> </a:t>
            </a:r>
            <a:r>
              <a:rPr lang="nl-NL" sz="2800" dirty="0" err="1"/>
              <a:t>you</a:t>
            </a:r>
            <a:r>
              <a:rPr lang="nl-NL" sz="2800" dirty="0"/>
              <a:t> </a:t>
            </a:r>
            <a:r>
              <a:rPr lang="nl-NL" sz="2800" dirty="0" err="1"/>
              <a:t>insight</a:t>
            </a:r>
            <a:r>
              <a:rPr lang="nl-NL" sz="2800" dirty="0"/>
              <a:t> </a:t>
            </a:r>
            <a:r>
              <a:rPr lang="nl-NL" sz="2800" dirty="0" err="1"/>
              <a:t>into</a:t>
            </a:r>
            <a:r>
              <a:rPr lang="nl-NL" sz="2800" dirty="0"/>
              <a:t> </a:t>
            </a:r>
            <a:r>
              <a:rPr lang="nl-NL" sz="2800" dirty="0" err="1"/>
              <a:t>the</a:t>
            </a:r>
            <a:r>
              <a:rPr lang="nl-NL" sz="2800" dirty="0"/>
              <a:t> change </a:t>
            </a:r>
            <a:r>
              <a:rPr lang="nl-NL" sz="2800" dirty="0" err="1"/>
              <a:t>priorities</a:t>
            </a:r>
            <a:r>
              <a:rPr lang="nl-NL" sz="2800" dirty="0"/>
              <a:t> of </a:t>
            </a:r>
            <a:r>
              <a:rPr lang="nl-NL" sz="2800" dirty="0" err="1"/>
              <a:t>you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your</a:t>
            </a:r>
            <a:r>
              <a:rPr lang="nl-NL" sz="2800" dirty="0"/>
              <a:t> team(s)</a:t>
            </a:r>
          </a:p>
          <a:p>
            <a:pPr marL="0" indent="0">
              <a:buNone/>
              <a:tabLst>
                <a:tab pos="298450" algn="l"/>
                <a:tab pos="7283450" algn="l"/>
                <a:tab pos="8434388" algn="r"/>
                <a:tab pos="9021763" algn="r"/>
                <a:tab pos="9499600" algn="l"/>
                <a:tab pos="10661650" algn="r"/>
              </a:tabLst>
            </a:pPr>
            <a:r>
              <a:rPr lang="nl-NL" sz="2800" dirty="0"/>
              <a:t>A tool </a:t>
            </a:r>
            <a:r>
              <a:rPr lang="nl-NL" sz="2800" dirty="0" err="1"/>
              <a:t>that</a:t>
            </a:r>
            <a:r>
              <a:rPr lang="nl-NL" sz="2800" dirty="0"/>
              <a:t> </a:t>
            </a:r>
            <a:r>
              <a:rPr lang="nl-NL" sz="2800" dirty="0" err="1"/>
              <a:t>requires</a:t>
            </a:r>
            <a:r>
              <a:rPr lang="nl-NL" sz="2800" dirty="0"/>
              <a:t> 5 minutes of time per person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use</a:t>
            </a:r>
            <a:endParaRPr lang="nl-NL" sz="2800" dirty="0"/>
          </a:p>
          <a:p>
            <a:pPr marL="0" indent="0">
              <a:buNone/>
              <a:tabLst>
                <a:tab pos="298450" algn="l"/>
                <a:tab pos="7283450" algn="l"/>
                <a:tab pos="8434388" algn="r"/>
                <a:tab pos="9021763" algn="r"/>
                <a:tab pos="9499600" algn="l"/>
                <a:tab pos="10661650" algn="r"/>
              </a:tabLst>
            </a:pPr>
            <a:r>
              <a:rPr lang="nl-NL" sz="2800" dirty="0"/>
              <a:t>Employees </a:t>
            </a:r>
            <a:r>
              <a:rPr lang="nl-NL" sz="2800" dirty="0" err="1"/>
              <a:t>provide</a:t>
            </a:r>
            <a:r>
              <a:rPr lang="nl-NL" sz="2800" dirty="0"/>
              <a:t> </a:t>
            </a:r>
            <a:r>
              <a:rPr lang="nl-NL" sz="2800" dirty="0" err="1"/>
              <a:t>the</a:t>
            </a:r>
            <a:r>
              <a:rPr lang="nl-NL" sz="2800" dirty="0"/>
              <a:t> input. </a:t>
            </a:r>
            <a:r>
              <a:rPr lang="nl-NL" sz="2800" dirty="0" err="1"/>
              <a:t>They</a:t>
            </a:r>
            <a:r>
              <a:rPr lang="nl-NL" sz="2800" dirty="0"/>
              <a:t> </a:t>
            </a:r>
            <a:r>
              <a:rPr lang="nl-NL" sz="2800" dirty="0" err="1"/>
              <a:t>receive</a:t>
            </a:r>
            <a:r>
              <a:rPr lang="nl-NL" sz="2800" dirty="0"/>
              <a:t> a personal report online </a:t>
            </a:r>
            <a:r>
              <a:rPr lang="nl-NL" sz="2800" dirty="0" err="1"/>
              <a:t>with</a:t>
            </a:r>
            <a:r>
              <a:rPr lang="nl-NL" sz="2800" dirty="0"/>
              <a:t> </a:t>
            </a:r>
            <a:r>
              <a:rPr lang="nl-NL" sz="2800" dirty="0" err="1"/>
              <a:t>their</a:t>
            </a:r>
            <a:r>
              <a:rPr lang="nl-NL" sz="2800" dirty="0"/>
              <a:t> </a:t>
            </a:r>
            <a:r>
              <a:rPr lang="nl-NL" sz="2800" dirty="0" err="1"/>
              <a:t>own</a:t>
            </a:r>
            <a:r>
              <a:rPr lang="nl-NL" sz="2800" dirty="0"/>
              <a:t> </a:t>
            </a:r>
            <a:r>
              <a:rPr lang="nl-NL" sz="2800" dirty="0" err="1"/>
              <a:t>strengths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are </a:t>
            </a:r>
            <a:r>
              <a:rPr lang="nl-NL" sz="2800" dirty="0" err="1"/>
              <a:t>given</a:t>
            </a:r>
            <a:r>
              <a:rPr lang="nl-NL" sz="2800" dirty="0"/>
              <a:t> </a:t>
            </a:r>
            <a:r>
              <a:rPr lang="nl-NL" sz="2800" dirty="0" err="1"/>
              <a:t>impulses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improvement</a:t>
            </a:r>
            <a:endParaRPr lang="nl-NL" sz="2800" dirty="0"/>
          </a:p>
          <a:p>
            <a:pPr marL="0" indent="0">
              <a:buNone/>
              <a:tabLst>
                <a:tab pos="298450" algn="l"/>
                <a:tab pos="7283450" algn="l"/>
                <a:tab pos="8434388" algn="r"/>
                <a:tab pos="9021763" algn="r"/>
                <a:tab pos="9499600" algn="l"/>
                <a:tab pos="10661650" algn="r"/>
              </a:tabLst>
            </a:pPr>
            <a:r>
              <a:rPr lang="nl-NL" sz="2800" dirty="0" err="1"/>
              <a:t>Valuable</a:t>
            </a:r>
            <a:r>
              <a:rPr lang="nl-NL" sz="2800" dirty="0"/>
              <a:t> tips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starting</a:t>
            </a:r>
            <a:r>
              <a:rPr lang="nl-NL" sz="2800" dirty="0"/>
              <a:t> a change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measure</a:t>
            </a:r>
            <a:r>
              <a:rPr lang="nl-NL" sz="2800" dirty="0"/>
              <a:t> </a:t>
            </a:r>
            <a:r>
              <a:rPr lang="nl-NL" sz="2800" dirty="0" err="1"/>
              <a:t>progress</a:t>
            </a:r>
            <a:r>
              <a:rPr lang="nl-NL" sz="2800" dirty="0"/>
              <a:t> </a:t>
            </a:r>
            <a:r>
              <a:rPr lang="nl-NL" sz="2800" dirty="0" err="1"/>
              <a:t>after</a:t>
            </a:r>
            <a:r>
              <a:rPr lang="nl-NL" sz="2800" dirty="0"/>
              <a:t> change </a:t>
            </a:r>
            <a:r>
              <a:rPr lang="nl-NL" sz="2800" dirty="0" err="1"/>
              <a:t>interventions</a:t>
            </a:r>
            <a:endParaRPr lang="nl-NL" sz="28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5451DE9-8838-884D-A69E-B628B7FD8AB3}"/>
              </a:ext>
            </a:extLst>
          </p:cNvPr>
          <p:cNvSpPr txBox="1"/>
          <p:nvPr/>
        </p:nvSpPr>
        <p:spPr>
          <a:xfrm>
            <a:off x="2244095" y="272248"/>
            <a:ext cx="7700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>
                    <a:lumMod val="75000"/>
                  </a:schemeClr>
                </a:solidFill>
                <a:latin typeface="Avenir Black" panose="02000503020000020003" pitchFamily="2" charset="0"/>
              </a:rPr>
              <a:t>WHAT IS THE </a:t>
            </a:r>
            <a:r>
              <a:rPr lang="nl-NL" sz="2400" b="1" dirty="0" err="1">
                <a:solidFill>
                  <a:schemeClr val="bg1">
                    <a:lumMod val="75000"/>
                  </a:schemeClr>
                </a:solidFill>
                <a:latin typeface="Avenir Black" panose="02000503020000020003" pitchFamily="2" charset="0"/>
              </a:rPr>
              <a:t>LEANmeter</a:t>
            </a:r>
            <a:r>
              <a:rPr lang="nl-NL" sz="2400" b="1" dirty="0">
                <a:solidFill>
                  <a:schemeClr val="bg1">
                    <a:lumMod val="75000"/>
                  </a:schemeClr>
                </a:solidFill>
                <a:latin typeface="Avenir Black" panose="02000503020000020003" pitchFamily="2" charset="0"/>
              </a:rPr>
              <a:t>?</a:t>
            </a:r>
          </a:p>
        </p:txBody>
      </p:sp>
      <p:pic>
        <p:nvPicPr>
          <p:cNvPr id="10" name="Graphic 9" descr="Doos">
            <a:extLst>
              <a:ext uri="{FF2B5EF4-FFF2-40B4-BE49-F238E27FC236}">
                <a16:creationId xmlns:a16="http://schemas.microsoft.com/office/drawing/2014/main" id="{81A265A1-88E2-FA48-8642-3E4325F1CB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000" y="2050896"/>
            <a:ext cx="468000" cy="468000"/>
          </a:xfrm>
          <a:prstGeom prst="rect">
            <a:avLst/>
          </a:prstGeom>
        </p:spPr>
      </p:pic>
      <p:pic>
        <p:nvPicPr>
          <p:cNvPr id="14" name="Graphic 13" descr="Gebruiker">
            <a:extLst>
              <a:ext uri="{FF2B5EF4-FFF2-40B4-BE49-F238E27FC236}">
                <a16:creationId xmlns:a16="http://schemas.microsoft.com/office/drawing/2014/main" id="{6E126798-5FD5-4B4C-B194-FFD4D1132C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6000" y="3642278"/>
            <a:ext cx="468000" cy="468000"/>
          </a:xfrm>
          <a:prstGeom prst="rect">
            <a:avLst/>
          </a:prstGeom>
        </p:spPr>
      </p:pic>
      <p:pic>
        <p:nvPicPr>
          <p:cNvPr id="18" name="Graphic 17" descr="Naar rechts wijzende wijsvinger met handrug">
            <a:extLst>
              <a:ext uri="{FF2B5EF4-FFF2-40B4-BE49-F238E27FC236}">
                <a16:creationId xmlns:a16="http://schemas.microsoft.com/office/drawing/2014/main" id="{458E9DE5-3566-F346-91BF-1A14589FFE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000" y="4992449"/>
            <a:ext cx="468000" cy="468000"/>
          </a:xfrm>
          <a:prstGeom prst="rect">
            <a:avLst/>
          </a:prstGeom>
        </p:spPr>
      </p:pic>
      <p:pic>
        <p:nvPicPr>
          <p:cNvPr id="20" name="Graphic 19" descr="Stopwatch">
            <a:extLst>
              <a:ext uri="{FF2B5EF4-FFF2-40B4-BE49-F238E27FC236}">
                <a16:creationId xmlns:a16="http://schemas.microsoft.com/office/drawing/2014/main" id="{10F271C3-444F-E240-9AED-7AA8E5CDB3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6000" y="2952269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8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DAEFD-FFD1-A44C-97C5-DE3E3D69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LCB is happy </a:t>
            </a:r>
            <a:r>
              <a:rPr lang="nl-NL" dirty="0" err="1"/>
              <a:t>to</a:t>
            </a:r>
            <a:r>
              <a:rPr lang="nl-NL" dirty="0"/>
              <a:t> show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LEAN meter </a:t>
            </a:r>
            <a:r>
              <a:rPr lang="nl-NL" dirty="0" err="1"/>
              <a:t>works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bring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5451DE9-8838-884D-A69E-B628B7FD8AB3}"/>
              </a:ext>
            </a:extLst>
          </p:cNvPr>
          <p:cNvSpPr txBox="1"/>
          <p:nvPr/>
        </p:nvSpPr>
        <p:spPr>
          <a:xfrm>
            <a:off x="2244095" y="272248"/>
            <a:ext cx="7700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>
                    <a:lumMod val="75000"/>
                  </a:schemeClr>
                </a:solidFill>
                <a:latin typeface="Avenir Black" panose="02000503020000020003" pitchFamily="2" charset="0"/>
              </a:rPr>
              <a:t>EXPERIENCE THE </a:t>
            </a:r>
            <a:r>
              <a:rPr lang="nl-NL" sz="2400" b="1" dirty="0" err="1">
                <a:solidFill>
                  <a:schemeClr val="bg1">
                    <a:lumMod val="75000"/>
                  </a:schemeClr>
                </a:solidFill>
                <a:latin typeface="Avenir Black" panose="02000503020000020003" pitchFamily="2" charset="0"/>
              </a:rPr>
              <a:t>LEANmeter</a:t>
            </a:r>
            <a:endParaRPr lang="nl-NL" sz="2400" b="1" dirty="0">
              <a:solidFill>
                <a:schemeClr val="bg1">
                  <a:lumMod val="75000"/>
                </a:schemeClr>
              </a:solidFill>
              <a:latin typeface="Avenir Black" panose="02000503020000020003" pitchFamily="2" charset="0"/>
            </a:endParaRPr>
          </a:p>
        </p:txBody>
      </p:sp>
      <p:pic>
        <p:nvPicPr>
          <p:cNvPr id="22" name="Graphic 21" descr="Brainstormgroep">
            <a:extLst>
              <a:ext uri="{FF2B5EF4-FFF2-40B4-BE49-F238E27FC236}">
                <a16:creationId xmlns:a16="http://schemas.microsoft.com/office/drawing/2014/main" id="{F392454B-920E-0F4D-974B-562B61D57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4986864"/>
            <a:ext cx="468000" cy="468000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40AD89E-9886-5B18-FE9E-2DCAE77E9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10" y="1927898"/>
            <a:ext cx="10170894" cy="4240311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98450" algn="l"/>
                <a:tab pos="7283450" algn="l"/>
                <a:tab pos="8434388" algn="r"/>
                <a:tab pos="9021763" algn="r"/>
                <a:tab pos="9499600" algn="l"/>
                <a:tab pos="10661650" algn="r"/>
              </a:tabLst>
            </a:pPr>
            <a:r>
              <a:rPr lang="nl-NL" sz="2800" dirty="0"/>
              <a:t>Watch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film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see</a:t>
            </a:r>
            <a:r>
              <a:rPr lang="nl-NL" sz="2800" dirty="0"/>
              <a:t> </a:t>
            </a:r>
            <a:r>
              <a:rPr lang="nl-NL" sz="2800" dirty="0" err="1"/>
              <a:t>how</a:t>
            </a:r>
            <a:r>
              <a:rPr lang="nl-NL" sz="2800" dirty="0"/>
              <a:t> a team </a:t>
            </a:r>
            <a:r>
              <a:rPr lang="nl-NL" sz="2800" dirty="0" err="1"/>
              <a:t>improves</a:t>
            </a:r>
            <a:r>
              <a:rPr lang="nl-NL" sz="2800" dirty="0"/>
              <a:t> </a:t>
            </a:r>
            <a:r>
              <a:rPr lang="nl-NL" sz="2800" dirty="0" err="1"/>
              <a:t>based</a:t>
            </a:r>
            <a:r>
              <a:rPr lang="nl-NL" sz="2800" dirty="0"/>
              <a:t> on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LEANmeter</a:t>
            </a:r>
            <a:endParaRPr lang="nl-NL" sz="2800" dirty="0"/>
          </a:p>
          <a:p>
            <a:pPr marL="0" indent="0">
              <a:buNone/>
              <a:tabLst>
                <a:tab pos="298450" algn="l"/>
                <a:tab pos="7283450" algn="l"/>
                <a:tab pos="8434388" algn="r"/>
                <a:tab pos="9021763" algn="r"/>
                <a:tab pos="9499600" algn="l"/>
                <a:tab pos="10661650" algn="r"/>
              </a:tabLst>
            </a:pPr>
            <a:r>
              <a:rPr lang="nl-NL" sz="2800" dirty="0" err="1"/>
              <a:t>Receive</a:t>
            </a:r>
            <a:r>
              <a:rPr lang="nl-NL" sz="2800" dirty="0"/>
              <a:t> </a:t>
            </a:r>
            <a:r>
              <a:rPr lang="nl-NL" sz="2800" dirty="0" err="1"/>
              <a:t>an</a:t>
            </a:r>
            <a:r>
              <a:rPr lang="nl-NL" sz="2800" dirty="0"/>
              <a:t> </a:t>
            </a:r>
            <a:r>
              <a:rPr lang="nl-NL" sz="2800" dirty="0" err="1"/>
              <a:t>invitation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fill</a:t>
            </a:r>
            <a:r>
              <a:rPr lang="nl-NL" sz="2800" dirty="0"/>
              <a:t> in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LEANmeter</a:t>
            </a:r>
            <a:r>
              <a:rPr lang="nl-NL" sz="2800" dirty="0"/>
              <a:t> </a:t>
            </a:r>
            <a:r>
              <a:rPr lang="nl-NL" sz="2800" dirty="0" err="1"/>
              <a:t>yourself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experience</a:t>
            </a:r>
            <a:r>
              <a:rPr lang="nl-NL" sz="2800" dirty="0"/>
              <a:t> </a:t>
            </a:r>
            <a:r>
              <a:rPr lang="nl-NL" sz="2800" dirty="0" err="1"/>
              <a:t>how</a:t>
            </a:r>
            <a:r>
              <a:rPr lang="nl-NL" sz="2800" dirty="0"/>
              <a:t> </a:t>
            </a:r>
            <a:r>
              <a:rPr lang="nl-NL" sz="2800" dirty="0" err="1"/>
              <a:t>it</a:t>
            </a:r>
            <a:r>
              <a:rPr lang="nl-NL" sz="2800" dirty="0"/>
              <a:t> </a:t>
            </a:r>
            <a:r>
              <a:rPr lang="nl-NL" sz="2800" dirty="0" err="1"/>
              <a:t>works</a:t>
            </a:r>
            <a:endParaRPr lang="nl-NL" sz="2800" dirty="0"/>
          </a:p>
          <a:p>
            <a:pPr marL="0" indent="0">
              <a:buNone/>
              <a:tabLst>
                <a:tab pos="298450" algn="l"/>
                <a:tab pos="7283450" algn="l"/>
                <a:tab pos="8434388" algn="r"/>
                <a:tab pos="9021763" algn="r"/>
                <a:tab pos="9499600" algn="l"/>
                <a:tab pos="10661650" algn="r"/>
              </a:tabLst>
            </a:pPr>
            <a:r>
              <a:rPr lang="nl-NL" sz="2800" dirty="0"/>
              <a:t>Get </a:t>
            </a:r>
            <a:r>
              <a:rPr lang="nl-NL" sz="2800" dirty="0" err="1"/>
              <a:t>informed</a:t>
            </a:r>
            <a:r>
              <a:rPr lang="nl-NL" sz="2800" dirty="0"/>
              <a:t> </a:t>
            </a:r>
            <a:r>
              <a:rPr lang="nl-NL" sz="2800" dirty="0" err="1"/>
              <a:t>by</a:t>
            </a:r>
            <a:r>
              <a:rPr lang="nl-NL" sz="2800" dirty="0"/>
              <a:t> Marieke, Jolanda </a:t>
            </a:r>
            <a:r>
              <a:rPr lang="nl-NL" sz="2800" dirty="0" err="1"/>
              <a:t>and</a:t>
            </a:r>
            <a:r>
              <a:rPr lang="nl-NL" sz="2800" dirty="0"/>
              <a:t> Gijs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discuss</a:t>
            </a:r>
            <a:r>
              <a:rPr lang="nl-NL" sz="2800" dirty="0"/>
              <a:t>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possibilities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your</a:t>
            </a:r>
            <a:r>
              <a:rPr lang="nl-NL" sz="2800" dirty="0"/>
              <a:t> </a:t>
            </a:r>
            <a:r>
              <a:rPr lang="nl-NL" sz="2800" dirty="0" err="1"/>
              <a:t>organisation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customers</a:t>
            </a:r>
            <a:endParaRPr lang="nl-NL" sz="2800" dirty="0"/>
          </a:p>
          <a:p>
            <a:pPr marL="0" indent="0">
              <a:buNone/>
              <a:tabLst>
                <a:tab pos="298450" algn="l"/>
                <a:tab pos="7283450" algn="l"/>
                <a:tab pos="8434388" algn="r"/>
                <a:tab pos="9021763" algn="r"/>
                <a:tab pos="9499600" algn="l"/>
                <a:tab pos="10661650" algn="r"/>
              </a:tabLst>
            </a:pPr>
            <a:r>
              <a:rPr lang="nl-NL" sz="2800" dirty="0"/>
              <a:t>Great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all</a:t>
            </a:r>
            <a:r>
              <a:rPr lang="nl-NL" sz="2800" dirty="0"/>
              <a:t> LEAN professionals in change</a:t>
            </a:r>
          </a:p>
        </p:txBody>
      </p:sp>
      <p:pic>
        <p:nvPicPr>
          <p:cNvPr id="11" name="Graphic 10" descr="Theater met effen opvulling">
            <a:extLst>
              <a:ext uri="{FF2B5EF4-FFF2-40B4-BE49-F238E27FC236}">
                <a16:creationId xmlns:a16="http://schemas.microsoft.com/office/drawing/2014/main" id="{95E89EF4-3EC1-E516-43FB-658F6C9C37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000" y="2019338"/>
            <a:ext cx="468000" cy="468000"/>
          </a:xfrm>
          <a:prstGeom prst="rect">
            <a:avLst/>
          </a:prstGeom>
        </p:spPr>
      </p:pic>
      <p:pic>
        <p:nvPicPr>
          <p:cNvPr id="15" name="Graphic 14" descr="Delen silhouet">
            <a:extLst>
              <a:ext uri="{FF2B5EF4-FFF2-40B4-BE49-F238E27FC236}">
                <a16:creationId xmlns:a16="http://schemas.microsoft.com/office/drawing/2014/main" id="{16FAA86A-A10E-3D59-0E71-2699B0EA64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6000" y="3087933"/>
            <a:ext cx="468000" cy="468000"/>
          </a:xfrm>
          <a:prstGeom prst="rect">
            <a:avLst/>
          </a:prstGeom>
        </p:spPr>
      </p:pic>
      <p:pic>
        <p:nvPicPr>
          <p:cNvPr id="21" name="Graphic 20" descr="Informatie met effen opvulling">
            <a:extLst>
              <a:ext uri="{FF2B5EF4-FFF2-40B4-BE49-F238E27FC236}">
                <a16:creationId xmlns:a16="http://schemas.microsoft.com/office/drawing/2014/main" id="{30B9570A-DB1E-85BE-81D8-A5DF70872D3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6000" y="4055805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50618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LCB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1977A3"/>
      </a:accent2>
      <a:accent3>
        <a:srgbClr val="62B5B9"/>
      </a:accent3>
      <a:accent4>
        <a:srgbClr val="1C64BA"/>
      </a:accent4>
      <a:accent5>
        <a:srgbClr val="6C9CE6"/>
      </a:accent5>
      <a:accent6>
        <a:srgbClr val="74ABC3"/>
      </a:accent6>
      <a:hlink>
        <a:srgbClr val="0D2E46"/>
      </a:hlink>
      <a:folHlink>
        <a:srgbClr val="356A9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ABC94783-93D7-7E42-8DD7-2FC3C77A5FC8}" vid="{0795B90D-AA21-C147-B392-7246B3396705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Segment</Template>
  <TotalTime>2260</TotalTime>
  <Words>165</Words>
  <Application>Microsoft Macintosh PowerPoint</Application>
  <PresentationFormat>Breedbeeld</PresentationFormat>
  <Paragraphs>13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Avenir Black</vt:lpstr>
      <vt:lpstr>Avenir Book</vt:lpstr>
      <vt:lpstr>Calibri</vt:lpstr>
      <vt:lpstr>Wingdings 3</vt:lpstr>
      <vt:lpstr>Segment</vt:lpstr>
      <vt:lpstr>the LEANmeter gives you insight into the way you work, strengths and areas of concern, individually and as a team</vt:lpstr>
      <vt:lpstr>LCB is happy to show you how the LEAN meter works and what it can bring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Offerte LCB Scan DCHI</dc:title>
  <dc:subject/>
  <dc:creator>Gijs Wijers</dc:creator>
  <cp:keywords/>
  <dc:description/>
  <cp:lastModifiedBy>Jolanda Kraaikamp</cp:lastModifiedBy>
  <cp:revision>101</cp:revision>
  <cp:lastPrinted>2020-09-29T11:07:43Z</cp:lastPrinted>
  <dcterms:created xsi:type="dcterms:W3CDTF">2020-03-02T10:41:36Z</dcterms:created>
  <dcterms:modified xsi:type="dcterms:W3CDTF">2022-10-06T09:04:30Z</dcterms:modified>
  <cp:category/>
</cp:coreProperties>
</file>