
<file path=[Content_Types].xml><?xml version="1.0" encoding="utf-8"?>
<Types xmlns="http://schemas.openxmlformats.org/package/2006/content-types">
  <Default Extension="gif" ContentType="image/gif"/>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ppt/tags/tag17.xml" ContentType="application/vnd.openxmlformats-officedocument.presentationml.tags+xml"/>
  <Override PartName="/ppt/notesSlides/notesSlide25.xml" ContentType="application/vnd.openxmlformats-officedocument.presentationml.notesSlide+xml"/>
  <Override PartName="/ppt/tags/tag1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30">
          <p15:clr>
            <a:srgbClr val="9AA0A6"/>
          </p15:clr>
        </p15:guide>
        <p15:guide id="2" pos="367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56" y="56"/>
      </p:cViewPr>
      <p:guideLst>
        <p:guide orient="horz" pos="2530"/>
        <p:guide pos="3672"/>
      </p:guideLst>
    </p:cSldViewPr>
  </p:slideViewPr>
  <p:notesTextViewPr>
    <p:cViewPr>
      <p:scale>
        <a:sx n="1" d="1"/>
        <a:sy n="1" d="1"/>
      </p:scale>
      <p:origin x="0" y="0"/>
    </p:cViewPr>
  </p:notesTextViewPr>
  <p:sorterViewPr>
    <p:cViewPr>
      <p:scale>
        <a:sx n="100" d="100"/>
        <a:sy n="100" d="100"/>
      </p:scale>
      <p:origin x="0" y="-83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Lean &amp; fitness both have underlying core principles.</a:t>
            </a:r>
            <a:endParaRPr/>
          </a:p>
          <a:p>
            <a:pPr marL="0" lvl="0" indent="0" algn="l" rtl="0">
              <a:spcBef>
                <a:spcPts val="0"/>
              </a:spcBef>
              <a:spcAft>
                <a:spcPts val="0"/>
              </a:spcAft>
              <a:buNone/>
            </a:pPr>
            <a:endParaRPr/>
          </a:p>
          <a:p>
            <a:pPr marL="0" lvl="0" indent="0" algn="l" rtl="0">
              <a:spcBef>
                <a:spcPts val="0"/>
              </a:spcBef>
              <a:spcAft>
                <a:spcPts val="0"/>
              </a:spcAft>
              <a:buNone/>
            </a:pPr>
            <a:r>
              <a:rPr lang="en-US"/>
              <a:t>These are universally applicable to any person (fitness) or organisation (lean).</a:t>
            </a:r>
            <a:endParaRPr/>
          </a:p>
          <a:p>
            <a:pPr marL="0" lvl="0" indent="0" algn="l" rtl="0">
              <a:spcBef>
                <a:spcPts val="0"/>
              </a:spcBef>
              <a:spcAft>
                <a:spcPts val="0"/>
              </a:spcAft>
              <a:buNone/>
            </a:pPr>
            <a:endParaRPr/>
          </a:p>
          <a:p>
            <a:pPr marL="0" lvl="0" indent="0" algn="l" rtl="0">
              <a:spcBef>
                <a:spcPts val="0"/>
              </a:spcBef>
              <a:spcAft>
                <a:spcPts val="0"/>
              </a:spcAft>
              <a:buNone/>
            </a:pPr>
            <a:r>
              <a:rPr lang="en-US"/>
              <a:t>…though there are many underlying methods and techniques that align to these principles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0" name="Google Shape;2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9024016926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902401692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Consider the numerous fitness methods...</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many exercise methods that align to core principles and deliver fitness for different types of sports and activities</a:t>
            </a:r>
            <a:endParaRPr/>
          </a:p>
          <a:p>
            <a:pPr marL="0" lvl="0" indent="0" algn="l" rtl="0">
              <a:spcBef>
                <a:spcPts val="0"/>
              </a:spcBef>
              <a:spcAft>
                <a:spcPts val="0"/>
              </a:spcAft>
              <a:buNone/>
            </a:pPr>
            <a:endParaRPr/>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Consider the various continuous improvement models, methods, acronyms and initialisms...</a:t>
            </a:r>
            <a:endParaRPr/>
          </a:p>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Your key lean/fitness decision* should be:</a:t>
            </a:r>
            <a:endParaRPr/>
          </a:p>
          <a:p>
            <a:pPr marL="0" lvl="0" indent="0" algn="l" rtl="0">
              <a:spcBef>
                <a:spcPts val="0"/>
              </a:spcBef>
              <a:spcAft>
                <a:spcPts val="0"/>
              </a:spcAft>
              <a:buNone/>
            </a:pPr>
            <a:endParaRPr/>
          </a:p>
          <a:p>
            <a:pPr marL="0" lvl="0" indent="0" algn="l" rtl="0">
              <a:spcBef>
                <a:spcPts val="0"/>
              </a:spcBef>
              <a:spcAft>
                <a:spcPts val="0"/>
              </a:spcAft>
              <a:buNone/>
            </a:pPr>
            <a:r>
              <a:rPr lang="en-US"/>
              <a:t>Which method(s) will enable me to become lean/fit so I can achieve my purpose effectively?</a:t>
            </a:r>
            <a:endParaRPr/>
          </a:p>
          <a:p>
            <a:pPr marL="0" lvl="0" indent="0" algn="l" rtl="0">
              <a:spcBef>
                <a:spcPts val="0"/>
              </a:spcBef>
              <a:spcAft>
                <a:spcPts val="0"/>
              </a:spcAft>
              <a:buNone/>
            </a:pPr>
            <a:endParaRPr/>
          </a:p>
          <a:p>
            <a:pPr marL="0" lvl="0" indent="0" algn="l" rtl="0">
              <a:spcBef>
                <a:spcPts val="0"/>
              </a:spcBef>
              <a:spcAft>
                <a:spcPts val="0"/>
              </a:spcAft>
              <a:buNone/>
            </a:pPr>
            <a:r>
              <a:rPr lang="en-US"/>
              <a:t>*Assuming you actually want to get fit or become lean…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If you fail to become fit or sustain your fitness, would you say that “fitness does not work?”</a:t>
            </a:r>
            <a:endParaRPr/>
          </a:p>
          <a:p>
            <a:pPr marL="0" lvl="0" indent="0" algn="l" rtl="0">
              <a:spcBef>
                <a:spcPts val="0"/>
              </a:spcBef>
              <a:spcAft>
                <a:spcPts val="0"/>
              </a:spcAft>
              <a:buNone/>
            </a:pPr>
            <a:endParaRPr/>
          </a:p>
          <a:p>
            <a:pPr marL="0" lvl="0" indent="0" algn="l" rtl="0">
              <a:spcBef>
                <a:spcPts val="0"/>
              </a:spcBef>
              <a:spcAft>
                <a:spcPts val="0"/>
              </a:spcAft>
              <a:buNone/>
            </a:pPr>
            <a:r>
              <a:rPr lang="en-US"/>
              <a:t>And if you fail to become lean or sustain your leanness, would you say that “lean does not work?”</a:t>
            </a:r>
            <a:endParaRPr/>
          </a:p>
          <a:p>
            <a:pPr marL="0" lvl="0" indent="0" algn="l" rtl="0">
              <a:spcBef>
                <a:spcPts val="0"/>
              </a:spcBef>
              <a:spcAft>
                <a:spcPts val="0"/>
              </a:spcAft>
              <a:buNone/>
            </a:pPr>
            <a:endParaRPr/>
          </a:p>
          <a:p>
            <a:pPr marL="0" lvl="0" indent="0" algn="l" rtl="0">
              <a:spcBef>
                <a:spcPts val="0"/>
              </a:spcBef>
              <a:spcAft>
                <a:spcPts val="0"/>
              </a:spcAft>
              <a:buNone/>
            </a:pPr>
            <a:r>
              <a:rPr lang="en-US"/>
              <a:t>No…you either: chose the wrong method, were not motivated sufficiently, were not supported enough, it was the wrong time, you were not ready…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1" name="Google Shape;2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But what is sustainability?</a:t>
            </a:r>
            <a:endParaRPr/>
          </a:p>
          <a:p>
            <a:pPr marL="0" lvl="0" indent="0" algn="l" rtl="0">
              <a:spcBef>
                <a:spcPts val="0"/>
              </a:spcBef>
              <a:spcAft>
                <a:spcPts val="0"/>
              </a:spcAft>
              <a:buNone/>
            </a:pPr>
            <a:endParaRPr/>
          </a:p>
        </p:txBody>
      </p:sp>
      <p:sp>
        <p:nvSpPr>
          <p:cNvPr id="272" name="Google Shape;27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3 - There is no “one size fits all” solution for lean and fitness</a:t>
            </a:r>
            <a:endParaRPr/>
          </a:p>
          <a:p>
            <a:pPr marL="0" lvl="0" indent="0" algn="l" rtl="0">
              <a:spcBef>
                <a:spcPts val="0"/>
              </a:spcBef>
              <a:spcAft>
                <a:spcPts val="0"/>
              </a:spcAft>
              <a:buNone/>
            </a:pPr>
            <a:endParaRPr/>
          </a:p>
        </p:txBody>
      </p:sp>
      <p:sp>
        <p:nvSpPr>
          <p:cNvPr id="292" name="Google Shape;29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getting fit, we recognize we are all unique in our own ways and we all possess different attributes and characteristics.</a:t>
            </a:r>
            <a:endParaRPr/>
          </a:p>
          <a:p>
            <a:pPr marL="0" lvl="0" indent="0" algn="l" rtl="0">
              <a:spcBef>
                <a:spcPts val="0"/>
              </a:spcBef>
              <a:spcAft>
                <a:spcPts val="0"/>
              </a:spcAft>
              <a:buNone/>
            </a:pPr>
            <a:endParaRPr/>
          </a:p>
          <a:p>
            <a:pPr marL="0" lvl="0" indent="0" algn="l" rtl="0">
              <a:spcBef>
                <a:spcPts val="0"/>
              </a:spcBef>
              <a:spcAft>
                <a:spcPts val="0"/>
              </a:spcAft>
              <a:buNone/>
            </a:pPr>
            <a:r>
              <a:rPr lang="en-US"/>
              <a:t>So our chosen fitness solution will depend on our circumstances.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9" name="Google Shape;29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This suggests we need to adopt a </a:t>
            </a:r>
            <a:r>
              <a:rPr lang="en-US" b="1"/>
              <a:t>contingent</a:t>
            </a:r>
            <a:r>
              <a:rPr lang="en-US"/>
              <a:t> apprach to becoming lean or fit, which means “it all depends”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One day, a researcher in the Lean Enterprise Research Centre announced she was going to run a marathon. This inspired a few others to do the same and start training.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a few weeks of effort, one of those training mentioned that it was hard work - and “a bit like going lean.”</a:t>
            </a:r>
            <a:endParaRPr/>
          </a:p>
          <a:p>
            <a:pPr marL="0" lvl="0" indent="0" algn="l" rtl="0">
              <a:spcBef>
                <a:spcPts val="0"/>
              </a:spcBef>
              <a:spcAft>
                <a:spcPts val="0"/>
              </a:spcAft>
              <a:buNone/>
            </a:pPr>
            <a:endParaRPr/>
          </a:p>
          <a:p>
            <a:pPr marL="0" lvl="0" indent="0" algn="l" rtl="0">
              <a:spcBef>
                <a:spcPts val="0"/>
              </a:spcBef>
              <a:spcAft>
                <a:spcPts val="0"/>
              </a:spcAft>
              <a:buNone/>
            </a:pPr>
            <a:r>
              <a:rPr lang="en-US"/>
              <a:t>This got them thinking and before long a story that linked lean and fitness took shape and the analogy was created…</a:t>
            </a:r>
            <a:endParaRPr/>
          </a:p>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dc3d635d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4 - there are no quick fixes</a:t>
            </a:r>
            <a:endParaRPr/>
          </a:p>
        </p:txBody>
      </p:sp>
      <p:sp>
        <p:nvSpPr>
          <p:cNvPr id="321" name="Google Shape;321;g8dc3d635d3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Lean &amp; fitness are about incremental improvement over time and success in lean/fitness is not about improving one thing 100%. It’s about improving ninety nine things 1%.</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no short cuts or silver bullets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8" name="Google Shape;32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However, this does not mean that there is noroom for the occasional radical breakthrough…</a:t>
            </a:r>
            <a:endParaRPr/>
          </a:p>
          <a:p>
            <a:pPr marL="0" lvl="0" indent="0" algn="l" rtl="0">
              <a:spcBef>
                <a:spcPts val="0"/>
              </a:spcBef>
              <a:spcAft>
                <a:spcPts val="0"/>
              </a:spcAft>
              <a:buNone/>
            </a:pPr>
            <a:r>
              <a:rPr lang="en-US"/>
              <a:t>Consider thgese the exception not the rule</a:t>
            </a:r>
            <a:endParaRPr/>
          </a:p>
          <a:p>
            <a:pPr marL="0" lvl="0" indent="0" algn="l" rtl="0">
              <a:spcBef>
                <a:spcPts val="0"/>
              </a:spcBef>
              <a:spcAft>
                <a:spcPts val="0"/>
              </a:spcAft>
              <a:buNone/>
            </a:pPr>
            <a:endParaRPr/>
          </a:p>
        </p:txBody>
      </p:sp>
      <p:sp>
        <p:nvSpPr>
          <p:cNvPr id="339" name="Google Shape;33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Number 5 - Sound planning, support and a system perspective</a:t>
            </a:r>
            <a:endParaRPr/>
          </a:p>
          <a:p>
            <a:pPr marL="0" lvl="0" indent="0" algn="l" rtl="0">
              <a:spcBef>
                <a:spcPts val="0"/>
              </a:spcBef>
              <a:spcAft>
                <a:spcPts val="0"/>
              </a:spcAft>
              <a:buNone/>
            </a:pPr>
            <a:endParaRPr/>
          </a:p>
        </p:txBody>
      </p:sp>
      <p:sp>
        <p:nvSpPr>
          <p:cNvPr id="348" name="Google Shape;348;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Like most of life’s endeavours, success in fitness and lean is built on sound planning</a:t>
            </a:r>
            <a:endParaRPr/>
          </a:p>
          <a:p>
            <a:pPr marL="0" lvl="0" indent="0" algn="l" rtl="0">
              <a:spcBef>
                <a:spcPts val="0"/>
              </a:spcBef>
              <a:spcAft>
                <a:spcPts val="0"/>
              </a:spcAft>
              <a:buNone/>
            </a:pPr>
            <a:endParaRPr/>
          </a:p>
          <a:p>
            <a:pPr marL="0" lvl="0" indent="0" algn="l" rtl="0">
              <a:spcBef>
                <a:spcPts val="0"/>
              </a:spcBef>
              <a:spcAft>
                <a:spcPts val="0"/>
              </a:spcAft>
              <a:buNone/>
            </a:pPr>
            <a:r>
              <a:rPr lang="en-US"/>
              <a:t>Clear objectives linked to purpose</a:t>
            </a:r>
            <a:endParaRPr/>
          </a:p>
          <a:p>
            <a:pPr marL="0" lvl="0" indent="0" algn="l" rtl="0">
              <a:spcBef>
                <a:spcPts val="0"/>
              </a:spcBef>
              <a:spcAft>
                <a:spcPts val="0"/>
              </a:spcAft>
              <a:buNone/>
            </a:pPr>
            <a:r>
              <a:rPr lang="en-US"/>
              <a:t>Appropriate performance measures</a:t>
            </a:r>
            <a:endParaRPr/>
          </a:p>
          <a:p>
            <a:pPr marL="0" lvl="0" indent="0" algn="l" rtl="0">
              <a:spcBef>
                <a:spcPts val="0"/>
              </a:spcBef>
              <a:spcAft>
                <a:spcPts val="0"/>
              </a:spcAft>
              <a:buNone/>
            </a:pPr>
            <a:r>
              <a:rPr lang="en-US"/>
              <a:t>Relevant critical success factors</a:t>
            </a:r>
            <a:endParaRPr/>
          </a:p>
          <a:p>
            <a:pPr marL="0" lvl="0" indent="0" algn="l" rtl="0">
              <a:spcBef>
                <a:spcPts val="0"/>
              </a:spcBef>
              <a:spcAft>
                <a:spcPts val="0"/>
              </a:spcAft>
              <a:buNone/>
            </a:pPr>
            <a:r>
              <a:rPr lang="en-US"/>
              <a:t>Activity plans aligned to objectives</a:t>
            </a:r>
            <a:endParaRPr/>
          </a:p>
          <a:p>
            <a:pPr marL="0" lvl="0" indent="0" algn="l" rtl="0">
              <a:spcBef>
                <a:spcPts val="0"/>
              </a:spcBef>
              <a:spcAft>
                <a:spcPts val="0"/>
              </a:spcAft>
              <a:buNone/>
            </a:pPr>
            <a:endParaRPr/>
          </a:p>
          <a:p>
            <a:pPr marL="0" lvl="0" indent="0" algn="l" rtl="0">
              <a:spcBef>
                <a:spcPts val="0"/>
              </a:spcBef>
              <a:spcAft>
                <a:spcPts val="0"/>
              </a:spcAft>
              <a:buNone/>
            </a:pPr>
            <a:r>
              <a:rPr lang="en-US"/>
              <a:t>Both lean and fitness need a clear plan if they are going to work. Plans must be realistic, achievable, timely  and aligned.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5" name="Google Shape;3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Both need an integrated approach</a:t>
            </a:r>
            <a:endParaRPr/>
          </a:p>
          <a:p>
            <a:pPr marL="0" lvl="0" indent="0" algn="l" rtl="0">
              <a:spcBef>
                <a:spcPts val="0"/>
              </a:spcBef>
              <a:spcAft>
                <a:spcPts val="0"/>
              </a:spcAft>
              <a:buNone/>
            </a:pPr>
            <a:endParaRPr/>
          </a:p>
          <a:p>
            <a:pPr marL="0" lvl="0" indent="0" algn="l" rtl="0">
              <a:spcBef>
                <a:spcPts val="0"/>
              </a:spcBef>
              <a:spcAft>
                <a:spcPts val="0"/>
              </a:spcAft>
              <a:buNone/>
            </a:pPr>
            <a:r>
              <a:rPr lang="en-US"/>
              <a:t>whic means considering the whole system The whole system needs to work together</a:t>
            </a:r>
            <a:endParaRPr/>
          </a:p>
          <a:p>
            <a:pPr marL="0" lvl="0" indent="0" algn="l" rtl="0">
              <a:spcBef>
                <a:spcPts val="0"/>
              </a:spcBef>
              <a:spcAft>
                <a:spcPts val="0"/>
              </a:spcAft>
              <a:buNone/>
            </a:pPr>
            <a:endParaRPr/>
          </a:p>
          <a:p>
            <a:pPr marL="0" lvl="0" indent="0" algn="l" rtl="0">
              <a:spcBef>
                <a:spcPts val="0"/>
              </a:spcBef>
              <a:spcAft>
                <a:spcPts val="0"/>
              </a:spcAft>
              <a:buNone/>
            </a:pPr>
            <a:r>
              <a:rPr lang="en-US"/>
              <a:t>You may need to start by focussing on a few critical areas</a:t>
            </a:r>
            <a:endParaRPr/>
          </a:p>
          <a:p>
            <a:pPr marL="0" lvl="0" indent="0" algn="l" rtl="0">
              <a:spcBef>
                <a:spcPts val="0"/>
              </a:spcBef>
              <a:spcAft>
                <a:spcPts val="0"/>
              </a:spcAft>
              <a:buNone/>
            </a:pPr>
            <a:endParaRPr/>
          </a:p>
          <a:p>
            <a:pPr marL="0" lvl="0" indent="0" algn="l" rtl="0">
              <a:spcBef>
                <a:spcPts val="0"/>
              </a:spcBef>
              <a:spcAft>
                <a:spcPts val="0"/>
              </a:spcAft>
              <a:buNone/>
            </a:pPr>
            <a:r>
              <a:rPr lang="en-US"/>
              <a:t>Fitness: not just your body, but also your mind</a:t>
            </a:r>
            <a:endParaRPr/>
          </a:p>
          <a:p>
            <a:pPr marL="0" lvl="0" indent="0" algn="l" rtl="0">
              <a:spcBef>
                <a:spcPts val="0"/>
              </a:spcBef>
              <a:spcAft>
                <a:spcPts val="0"/>
              </a:spcAft>
              <a:buNone/>
            </a:pPr>
            <a:r>
              <a:rPr lang="en-US"/>
              <a:t>Lean: the value stream and extended enterprise</a:t>
            </a:r>
            <a:endParaRPr/>
          </a:p>
        </p:txBody>
      </p:sp>
      <p:sp>
        <p:nvSpPr>
          <p:cNvPr id="366" name="Google Shape;3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Fitness and lean can both benefit from support</a:t>
            </a:r>
            <a:endParaRPr/>
          </a:p>
          <a:p>
            <a:pPr marL="0" lvl="0" indent="0" algn="l" rtl="0">
              <a:spcBef>
                <a:spcPts val="0"/>
              </a:spcBef>
              <a:spcAft>
                <a:spcPts val="0"/>
              </a:spcAft>
              <a:buNone/>
            </a:pPr>
            <a:endParaRPr/>
          </a:p>
          <a:p>
            <a:pPr marL="0" lvl="0" indent="0" algn="l" rtl="0">
              <a:spcBef>
                <a:spcPts val="0"/>
              </a:spcBef>
              <a:spcAft>
                <a:spcPts val="0"/>
              </a:spcAft>
              <a:buNone/>
            </a:pPr>
            <a:r>
              <a:rPr lang="en-US"/>
              <a:t>Ultimately, you must do it to yourself - not have it done to you.</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5" name="Google Shape;37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Six - Motivation, positive thinking &amp; recognition</a:t>
            </a:r>
            <a:endParaRPr/>
          </a:p>
          <a:p>
            <a:pPr marL="0" lvl="0" indent="0" algn="l" rtl="0">
              <a:spcBef>
                <a:spcPts val="0"/>
              </a:spcBef>
              <a:spcAft>
                <a:spcPts val="0"/>
              </a:spcAft>
              <a:buNone/>
            </a:pPr>
            <a:endParaRPr/>
          </a:p>
        </p:txBody>
      </p:sp>
      <p:sp>
        <p:nvSpPr>
          <p:cNvPr id="389" name="Google Shape;389;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Motivation is key to both Lean &amp; Fitness</a:t>
            </a:r>
            <a:endParaRPr/>
          </a:p>
          <a:p>
            <a:pPr marL="0" lvl="0" indent="0" algn="l" rtl="0">
              <a:spcBef>
                <a:spcPts val="0"/>
              </a:spcBef>
              <a:spcAft>
                <a:spcPts val="0"/>
              </a:spcAft>
              <a:buNone/>
            </a:pPr>
            <a:endParaRPr/>
          </a:p>
          <a:p>
            <a:pPr marL="0" lvl="0" indent="0" algn="l" rtl="0">
              <a:spcBef>
                <a:spcPts val="0"/>
              </a:spcBef>
              <a:spcAft>
                <a:spcPts val="0"/>
              </a:spcAft>
              <a:buNone/>
            </a:pPr>
            <a:r>
              <a:rPr lang="en-US"/>
              <a:t>Don’t wait for your crisis.</a:t>
            </a:r>
            <a:endParaRPr/>
          </a:p>
          <a:p>
            <a:pPr marL="0" lvl="0" indent="0" algn="l" rtl="0">
              <a:spcBef>
                <a:spcPts val="0"/>
              </a:spcBef>
              <a:spcAft>
                <a:spcPts val="0"/>
              </a:spcAft>
              <a:buNone/>
            </a:pPr>
            <a:r>
              <a:rPr lang="en-US"/>
              <a:t>What’s your motivation?</a:t>
            </a:r>
            <a:endParaRPr/>
          </a:p>
          <a:p>
            <a:pPr marL="0" lvl="0" indent="0" algn="l" rtl="0">
              <a:spcBef>
                <a:spcPts val="0"/>
              </a:spcBef>
              <a:spcAft>
                <a:spcPts val="0"/>
              </a:spcAft>
              <a:buNone/>
            </a:pPr>
            <a:endParaRPr/>
          </a:p>
          <a:p>
            <a:pPr marL="0" lvl="0" indent="0" algn="l" rtl="0">
              <a:spcBef>
                <a:spcPts val="0"/>
              </a:spcBef>
              <a:spcAft>
                <a:spcPts val="0"/>
              </a:spcAft>
              <a:buNone/>
            </a:pPr>
            <a:r>
              <a:rPr lang="en-US"/>
              <a:t>Create your own crisis</a:t>
            </a:r>
            <a:endParaRPr/>
          </a:p>
          <a:p>
            <a:pPr marL="0" lvl="0" indent="0" algn="l" rtl="0">
              <a:spcBef>
                <a:spcPts val="0"/>
              </a:spcBef>
              <a:spcAft>
                <a:spcPts val="0"/>
              </a:spcAft>
              <a:buNone/>
            </a:pPr>
            <a:r>
              <a:rPr lang="en-US"/>
              <a:t>Sense of urgency</a:t>
            </a:r>
            <a:endParaRPr/>
          </a:p>
          <a:p>
            <a:pPr marL="0" lvl="0" indent="0" algn="l" rtl="0">
              <a:spcBef>
                <a:spcPts val="0"/>
              </a:spcBef>
              <a:spcAft>
                <a:spcPts val="0"/>
              </a:spcAft>
              <a:buNone/>
            </a:pPr>
            <a:endParaRPr/>
          </a:p>
        </p:txBody>
      </p:sp>
      <p:sp>
        <p:nvSpPr>
          <p:cNvPr id="396" name="Google Shape;39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think of “going lean” in the same way of thinking about “getting fit”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At a strategic level…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generally don’t challenge the logic of keeping fit and exercising, as a means for a healthy and prolonged life and accept the validity of universal exercise principles that make us fit.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Similarly, most managers accept the business logic of </a:t>
            </a:r>
            <a:r>
              <a:rPr lang="en-US" dirty="0" err="1"/>
              <a:t>maximising</a:t>
            </a:r>
            <a:r>
              <a:rPr lang="en-US" dirty="0"/>
              <a:t> customer value, improving flow, reducing lead times, removing waste, improving quality, continually innovating and having engaged staff.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But there’s plenty of debate about…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precisely should I do? → how should I do it? → when should I do it? → how can I sustain it?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...and can I be bothered?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 name="Google Shape;10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90660e3f8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90660e3f8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 in what ways are fitness and lean similar?</a:t>
            </a:r>
            <a:endParaRPr/>
          </a:p>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Lean and fitness are both</a:t>
            </a:r>
            <a:endParaRPr/>
          </a:p>
          <a:p>
            <a:pPr marL="457200" lvl="0" indent="-298450" algn="l" rtl="0">
              <a:spcBef>
                <a:spcPts val="0"/>
              </a:spcBef>
              <a:spcAft>
                <a:spcPts val="0"/>
              </a:spcAft>
              <a:buSzPts val="1100"/>
              <a:buAutoNum type="arabicPeriod"/>
            </a:pPr>
            <a:r>
              <a:rPr lang="en-US"/>
              <a:t>are sustainable journeys</a:t>
            </a:r>
            <a:endParaRPr/>
          </a:p>
          <a:p>
            <a:pPr marL="457200" lvl="0" indent="-298450" algn="l" rtl="0">
              <a:spcBef>
                <a:spcPts val="0"/>
              </a:spcBef>
              <a:spcAft>
                <a:spcPts val="0"/>
              </a:spcAft>
              <a:buSzPts val="1100"/>
              <a:buAutoNum type="arabicPeriod"/>
            </a:pPr>
            <a:r>
              <a:rPr lang="en-US"/>
              <a:t>Have core principles and many different underlying methodologies</a:t>
            </a:r>
            <a:endParaRPr/>
          </a:p>
          <a:p>
            <a:pPr marL="457200" lvl="0" indent="-298450" algn="l" rtl="0">
              <a:spcBef>
                <a:spcPts val="0"/>
              </a:spcBef>
              <a:spcAft>
                <a:spcPts val="0"/>
              </a:spcAft>
              <a:buSzPts val="1100"/>
              <a:buAutoNum type="arabicPeriod"/>
            </a:pPr>
            <a:r>
              <a:rPr lang="en-US"/>
              <a:t>Do not have a “one size fits all”</a:t>
            </a:r>
            <a:endParaRPr/>
          </a:p>
          <a:p>
            <a:pPr marL="457200" lvl="0" indent="-298450" algn="l" rtl="0">
              <a:spcBef>
                <a:spcPts val="0"/>
              </a:spcBef>
              <a:spcAft>
                <a:spcPts val="0"/>
              </a:spcAft>
              <a:buSzPts val="1100"/>
              <a:buAutoNum type="arabicPeriod"/>
            </a:pPr>
            <a:r>
              <a:rPr lang="en-US"/>
              <a:t>Cannot be achieved with quick fixes...and need a long term perspective</a:t>
            </a:r>
            <a:endParaRPr/>
          </a:p>
          <a:p>
            <a:pPr marL="457200" lvl="0" indent="-298450" algn="l" rtl="0">
              <a:spcBef>
                <a:spcPts val="0"/>
              </a:spcBef>
              <a:spcAft>
                <a:spcPts val="0"/>
              </a:spcAft>
              <a:buSzPts val="1100"/>
              <a:buAutoNum type="arabicPeriod"/>
            </a:pPr>
            <a:r>
              <a:rPr lang="en-US"/>
              <a:t>Need sound and well structured planning</a:t>
            </a:r>
            <a:endParaRPr/>
          </a:p>
          <a:p>
            <a:pPr marL="457200" lvl="0" indent="-298450" algn="l" rtl="0">
              <a:spcBef>
                <a:spcPts val="0"/>
              </a:spcBef>
              <a:spcAft>
                <a:spcPts val="0"/>
              </a:spcAft>
              <a:buSzPts val="1100"/>
              <a:buAutoNum type="arabicPeriod"/>
            </a:pPr>
            <a:r>
              <a:rPr lang="en-US"/>
              <a:t>Require motivation, positive thinking &amp; recognition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is no single point at which you “become lean” or “become fit.” and they both can be considered as continuums.</a:t>
            </a:r>
            <a:endParaRPr/>
          </a:p>
          <a:p>
            <a:pPr marL="0" lvl="0" indent="0" algn="l" rtl="0">
              <a:spcBef>
                <a:spcPts val="0"/>
              </a:spcBef>
              <a:spcAft>
                <a:spcPts val="0"/>
              </a:spcAft>
              <a:buNone/>
            </a:pPr>
            <a:endParaRPr/>
          </a:p>
          <a:p>
            <a:pPr marL="0" lvl="0" indent="0" algn="l" rtl="0">
              <a:spcBef>
                <a:spcPts val="0"/>
              </a:spcBef>
              <a:spcAft>
                <a:spcPts val="0"/>
              </a:spcAft>
              <a:buNone/>
            </a:pPr>
            <a:r>
              <a:rPr lang="en-US"/>
              <a:t>Leaness and fitness are relative and dynamic states and you are constantly moving one way or other on the contiuum.</a:t>
            </a:r>
            <a:endParaRPr/>
          </a:p>
          <a:p>
            <a:pPr marL="0" lvl="0" indent="0" algn="l" rtl="0">
              <a:spcBef>
                <a:spcPts val="0"/>
              </a:spcBef>
              <a:spcAft>
                <a:spcPts val="0"/>
              </a:spcAft>
              <a:buNone/>
            </a:pPr>
            <a:r>
              <a:rPr lang="en-US"/>
              <a:t>Where you need to be on the continuum - and your need to sustain it - depends on your objectives, competitors, capacity, resources and motivation.</a:t>
            </a:r>
            <a:endParaRPr/>
          </a:p>
          <a:p>
            <a:pPr marL="0" lvl="0" indent="0" algn="l" rtl="0">
              <a:spcBef>
                <a:spcPts val="0"/>
              </a:spcBef>
              <a:spcAft>
                <a:spcPts val="0"/>
              </a:spcAft>
              <a:buNone/>
            </a:pPr>
            <a:endParaRPr/>
          </a:p>
          <a:p>
            <a:pPr marL="0" lvl="0" indent="0" algn="l" rtl="0">
              <a:spcBef>
                <a:spcPts val="0"/>
              </a:spcBef>
              <a:spcAft>
                <a:spcPts val="0"/>
              </a:spcAft>
              <a:buNone/>
            </a:pPr>
            <a:r>
              <a:rPr lang="en-US"/>
              <a:t>Of course, Fitness &amp; Lean are means to an end.</a:t>
            </a:r>
            <a:endParaRPr/>
          </a:p>
          <a:p>
            <a:pPr marL="0" lvl="0" indent="0" algn="l" rtl="0">
              <a:spcBef>
                <a:spcPts val="0"/>
              </a:spcBef>
              <a:spcAft>
                <a:spcPts val="0"/>
              </a:spcAft>
              <a:buNone/>
            </a:pPr>
            <a:endParaRPr/>
          </a:p>
          <a:p>
            <a:pPr marL="0" lvl="0" indent="0" algn="l" rtl="0">
              <a:spcBef>
                <a:spcPts val="0"/>
              </a:spcBef>
              <a:spcAft>
                <a:spcPts val="0"/>
              </a:spcAft>
              <a:buNone/>
            </a:pPr>
            <a:r>
              <a:rPr lang="en-US"/>
              <a:t>Fitness: To play a sport, to feel good, to become healthier, to live longer</a:t>
            </a:r>
            <a:endParaRPr/>
          </a:p>
          <a:p>
            <a:pPr marL="0" lvl="0" indent="0" algn="l" rtl="0">
              <a:spcBef>
                <a:spcPts val="0"/>
              </a:spcBef>
              <a:spcAft>
                <a:spcPts val="0"/>
              </a:spcAft>
              <a:buNone/>
            </a:pPr>
            <a:endParaRPr/>
          </a:p>
          <a:p>
            <a:pPr marL="0" lvl="0" indent="0" algn="l" rtl="0">
              <a:spcBef>
                <a:spcPts val="0"/>
              </a:spcBef>
              <a:spcAft>
                <a:spcPts val="0"/>
              </a:spcAft>
              <a:buNone/>
            </a:pPr>
            <a:r>
              <a:rPr lang="en-US"/>
              <a:t>Lean: To stay in business, to grow, to thrive, to innovate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Don’t lose sight of your purpose - why you need to keep fit or why you need to stay lean.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key point about the continuum is that it is not level!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means that unless you proactively maintain lean or fitness oriented behaviours, you will slide down the continuum.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 finding ways to incentivise the right positive behaviours is critical to improving and sustaining your fitness or leanness.</a:t>
            </a:r>
            <a:endParaRPr dirty="0"/>
          </a:p>
          <a:p>
            <a:pPr marL="0" lvl="0" indent="0" algn="l" rtl="0">
              <a:spcBef>
                <a:spcPts val="0"/>
              </a:spcBef>
              <a:spcAft>
                <a:spcPts val="0"/>
              </a:spcAft>
              <a:buNone/>
            </a:pPr>
            <a:endParaRPr dirty="0"/>
          </a:p>
        </p:txBody>
      </p:sp>
      <p:sp>
        <p:nvSpPr>
          <p:cNvPr id="176" name="Google Shape;17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Core principles &amp; many methodologies</a:t>
            </a:r>
            <a:endParaRPr/>
          </a:p>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mp3"/><Relationship Id="rId7" Type="http://schemas.openxmlformats.org/officeDocument/2006/relationships/image" Target="../media/image2.png"/><Relationship Id="rId12" Type="http://schemas.openxmlformats.org/officeDocument/2006/relationships/hyperlink" Target="https://www.bensound.com/" TargetMode="External"/><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5.png"/><Relationship Id="rId5" Type="http://schemas.openxmlformats.org/officeDocument/2006/relationships/notesSlide" Target="../notesSlides/notesSlide1.xml"/><Relationship Id="rId10"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hyperlink" Target="http://www.wellianillustration.com"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8.png"/><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6">
            <a:alphaModFix/>
          </a:blip>
          <a:srcRect/>
          <a:stretch/>
        </p:blipFill>
        <p:spPr>
          <a:xfrm>
            <a:off x="-20115" y="1546"/>
            <a:ext cx="3803317" cy="6931692"/>
          </a:xfrm>
          <a:prstGeom prst="rect">
            <a:avLst/>
          </a:prstGeom>
          <a:noFill/>
          <a:ln>
            <a:noFill/>
          </a:ln>
        </p:spPr>
      </p:pic>
      <p:pic>
        <p:nvPicPr>
          <p:cNvPr id="85" name="Google Shape;85;p13"/>
          <p:cNvPicPr preferRelativeResize="0"/>
          <p:nvPr/>
        </p:nvPicPr>
        <p:blipFill rotWithShape="1">
          <a:blip r:embed="rId7">
            <a:alphaModFix/>
          </a:blip>
          <a:srcRect/>
          <a:stretch/>
        </p:blipFill>
        <p:spPr>
          <a:xfrm>
            <a:off x="10028207" y="6042516"/>
            <a:ext cx="1983711" cy="511489"/>
          </a:xfrm>
          <a:prstGeom prst="rect">
            <a:avLst/>
          </a:prstGeom>
          <a:noFill/>
          <a:ln>
            <a:noFill/>
          </a:ln>
        </p:spPr>
      </p:pic>
      <p:sp>
        <p:nvSpPr>
          <p:cNvPr id="86" name="Google Shape;86;p13"/>
          <p:cNvSpPr txBox="1"/>
          <p:nvPr/>
        </p:nvSpPr>
        <p:spPr>
          <a:xfrm>
            <a:off x="5720535" y="1385126"/>
            <a:ext cx="5278200" cy="1323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300" b="1" i="0" u="none" strike="noStrike" cap="none" dirty="0">
                <a:solidFill>
                  <a:srgbClr val="2B7280"/>
                </a:solidFill>
                <a:latin typeface="Calibri"/>
                <a:ea typeface="Calibri"/>
                <a:cs typeface="Calibri"/>
                <a:sym typeface="Calibri"/>
              </a:rPr>
              <a:t>The Lean-Fitness</a:t>
            </a:r>
            <a:endParaRPr sz="1700" b="1" dirty="0">
              <a:latin typeface="Calibri"/>
              <a:ea typeface="Calibri"/>
              <a:cs typeface="Calibri"/>
              <a:sym typeface="Calibri"/>
            </a:endParaRPr>
          </a:p>
          <a:p>
            <a:pPr marL="0" marR="0" lvl="0" indent="0" algn="r" rtl="0">
              <a:spcBef>
                <a:spcPts val="0"/>
              </a:spcBef>
              <a:spcAft>
                <a:spcPts val="0"/>
              </a:spcAft>
              <a:buNone/>
            </a:pPr>
            <a:r>
              <a:rPr lang="en-US" sz="4300" b="1" i="0" u="none" strike="noStrike" cap="none" dirty="0">
                <a:solidFill>
                  <a:srgbClr val="2B7280"/>
                </a:solidFill>
                <a:latin typeface="Calibri"/>
                <a:ea typeface="Calibri"/>
                <a:cs typeface="Calibri"/>
                <a:sym typeface="Calibri"/>
              </a:rPr>
              <a:t>Analogy</a:t>
            </a:r>
            <a:endParaRPr sz="1700" b="1" dirty="0">
              <a:latin typeface="Calibri"/>
              <a:ea typeface="Calibri"/>
              <a:cs typeface="Calibri"/>
              <a:sym typeface="Calibri"/>
            </a:endParaRPr>
          </a:p>
        </p:txBody>
      </p:sp>
      <p:sp>
        <p:nvSpPr>
          <p:cNvPr id="87" name="Google Shape;87;p13"/>
          <p:cNvSpPr txBox="1"/>
          <p:nvPr/>
        </p:nvSpPr>
        <p:spPr>
          <a:xfrm>
            <a:off x="7034050" y="2996118"/>
            <a:ext cx="3803400" cy="841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i="0" u="none" strike="noStrike" cap="none" dirty="0">
                <a:solidFill>
                  <a:srgbClr val="2B7280"/>
                </a:solidFill>
                <a:latin typeface="Calibri"/>
                <a:ea typeface="Calibri"/>
                <a:cs typeface="Calibri"/>
                <a:sym typeface="Calibri"/>
              </a:rPr>
              <a:t>An aid to understanding the essence of lean thinking</a:t>
            </a:r>
            <a:endParaRPr sz="2000" i="0" u="none" strike="noStrike" cap="none" dirty="0">
              <a:solidFill>
                <a:srgbClr val="2B7280"/>
              </a:solidFill>
              <a:latin typeface="Calibri"/>
              <a:ea typeface="Calibri"/>
              <a:cs typeface="Calibri"/>
              <a:sym typeface="Calibri"/>
            </a:endParaRPr>
          </a:p>
        </p:txBody>
      </p:sp>
      <p:pic>
        <p:nvPicPr>
          <p:cNvPr id="88" name="Google Shape;88;p13"/>
          <p:cNvPicPr preferRelativeResize="0"/>
          <p:nvPr/>
        </p:nvPicPr>
        <p:blipFill>
          <a:blip r:embed="rId8">
            <a:alphaModFix/>
          </a:blip>
          <a:stretch>
            <a:fillRect/>
          </a:stretch>
        </p:blipFill>
        <p:spPr>
          <a:xfrm>
            <a:off x="860950" y="460666"/>
            <a:ext cx="4859574" cy="5150273"/>
          </a:xfrm>
          <a:prstGeom prst="rect">
            <a:avLst/>
          </a:prstGeom>
          <a:noFill/>
          <a:ln>
            <a:noFill/>
          </a:ln>
        </p:spPr>
      </p:pic>
      <p:sp>
        <p:nvSpPr>
          <p:cNvPr id="89" name="Google Shape;89;p13"/>
          <p:cNvSpPr txBox="1"/>
          <p:nvPr/>
        </p:nvSpPr>
        <p:spPr>
          <a:xfrm>
            <a:off x="1349323" y="6139587"/>
            <a:ext cx="5453700" cy="3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Graphics: Hanneke Wellian  </a:t>
            </a:r>
            <a:r>
              <a:rPr lang="en-US" u="sng" dirty="0">
                <a:solidFill>
                  <a:schemeClr val="hlink"/>
                </a:solidFill>
                <a:latin typeface="Calibri"/>
                <a:ea typeface="Calibri"/>
                <a:cs typeface="Calibri"/>
                <a:sym typeface="Calibri"/>
                <a:hlinkClick r:id="rId9"/>
              </a:rPr>
              <a:t>www.wellianillustration.com</a:t>
            </a:r>
            <a:endParaRPr dirty="0">
              <a:latin typeface="Calibri"/>
              <a:ea typeface="Calibri"/>
              <a:cs typeface="Calibri"/>
              <a:sym typeface="Calibri"/>
            </a:endParaRPr>
          </a:p>
        </p:txBody>
      </p:sp>
      <p:sp>
        <p:nvSpPr>
          <p:cNvPr id="90" name="Google Shape;90;p13"/>
          <p:cNvSpPr txBox="1"/>
          <p:nvPr/>
        </p:nvSpPr>
        <p:spPr>
          <a:xfrm>
            <a:off x="8600150" y="3966593"/>
            <a:ext cx="2226000" cy="579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dirty="0">
                <a:solidFill>
                  <a:srgbClr val="2B7280"/>
                </a:solidFill>
                <a:latin typeface="Calibri"/>
                <a:ea typeface="Calibri"/>
                <a:cs typeface="Calibri"/>
                <a:sym typeface="Calibri"/>
              </a:rPr>
              <a:t>Simon Elias</a:t>
            </a:r>
            <a:endParaRPr sz="1800" i="0" u="none" strike="noStrike" cap="none" dirty="0">
              <a:solidFill>
                <a:srgbClr val="2B7280"/>
              </a:solidFill>
              <a:latin typeface="Calibri"/>
              <a:ea typeface="Calibri"/>
              <a:cs typeface="Calibri"/>
              <a:sym typeface="Calibri"/>
            </a:endParaRPr>
          </a:p>
        </p:txBody>
      </p:sp>
      <p:pic>
        <p:nvPicPr>
          <p:cNvPr id="91" name="Google Shape;91;p13"/>
          <p:cNvPicPr preferRelativeResize="0"/>
          <p:nvPr/>
        </p:nvPicPr>
        <p:blipFill rotWithShape="1">
          <a:blip r:embed="rId10">
            <a:alphaModFix/>
          </a:blip>
          <a:srcRect t="14335" b="18328"/>
          <a:stretch/>
        </p:blipFill>
        <p:spPr>
          <a:xfrm>
            <a:off x="8240875" y="5948000"/>
            <a:ext cx="1494361" cy="757600"/>
          </a:xfrm>
          <a:prstGeom prst="rect">
            <a:avLst/>
          </a:prstGeom>
          <a:noFill/>
          <a:ln>
            <a:noFill/>
          </a:ln>
        </p:spPr>
      </p:pic>
      <p:pic>
        <p:nvPicPr>
          <p:cNvPr id="2" name="bensound-ukulele">
            <a:hlinkClick r:id="" action="ppaction://media"/>
            <a:extLst>
              <a:ext uri="{FF2B5EF4-FFF2-40B4-BE49-F238E27FC236}">
                <a16:creationId xmlns:a16="http://schemas.microsoft.com/office/drawing/2014/main" id="{FE80519E-AD70-4092-BC05-2771133912BE}"/>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6627650" y="4782233"/>
            <a:ext cx="406400" cy="406400"/>
          </a:xfrm>
          <a:prstGeom prst="rect">
            <a:avLst/>
          </a:prstGeom>
        </p:spPr>
      </p:pic>
      <p:sp>
        <p:nvSpPr>
          <p:cNvPr id="12" name="TextBox 11">
            <a:extLst>
              <a:ext uri="{FF2B5EF4-FFF2-40B4-BE49-F238E27FC236}">
                <a16:creationId xmlns:a16="http://schemas.microsoft.com/office/drawing/2014/main" id="{7B211B82-3968-4FAD-9D23-91E460FE328B}"/>
              </a:ext>
            </a:extLst>
          </p:cNvPr>
          <p:cNvSpPr txBox="1"/>
          <p:nvPr/>
        </p:nvSpPr>
        <p:spPr>
          <a:xfrm>
            <a:off x="1349323" y="6497409"/>
            <a:ext cx="4312642" cy="307777"/>
          </a:xfrm>
          <a:prstGeom prst="rect">
            <a:avLst/>
          </a:prstGeom>
          <a:noFill/>
        </p:spPr>
        <p:txBody>
          <a:bodyPr wrap="square">
            <a:spAutoFit/>
          </a:bodyPr>
          <a:lstStyle/>
          <a:p>
            <a:r>
              <a:rPr lang="en-GB" dirty="0">
                <a:latin typeface="Calibri" panose="020F0502020204030204" pitchFamily="34" charset="0"/>
                <a:cs typeface="Calibri" panose="020F0502020204030204" pitchFamily="34" charset="0"/>
              </a:rPr>
              <a:t>Music: «Ukulele» from </a:t>
            </a:r>
            <a:r>
              <a:rPr lang="en-GB" dirty="0">
                <a:latin typeface="Calibri" panose="020F0502020204030204" pitchFamily="34" charset="0"/>
                <a:cs typeface="Calibri" panose="020F0502020204030204" pitchFamily="34" charset="0"/>
                <a:hlinkClick r:id="rId12"/>
              </a:rPr>
              <a:t>Bensound.com</a:t>
            </a:r>
            <a:endParaRPr lang="en-GB" dirty="0">
              <a:latin typeface="Calibri" panose="020F0502020204030204" pitchFamily="34" charset="0"/>
              <a:cs typeface="Calibri" panose="020F0502020204030204" pitchFamily="34" charset="0"/>
            </a:endParaRPr>
          </a:p>
        </p:txBody>
      </p:sp>
    </p:spTree>
    <p:custDataLst>
      <p:tags r:id="rId1"/>
    </p:custDataLst>
  </p:cSld>
  <p:clrMapOvr>
    <a:masterClrMapping/>
  </p:clrMapOvr>
  <p:transition spd="slow"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p:nvPr/>
        </p:nvSpPr>
        <p:spPr>
          <a:xfrm>
            <a:off x="221775" y="4022896"/>
            <a:ext cx="3264121" cy="18466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…though there are many underlying methods and techniques that align to these principles</a:t>
            </a:r>
            <a:endParaRPr sz="2000" dirty="0">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pic>
        <p:nvPicPr>
          <p:cNvPr id="203" name="Google Shape;203;p22"/>
          <p:cNvPicPr preferRelativeResize="0"/>
          <p:nvPr/>
        </p:nvPicPr>
        <p:blipFill rotWithShape="1">
          <a:blip r:embed="rId4">
            <a:alphaModFix/>
          </a:blip>
          <a:srcRect/>
          <a:stretch/>
        </p:blipFill>
        <p:spPr>
          <a:xfrm>
            <a:off x="4086352" y="0"/>
            <a:ext cx="3460496" cy="6604000"/>
          </a:xfrm>
          <a:prstGeom prst="rect">
            <a:avLst/>
          </a:prstGeom>
          <a:noFill/>
          <a:ln>
            <a:noFill/>
          </a:ln>
        </p:spPr>
      </p:pic>
      <p:sp>
        <p:nvSpPr>
          <p:cNvPr id="204" name="Google Shape;204;p22"/>
          <p:cNvSpPr txBox="1"/>
          <p:nvPr/>
        </p:nvSpPr>
        <p:spPr>
          <a:xfrm>
            <a:off x="4305300" y="971803"/>
            <a:ext cx="3022600" cy="295465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a:solidFill>
                  <a:srgbClr val="193151"/>
                </a:solidFill>
                <a:latin typeface="Calibri"/>
                <a:ea typeface="Calibri"/>
                <a:cs typeface="Calibri"/>
                <a:sym typeface="Calibri"/>
              </a:rPr>
              <a:t>Lean </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r>
              <a:rPr lang="en-US" sz="2100" b="1">
                <a:solidFill>
                  <a:srgbClr val="193151"/>
                </a:solidFill>
                <a:latin typeface="Calibri"/>
                <a:ea typeface="Calibri"/>
                <a:cs typeface="Calibri"/>
                <a:sym typeface="Calibri"/>
              </a:rPr>
              <a:t>Principles:</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endParaRPr sz="21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Optimise Flow</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Understand Demand</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Deliver value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Remove waste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Continuously improve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Engage &amp; empower</a:t>
            </a:r>
            <a:endParaRPr sz="1500">
              <a:latin typeface="Calibri"/>
              <a:ea typeface="Calibri"/>
              <a:cs typeface="Calibri"/>
              <a:sym typeface="Calibri"/>
            </a:endParaRPr>
          </a:p>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05" name="Google Shape;205;p22"/>
          <p:cNvSpPr txBox="1"/>
          <p:nvPr/>
        </p:nvSpPr>
        <p:spPr>
          <a:xfrm>
            <a:off x="213824" y="450903"/>
            <a:ext cx="3264121"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2B7280"/>
                </a:solidFill>
                <a:latin typeface="Calibri"/>
                <a:ea typeface="Calibri"/>
                <a:cs typeface="Calibri"/>
                <a:sym typeface="Calibri"/>
              </a:rPr>
              <a:t>Lean &amp; fitness both have underlying core principles</a:t>
            </a:r>
            <a:endParaRPr dirty="0">
              <a:latin typeface="Calibri"/>
              <a:ea typeface="Calibri"/>
              <a:cs typeface="Calibri"/>
              <a:sym typeface="Calibri"/>
            </a:endParaRPr>
          </a:p>
        </p:txBody>
      </p:sp>
      <p:sp>
        <p:nvSpPr>
          <p:cNvPr id="206" name="Google Shape;206;p22"/>
          <p:cNvSpPr txBox="1"/>
          <p:nvPr/>
        </p:nvSpPr>
        <p:spPr>
          <a:xfrm>
            <a:off x="221775" y="2362399"/>
            <a:ext cx="326412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These are universally applicable to any person (fitness) or organisation (lean).</a:t>
            </a:r>
            <a:endParaRPr sz="2000" dirty="0">
              <a:latin typeface="Calibri"/>
              <a:ea typeface="Calibri"/>
              <a:cs typeface="Calibri"/>
              <a:sym typeface="Calibri"/>
            </a:endParaRPr>
          </a:p>
        </p:txBody>
      </p:sp>
      <p:pic>
        <p:nvPicPr>
          <p:cNvPr id="207" name="Google Shape;207;p22"/>
          <p:cNvPicPr preferRelativeResize="0"/>
          <p:nvPr/>
        </p:nvPicPr>
        <p:blipFill rotWithShape="1">
          <a:blip r:embed="rId4">
            <a:alphaModFix/>
          </a:blip>
          <a:srcRect/>
          <a:stretch/>
        </p:blipFill>
        <p:spPr>
          <a:xfrm>
            <a:off x="8147302" y="0"/>
            <a:ext cx="3460496" cy="6604000"/>
          </a:xfrm>
          <a:prstGeom prst="rect">
            <a:avLst/>
          </a:prstGeom>
          <a:noFill/>
          <a:ln>
            <a:noFill/>
          </a:ln>
        </p:spPr>
      </p:pic>
      <p:sp>
        <p:nvSpPr>
          <p:cNvPr id="208" name="Google Shape;208;p22"/>
          <p:cNvSpPr txBox="1"/>
          <p:nvPr/>
        </p:nvSpPr>
        <p:spPr>
          <a:xfrm>
            <a:off x="8366252" y="990600"/>
            <a:ext cx="3022500" cy="3836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a:solidFill>
                  <a:srgbClr val="193151"/>
                </a:solidFill>
                <a:latin typeface="Calibri"/>
                <a:ea typeface="Calibri"/>
                <a:cs typeface="Calibri"/>
                <a:sym typeface="Calibri"/>
              </a:rPr>
              <a:t>Fitness</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r>
              <a:rPr lang="en-US" sz="2100" b="1">
                <a:solidFill>
                  <a:srgbClr val="193151"/>
                </a:solidFill>
                <a:latin typeface="Calibri"/>
                <a:ea typeface="Calibri"/>
                <a:cs typeface="Calibri"/>
                <a:sym typeface="Calibri"/>
              </a:rPr>
              <a:t>Principles</a:t>
            </a:r>
            <a:r>
              <a:rPr lang="en-US" sz="2100">
                <a:solidFill>
                  <a:srgbClr val="193151"/>
                </a:solidFill>
                <a:latin typeface="Calibri"/>
                <a:ea typeface="Calibri"/>
                <a:cs typeface="Calibri"/>
                <a:sym typeface="Calibri"/>
              </a:rPr>
              <a:t>:</a:t>
            </a:r>
            <a:endParaRPr sz="1500">
              <a:solidFill>
                <a:srgbClr val="193151"/>
              </a:solidFill>
              <a:latin typeface="Calibri"/>
              <a:ea typeface="Calibri"/>
              <a:cs typeface="Calibri"/>
              <a:sym typeface="Calibri"/>
            </a:endParaRPr>
          </a:p>
          <a:p>
            <a:pPr marL="0" marR="0" lvl="0" indent="0" algn="ctr" rtl="0">
              <a:spcBef>
                <a:spcPts val="0"/>
              </a:spcBef>
              <a:spcAft>
                <a:spcPts val="0"/>
              </a:spcAft>
              <a:buNone/>
            </a:pPr>
            <a:endParaRPr sz="21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Progression</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Regularity</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Overload</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Variety</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Recovery</a:t>
            </a:r>
            <a:endParaRPr sz="1900">
              <a:solidFill>
                <a:schemeClr val="lt1"/>
              </a:solidFill>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Balance</a:t>
            </a:r>
            <a:endParaRPr sz="1500">
              <a:latin typeface="Calibri"/>
              <a:ea typeface="Calibri"/>
              <a:cs typeface="Calibri"/>
              <a:sym typeface="Calibri"/>
            </a:endParaRPr>
          </a:p>
          <a:p>
            <a:pPr marL="0" marR="0" lvl="0" indent="0" algn="ctr" rtl="0">
              <a:lnSpc>
                <a:spcPct val="115000"/>
              </a:lnSpc>
              <a:spcBef>
                <a:spcPts val="0"/>
              </a:spcBef>
              <a:spcAft>
                <a:spcPts val="0"/>
              </a:spcAft>
              <a:buNone/>
            </a:pPr>
            <a:r>
              <a:rPr lang="en-US" sz="1900">
                <a:solidFill>
                  <a:schemeClr val="lt1"/>
                </a:solidFill>
                <a:latin typeface="Calibri"/>
                <a:ea typeface="Calibri"/>
                <a:cs typeface="Calibri"/>
                <a:sym typeface="Calibri"/>
              </a:rPr>
              <a:t>Specificity</a:t>
            </a:r>
            <a:endParaRPr sz="1500">
              <a:latin typeface="Calibri"/>
              <a:ea typeface="Calibri"/>
              <a:cs typeface="Calibri"/>
              <a:sym typeface="Calibri"/>
            </a:endParaRPr>
          </a:p>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Tree>
    <p:custDataLst>
      <p:tags r:id="rId1"/>
    </p:custDataLst>
  </p:cSld>
  <p:clrMapOvr>
    <a:masterClrMapping/>
  </p:clrMapOvr>
  <p:transition spd="slow" advTm="200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10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0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3"/>
          <p:cNvSpPr txBox="1">
            <a:spLocks noGrp="1"/>
          </p:cNvSpPr>
          <p:nvPr>
            <p:ph type="title"/>
          </p:nvPr>
        </p:nvSpPr>
        <p:spPr>
          <a:xfrm>
            <a:off x="751950" y="0"/>
            <a:ext cx="10515600" cy="91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800" b="1">
                <a:solidFill>
                  <a:srgbClr val="2B7280"/>
                </a:solidFill>
              </a:rPr>
              <a:t>Consider the numerous fitness methods...</a:t>
            </a:r>
            <a:endParaRPr b="1"/>
          </a:p>
        </p:txBody>
      </p:sp>
      <p:pic>
        <p:nvPicPr>
          <p:cNvPr id="214" name="Google Shape;214;p23"/>
          <p:cNvPicPr preferRelativeResize="0"/>
          <p:nvPr/>
        </p:nvPicPr>
        <p:blipFill>
          <a:blip r:embed="rId3">
            <a:alphaModFix/>
          </a:blip>
          <a:stretch>
            <a:fillRect/>
          </a:stretch>
        </p:blipFill>
        <p:spPr>
          <a:xfrm>
            <a:off x="497475" y="791575"/>
            <a:ext cx="11061576" cy="5914276"/>
          </a:xfrm>
          <a:prstGeom prst="rect">
            <a:avLst/>
          </a:prstGeom>
          <a:noFill/>
          <a:ln>
            <a:noFill/>
          </a:ln>
        </p:spPr>
      </p:pic>
    </p:spTree>
  </p:cSld>
  <p:clrMapOvr>
    <a:masterClrMapping/>
  </p:clrMapOvr>
  <p:transition spd="slow" advTm="1643">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4"/>
          <p:cNvSpPr txBox="1"/>
          <p:nvPr/>
        </p:nvSpPr>
        <p:spPr>
          <a:xfrm>
            <a:off x="9047975" y="2475600"/>
            <a:ext cx="2537100" cy="190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There are many exercise methods that align to core principles and deliver fitness for different types of sports and activities</a:t>
            </a:r>
            <a:endParaRPr sz="2000" dirty="0">
              <a:latin typeface="Calibri"/>
              <a:ea typeface="Calibri"/>
              <a:cs typeface="Calibri"/>
              <a:sym typeface="Calibri"/>
            </a:endParaRPr>
          </a:p>
        </p:txBody>
      </p:sp>
      <p:pic>
        <p:nvPicPr>
          <p:cNvPr id="220" name="Google Shape;220;p24"/>
          <p:cNvPicPr preferRelativeResize="0"/>
          <p:nvPr/>
        </p:nvPicPr>
        <p:blipFill>
          <a:blip r:embed="rId3">
            <a:alphaModFix/>
          </a:blip>
          <a:stretch>
            <a:fillRect/>
          </a:stretch>
        </p:blipFill>
        <p:spPr>
          <a:xfrm>
            <a:off x="46650" y="91500"/>
            <a:ext cx="8747251" cy="6560438"/>
          </a:xfrm>
          <a:prstGeom prst="rect">
            <a:avLst/>
          </a:prstGeom>
          <a:noFill/>
          <a:ln>
            <a:noFill/>
          </a:ln>
        </p:spPr>
      </p:pic>
    </p:spTree>
  </p:cSld>
  <p:clrMapOvr>
    <a:masterClrMapping/>
  </p:clrMapOvr>
  <p:transition spd="slow" advTm="10759">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5"/>
          <p:cNvSpPr txBox="1"/>
          <p:nvPr/>
        </p:nvSpPr>
        <p:spPr>
          <a:xfrm>
            <a:off x="2225275" y="178075"/>
            <a:ext cx="8439600" cy="7044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800">
                <a:solidFill>
                  <a:srgbClr val="2B7280"/>
                </a:solidFill>
                <a:latin typeface="Calibri"/>
                <a:ea typeface="Calibri"/>
                <a:cs typeface="Calibri"/>
                <a:sym typeface="Calibri"/>
              </a:rPr>
              <a:t>Consider the various continuous improvement models and methods...</a:t>
            </a:r>
            <a:endParaRPr sz="1800">
              <a:latin typeface="Calibri"/>
              <a:ea typeface="Calibri"/>
              <a:cs typeface="Calibri"/>
              <a:sym typeface="Calibri"/>
            </a:endParaRPr>
          </a:p>
        </p:txBody>
      </p:sp>
      <p:sp>
        <p:nvSpPr>
          <p:cNvPr id="226" name="Google Shape;226;p25"/>
          <p:cNvSpPr txBox="1"/>
          <p:nvPr/>
        </p:nvSpPr>
        <p:spPr>
          <a:xfrm>
            <a:off x="8939172" y="6550705"/>
            <a:ext cx="2582266" cy="358500"/>
          </a:xfrm>
          <a:prstGeom prst="rect">
            <a:avLst/>
          </a:prstGeom>
          <a:noFill/>
          <a:ln>
            <a:noFill/>
          </a:ln>
        </p:spPr>
        <p:txBody>
          <a:bodyPr spcFirstLastPara="1" wrap="square" lIns="0" tIns="45700" rIns="0" bIns="45700" anchor="ctr" anchorCtr="0">
            <a:noAutofit/>
          </a:bodyPr>
          <a:lstStyle/>
          <a:p>
            <a:pPr marL="0" marR="0" lvl="0" indent="0" algn="l" rtl="0">
              <a:spcBef>
                <a:spcPts val="0"/>
              </a:spcBef>
              <a:spcAft>
                <a:spcPts val="0"/>
              </a:spcAft>
              <a:buNone/>
            </a:pPr>
            <a:r>
              <a:rPr lang="en-US" sz="1200" dirty="0">
                <a:solidFill>
                  <a:srgbClr val="2B7280"/>
                </a:solidFill>
              </a:rPr>
              <a:t>And many more tools &amp; techniques..</a:t>
            </a:r>
            <a:endParaRPr sz="1200" dirty="0"/>
          </a:p>
        </p:txBody>
      </p:sp>
      <p:grpSp>
        <p:nvGrpSpPr>
          <p:cNvPr id="227" name="Google Shape;227;p25"/>
          <p:cNvGrpSpPr/>
          <p:nvPr/>
        </p:nvGrpSpPr>
        <p:grpSpPr>
          <a:xfrm>
            <a:off x="174248" y="997805"/>
            <a:ext cx="3714040" cy="5671027"/>
            <a:chOff x="174248" y="997805"/>
            <a:chExt cx="3714040" cy="5671027"/>
          </a:xfrm>
        </p:grpSpPr>
        <p:sp>
          <p:nvSpPr>
            <p:cNvPr id="228" name="Google Shape;228;p25"/>
            <p:cNvSpPr/>
            <p:nvPr/>
          </p:nvSpPr>
          <p:spPr>
            <a:xfrm>
              <a:off x="174248" y="997805"/>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PDCA</a:t>
              </a:r>
              <a:endParaRPr sz="1200" b="1">
                <a:solidFill>
                  <a:srgbClr val="FFFFFF"/>
                </a:solidFill>
              </a:endParaRPr>
            </a:p>
          </p:txBody>
        </p:sp>
        <p:sp>
          <p:nvSpPr>
            <p:cNvPr id="229" name="Google Shape;229;p25"/>
            <p:cNvSpPr/>
            <p:nvPr/>
          </p:nvSpPr>
          <p:spPr>
            <a:xfrm>
              <a:off x="174263" y="3004104"/>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DMAIC</a:t>
              </a:r>
              <a:endParaRPr sz="1200" b="1">
                <a:solidFill>
                  <a:srgbClr val="FFFFFF"/>
                </a:solidFill>
              </a:endParaRPr>
            </a:p>
          </p:txBody>
        </p:sp>
        <p:sp>
          <p:nvSpPr>
            <p:cNvPr id="230" name="Google Shape;230;p25"/>
            <p:cNvSpPr/>
            <p:nvPr/>
          </p:nvSpPr>
          <p:spPr>
            <a:xfrm>
              <a:off x="174248" y="4934232"/>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STAR</a:t>
              </a:r>
              <a:endParaRPr sz="1200" b="1">
                <a:solidFill>
                  <a:srgbClr val="FFFFFF"/>
                </a:solidFill>
              </a:endParaRPr>
            </a:p>
          </p:txBody>
        </p:sp>
        <p:sp>
          <p:nvSpPr>
            <p:cNvPr id="231" name="Google Shape;231;p25"/>
            <p:cNvSpPr/>
            <p:nvPr/>
          </p:nvSpPr>
          <p:spPr>
            <a:xfrm>
              <a:off x="2042282" y="1004655"/>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TQM</a:t>
              </a:r>
              <a:endParaRPr sz="1200" b="1">
                <a:solidFill>
                  <a:srgbClr val="FFFFFF"/>
                </a:solidFill>
              </a:endParaRPr>
            </a:p>
          </p:txBody>
        </p:sp>
        <p:sp>
          <p:nvSpPr>
            <p:cNvPr id="232" name="Google Shape;232;p25"/>
            <p:cNvSpPr/>
            <p:nvPr/>
          </p:nvSpPr>
          <p:spPr>
            <a:xfrm>
              <a:off x="2042275" y="3007547"/>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AMI</a:t>
              </a:r>
              <a:endParaRPr sz="1200" b="1">
                <a:solidFill>
                  <a:srgbClr val="FFFFFF"/>
                </a:solidFill>
              </a:endParaRPr>
            </a:p>
          </p:txBody>
        </p:sp>
        <p:sp>
          <p:nvSpPr>
            <p:cNvPr id="233" name="Google Shape;233;p25"/>
            <p:cNvSpPr/>
            <p:nvPr/>
          </p:nvSpPr>
          <p:spPr>
            <a:xfrm>
              <a:off x="2132988" y="4934232"/>
              <a:ext cx="1755300" cy="1734600"/>
            </a:xfrm>
            <a:prstGeom prst="ellipse">
              <a:avLst/>
            </a:prstGeom>
            <a:solidFill>
              <a:srgbClr val="BEB33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VCPCIA</a:t>
              </a:r>
              <a:endParaRPr sz="1200" b="1">
                <a:solidFill>
                  <a:srgbClr val="FFFFFF"/>
                </a:solidFill>
              </a:endParaRPr>
            </a:p>
          </p:txBody>
        </p:sp>
      </p:grpSp>
      <p:grpSp>
        <p:nvGrpSpPr>
          <p:cNvPr id="234" name="Google Shape;234;p25"/>
          <p:cNvGrpSpPr/>
          <p:nvPr/>
        </p:nvGrpSpPr>
        <p:grpSpPr>
          <a:xfrm>
            <a:off x="3986495" y="1004655"/>
            <a:ext cx="3866274" cy="5629492"/>
            <a:chOff x="3986495" y="1004655"/>
            <a:chExt cx="3866274" cy="5629492"/>
          </a:xfrm>
        </p:grpSpPr>
        <p:sp>
          <p:nvSpPr>
            <p:cNvPr id="235" name="Google Shape;235;p25"/>
            <p:cNvSpPr/>
            <p:nvPr/>
          </p:nvSpPr>
          <p:spPr>
            <a:xfrm>
              <a:off x="6097468" y="4899547"/>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Agile</a:t>
              </a:r>
              <a:endParaRPr sz="1200" b="1"/>
            </a:p>
          </p:txBody>
        </p:sp>
        <p:sp>
          <p:nvSpPr>
            <p:cNvPr id="236" name="Google Shape;236;p25"/>
            <p:cNvSpPr/>
            <p:nvPr/>
          </p:nvSpPr>
          <p:spPr>
            <a:xfrm>
              <a:off x="4040691" y="4899538"/>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Appreciative Inquiry</a:t>
              </a:r>
              <a:endParaRPr sz="1200" b="1"/>
            </a:p>
          </p:txBody>
        </p:sp>
        <p:sp>
          <p:nvSpPr>
            <p:cNvPr id="237" name="Google Shape;237;p25"/>
            <p:cNvSpPr/>
            <p:nvPr/>
          </p:nvSpPr>
          <p:spPr>
            <a:xfrm>
              <a:off x="3986495" y="1004655"/>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Lean Thinking</a:t>
              </a:r>
              <a:endParaRPr sz="1200" b="1">
                <a:solidFill>
                  <a:srgbClr val="FFFFFF"/>
                </a:solidFill>
              </a:endParaRPr>
            </a:p>
          </p:txBody>
        </p:sp>
        <p:sp>
          <p:nvSpPr>
            <p:cNvPr id="238" name="Google Shape;238;p25"/>
            <p:cNvSpPr/>
            <p:nvPr/>
          </p:nvSpPr>
          <p:spPr>
            <a:xfrm>
              <a:off x="6006917" y="1004655"/>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Lean Six Sigma</a:t>
              </a:r>
              <a:endParaRPr sz="1200" b="1">
                <a:solidFill>
                  <a:srgbClr val="FFFFFF"/>
                </a:solidFill>
              </a:endParaRPr>
            </a:p>
          </p:txBody>
        </p:sp>
        <p:sp>
          <p:nvSpPr>
            <p:cNvPr id="239" name="Google Shape;239;p25"/>
            <p:cNvSpPr/>
            <p:nvPr/>
          </p:nvSpPr>
          <p:spPr>
            <a:xfrm>
              <a:off x="3986495" y="3007527"/>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Operational Excellence</a:t>
              </a:r>
              <a:endParaRPr sz="1200" b="1">
                <a:solidFill>
                  <a:srgbClr val="FFFFFF"/>
                </a:solidFill>
              </a:endParaRPr>
            </a:p>
          </p:txBody>
        </p:sp>
        <p:sp>
          <p:nvSpPr>
            <p:cNvPr id="240" name="Google Shape;240;p25"/>
            <p:cNvSpPr/>
            <p:nvPr/>
          </p:nvSpPr>
          <p:spPr>
            <a:xfrm>
              <a:off x="6006937" y="3004090"/>
              <a:ext cx="1755300" cy="1734600"/>
            </a:xfrm>
            <a:prstGeom prst="ellipse">
              <a:avLst/>
            </a:prstGeom>
            <a:solidFill>
              <a:srgbClr val="193151"/>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Lean Production</a:t>
              </a:r>
              <a:endParaRPr sz="1200" b="1">
                <a:solidFill>
                  <a:srgbClr val="FFFFFF"/>
                </a:solidFill>
              </a:endParaRPr>
            </a:p>
          </p:txBody>
        </p:sp>
      </p:grpSp>
      <p:grpSp>
        <p:nvGrpSpPr>
          <p:cNvPr id="241" name="Google Shape;241;p25"/>
          <p:cNvGrpSpPr/>
          <p:nvPr/>
        </p:nvGrpSpPr>
        <p:grpSpPr>
          <a:xfrm>
            <a:off x="8050890" y="961716"/>
            <a:ext cx="3850415" cy="5672436"/>
            <a:chOff x="8050890" y="961716"/>
            <a:chExt cx="3850415" cy="5672436"/>
          </a:xfrm>
        </p:grpSpPr>
        <p:sp>
          <p:nvSpPr>
            <p:cNvPr id="242" name="Google Shape;242;p25"/>
            <p:cNvSpPr/>
            <p:nvPr/>
          </p:nvSpPr>
          <p:spPr>
            <a:xfrm>
              <a:off x="10042029" y="3004112"/>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Performance Excellence</a:t>
              </a:r>
              <a:endParaRPr sz="1200" b="1"/>
            </a:p>
          </p:txBody>
        </p:sp>
        <p:sp>
          <p:nvSpPr>
            <p:cNvPr id="243" name="Google Shape;243;p25"/>
            <p:cNvSpPr/>
            <p:nvPr/>
          </p:nvSpPr>
          <p:spPr>
            <a:xfrm>
              <a:off x="8078055" y="4899553"/>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Lean start up</a:t>
              </a:r>
              <a:endParaRPr sz="1200" b="1"/>
            </a:p>
          </p:txBody>
        </p:sp>
        <p:sp>
          <p:nvSpPr>
            <p:cNvPr id="244" name="Google Shape;244;p25"/>
            <p:cNvSpPr/>
            <p:nvPr/>
          </p:nvSpPr>
          <p:spPr>
            <a:xfrm>
              <a:off x="8050890" y="3031434"/>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Continuous Improvement</a:t>
              </a:r>
              <a:endParaRPr sz="1200" b="1">
                <a:solidFill>
                  <a:srgbClr val="FFFFFF"/>
                </a:solidFill>
              </a:endParaRPr>
            </a:p>
          </p:txBody>
        </p:sp>
        <p:sp>
          <p:nvSpPr>
            <p:cNvPr id="245" name="Google Shape;245;p25"/>
            <p:cNvSpPr/>
            <p:nvPr/>
          </p:nvSpPr>
          <p:spPr>
            <a:xfrm>
              <a:off x="10042013" y="961716"/>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Service Improvement</a:t>
              </a:r>
              <a:endParaRPr sz="1200" b="1">
                <a:solidFill>
                  <a:srgbClr val="FFFFFF"/>
                </a:solidFill>
              </a:endParaRPr>
            </a:p>
          </p:txBody>
        </p:sp>
        <p:sp>
          <p:nvSpPr>
            <p:cNvPr id="246" name="Google Shape;246;p25"/>
            <p:cNvSpPr/>
            <p:nvPr/>
          </p:nvSpPr>
          <p:spPr>
            <a:xfrm>
              <a:off x="8050890" y="1004654"/>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Systems Thinking</a:t>
              </a:r>
              <a:endParaRPr sz="1200" b="1">
                <a:solidFill>
                  <a:srgbClr val="FFFFFF"/>
                </a:solidFill>
              </a:endParaRPr>
            </a:p>
          </p:txBody>
        </p:sp>
        <p:sp>
          <p:nvSpPr>
            <p:cNvPr id="247" name="Google Shape;247;p25"/>
            <p:cNvSpPr/>
            <p:nvPr/>
          </p:nvSpPr>
          <p:spPr>
            <a:xfrm>
              <a:off x="10146005" y="4899553"/>
              <a:ext cx="1755300" cy="1734600"/>
            </a:xfrm>
            <a:prstGeom prst="ellipse">
              <a:avLst/>
            </a:prstGeom>
            <a:solidFill>
              <a:srgbClr val="3B709C"/>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a:solidFill>
                    <a:schemeClr val="lt1"/>
                  </a:solidFill>
                  <a:latin typeface="Calibri"/>
                  <a:ea typeface="Calibri"/>
                  <a:cs typeface="Calibri"/>
                  <a:sym typeface="Calibri"/>
                </a:rPr>
                <a:t>Kata</a:t>
              </a:r>
              <a:endParaRPr sz="1200" b="1"/>
            </a:p>
          </p:txBody>
        </p:sp>
      </p:grpSp>
    </p:spTree>
    <p:custDataLst>
      <p:tags r:id="rId1"/>
    </p:custDataLst>
  </p:cSld>
  <p:clrMapOvr>
    <a:masterClrMapping/>
  </p:clrMapOvr>
  <p:transition spd="slow" advTm="148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4"/>
                                        </p:tgtEl>
                                        <p:attrNameLst>
                                          <p:attrName>style.visibility</p:attrName>
                                        </p:attrNameLst>
                                      </p:cBhvr>
                                      <p:to>
                                        <p:strVal val="visible"/>
                                      </p:to>
                                    </p:set>
                                    <p:animEffect transition="in" filter="fade">
                                      <p:cBhvr>
                                        <p:cTn id="12" dur="1000"/>
                                        <p:tgtEl>
                                          <p:spTgt spid="2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1000"/>
                                        <p:tgtEl>
                                          <p:spTgt spid="241"/>
                                        </p:tgtEl>
                                      </p:cBhvr>
                                    </p:animEffect>
                                  </p:childTnLst>
                                </p:cTn>
                              </p:par>
                              <p:par>
                                <p:cTn id="18" presetID="10" presetClass="entr" presetSubtype="0" fill="hold" nodeType="with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fade">
                                      <p:cBhvr>
                                        <p:cTn id="20"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pSp>
        <p:nvGrpSpPr>
          <p:cNvPr id="252" name="Google Shape;252;p26"/>
          <p:cNvGrpSpPr/>
          <p:nvPr/>
        </p:nvGrpSpPr>
        <p:grpSpPr>
          <a:xfrm>
            <a:off x="868075" y="1288400"/>
            <a:ext cx="6309650" cy="1040100"/>
            <a:chOff x="868075" y="1288400"/>
            <a:chExt cx="6309650" cy="1040100"/>
          </a:xfrm>
        </p:grpSpPr>
        <p:pic>
          <p:nvPicPr>
            <p:cNvPr id="253" name="Google Shape;253;p26"/>
            <p:cNvPicPr preferRelativeResize="0"/>
            <p:nvPr/>
          </p:nvPicPr>
          <p:blipFill rotWithShape="1">
            <a:blip r:embed="rId4">
              <a:alphaModFix/>
            </a:blip>
            <a:srcRect/>
            <a:stretch/>
          </p:blipFill>
          <p:spPr>
            <a:xfrm>
              <a:off x="868075" y="1341950"/>
              <a:ext cx="590750" cy="466950"/>
            </a:xfrm>
            <a:prstGeom prst="rect">
              <a:avLst/>
            </a:prstGeom>
            <a:noFill/>
            <a:ln>
              <a:noFill/>
            </a:ln>
          </p:spPr>
        </p:pic>
        <p:sp>
          <p:nvSpPr>
            <p:cNvPr id="254" name="Google Shape;254;p26"/>
            <p:cNvSpPr txBox="1"/>
            <p:nvPr/>
          </p:nvSpPr>
          <p:spPr>
            <a:xfrm>
              <a:off x="1535025" y="1288400"/>
              <a:ext cx="5642700" cy="1040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US" sz="2000" b="1" dirty="0">
                  <a:solidFill>
                    <a:srgbClr val="173151"/>
                  </a:solidFill>
                  <a:latin typeface="Calibri"/>
                  <a:ea typeface="Calibri"/>
                  <a:cs typeface="Calibri"/>
                  <a:sym typeface="Calibri"/>
                </a:rPr>
                <a:t>Which method(s) will enable me to become lean/fit so I can achieve my purpose effectively?</a:t>
              </a:r>
              <a:endParaRPr sz="2000" dirty="0">
                <a:solidFill>
                  <a:srgbClr val="173151"/>
                </a:solidFill>
                <a:latin typeface="Calibri"/>
                <a:ea typeface="Calibri"/>
                <a:cs typeface="Calibri"/>
                <a:sym typeface="Calibri"/>
              </a:endParaRPr>
            </a:p>
          </p:txBody>
        </p:sp>
      </p:grpSp>
      <p:sp>
        <p:nvSpPr>
          <p:cNvPr id="255" name="Google Shape;255;p26"/>
          <p:cNvSpPr txBox="1"/>
          <p:nvPr/>
        </p:nvSpPr>
        <p:spPr>
          <a:xfrm>
            <a:off x="780675" y="258180"/>
            <a:ext cx="108942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B7280"/>
                </a:solidFill>
                <a:latin typeface="Calibri"/>
                <a:ea typeface="Calibri"/>
                <a:cs typeface="Calibri"/>
                <a:sym typeface="Calibri"/>
              </a:rPr>
              <a:t>Your key lean/fitness decision*:</a:t>
            </a:r>
            <a:endParaRPr sz="2800" b="1">
              <a:solidFill>
                <a:srgbClr val="2B7280"/>
              </a:solidFill>
              <a:latin typeface="Calibri"/>
              <a:ea typeface="Calibri"/>
              <a:cs typeface="Calibri"/>
              <a:sym typeface="Calibri"/>
            </a:endParaRPr>
          </a:p>
        </p:txBody>
      </p:sp>
      <p:pic>
        <p:nvPicPr>
          <p:cNvPr id="256" name="Google Shape;256;p26"/>
          <p:cNvPicPr preferRelativeResize="0"/>
          <p:nvPr/>
        </p:nvPicPr>
        <p:blipFill rotWithShape="1">
          <a:blip r:embed="rId5">
            <a:alphaModFix/>
          </a:blip>
          <a:srcRect/>
          <a:stretch/>
        </p:blipFill>
        <p:spPr>
          <a:xfrm rot="10800000">
            <a:off x="7889975" y="1"/>
            <a:ext cx="4302025" cy="6873199"/>
          </a:xfrm>
          <a:prstGeom prst="rect">
            <a:avLst/>
          </a:prstGeom>
          <a:noFill/>
          <a:ln>
            <a:noFill/>
          </a:ln>
        </p:spPr>
      </p:pic>
      <p:pic>
        <p:nvPicPr>
          <p:cNvPr id="257" name="Google Shape;257;p26"/>
          <p:cNvPicPr preferRelativeResize="0"/>
          <p:nvPr/>
        </p:nvPicPr>
        <p:blipFill>
          <a:blip r:embed="rId6">
            <a:alphaModFix/>
          </a:blip>
          <a:stretch>
            <a:fillRect/>
          </a:stretch>
        </p:blipFill>
        <p:spPr>
          <a:xfrm>
            <a:off x="393171" y="2533925"/>
            <a:ext cx="7597681" cy="4062226"/>
          </a:xfrm>
          <a:prstGeom prst="rect">
            <a:avLst/>
          </a:prstGeom>
          <a:noFill/>
          <a:ln>
            <a:noFill/>
          </a:ln>
        </p:spPr>
      </p:pic>
      <p:sp>
        <p:nvSpPr>
          <p:cNvPr id="258" name="Google Shape;258;p26"/>
          <p:cNvSpPr txBox="1">
            <a:spLocks noGrp="1"/>
          </p:cNvSpPr>
          <p:nvPr>
            <p:ph type="body" idx="1"/>
          </p:nvPr>
        </p:nvSpPr>
        <p:spPr>
          <a:xfrm>
            <a:off x="9628550" y="6228025"/>
            <a:ext cx="2494800" cy="5481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2800"/>
              <a:buNone/>
            </a:pPr>
            <a:r>
              <a:rPr lang="en-US" sz="1500">
                <a:solidFill>
                  <a:srgbClr val="FFFFFF"/>
                </a:solidFill>
              </a:rPr>
              <a:t>*Assuming you actually want to get fit or become lean…</a:t>
            </a:r>
            <a:endParaRPr sz="1500">
              <a:solidFill>
                <a:srgbClr val="FFFFFF"/>
              </a:solidFill>
            </a:endParaRPr>
          </a:p>
          <a:p>
            <a:pPr marL="0" lvl="0" indent="0" algn="l" rtl="0">
              <a:lnSpc>
                <a:spcPct val="90000"/>
              </a:lnSpc>
              <a:spcBef>
                <a:spcPts val="1000"/>
              </a:spcBef>
              <a:spcAft>
                <a:spcPts val="0"/>
              </a:spcAft>
              <a:buClr>
                <a:schemeClr val="dk1"/>
              </a:buClr>
              <a:buSzPts val="2800"/>
              <a:buNone/>
            </a:pPr>
            <a:endParaRPr/>
          </a:p>
        </p:txBody>
      </p:sp>
    </p:spTree>
    <p:custDataLst>
      <p:tags r:id="rId1"/>
    </p:custDataLst>
  </p:cSld>
  <p:clrMapOvr>
    <a:masterClrMapping/>
  </p:clrMapOvr>
  <p:transition spd="slow" advTm="127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7"/>
          <p:cNvSpPr/>
          <p:nvPr/>
        </p:nvSpPr>
        <p:spPr>
          <a:xfrm>
            <a:off x="0" y="0"/>
            <a:ext cx="12192000" cy="3429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7"/>
          <p:cNvSpPr/>
          <p:nvPr/>
        </p:nvSpPr>
        <p:spPr>
          <a:xfrm>
            <a:off x="0" y="3429000"/>
            <a:ext cx="12192000" cy="3429000"/>
          </a:xfrm>
          <a:prstGeom prst="rect">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27"/>
          <p:cNvSpPr/>
          <p:nvPr/>
        </p:nvSpPr>
        <p:spPr>
          <a:xfrm rot="8100000">
            <a:off x="1750814" y="3211339"/>
            <a:ext cx="1457325" cy="1457325"/>
          </a:xfrm>
          <a:prstGeom prst="rtTriangle">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7"/>
          <p:cNvSpPr/>
          <p:nvPr/>
        </p:nvSpPr>
        <p:spPr>
          <a:xfrm rot="-2700000">
            <a:off x="8983863" y="2180854"/>
            <a:ext cx="1457325" cy="1457325"/>
          </a:xfrm>
          <a:prstGeom prst="rtTriangl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7"/>
          <p:cNvSpPr txBox="1"/>
          <p:nvPr/>
        </p:nvSpPr>
        <p:spPr>
          <a:xfrm>
            <a:off x="2147525" y="1387125"/>
            <a:ext cx="83016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If you failed to become fit or </a:t>
            </a:r>
            <a:r>
              <a:rPr lang="en-US" sz="2800">
                <a:solidFill>
                  <a:srgbClr val="BEB331"/>
                </a:solidFill>
                <a:latin typeface="Calibri"/>
                <a:ea typeface="Calibri"/>
                <a:cs typeface="Calibri"/>
                <a:sym typeface="Calibri"/>
              </a:rPr>
              <a:t>sustain your fitness,</a:t>
            </a:r>
            <a:br>
              <a:rPr lang="en-US" sz="2800">
                <a:solidFill>
                  <a:srgbClr val="BEB331"/>
                </a:solidFill>
                <a:latin typeface="Calibri"/>
                <a:ea typeface="Calibri"/>
                <a:cs typeface="Calibri"/>
                <a:sym typeface="Calibri"/>
              </a:rPr>
            </a:br>
            <a:r>
              <a:rPr lang="en-US" sz="2800">
                <a:solidFill>
                  <a:schemeClr val="lt1"/>
                </a:solidFill>
                <a:latin typeface="Calibri"/>
                <a:ea typeface="Calibri"/>
                <a:cs typeface="Calibri"/>
                <a:sym typeface="Calibri"/>
              </a:rPr>
              <a:t>would you say that “fitness does not work?”</a:t>
            </a:r>
            <a:endParaRPr>
              <a:latin typeface="Calibri"/>
              <a:ea typeface="Calibri"/>
              <a:cs typeface="Calibri"/>
              <a:sym typeface="Calibri"/>
            </a:endParaRPr>
          </a:p>
        </p:txBody>
      </p:sp>
      <p:sp>
        <p:nvSpPr>
          <p:cNvPr id="268" name="Google Shape;268;p27"/>
          <p:cNvSpPr txBox="1"/>
          <p:nvPr/>
        </p:nvSpPr>
        <p:spPr>
          <a:xfrm>
            <a:off x="1893950" y="4345650"/>
            <a:ext cx="84906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And if you failed to become lean or </a:t>
            </a:r>
            <a:r>
              <a:rPr lang="en-US" sz="2800">
                <a:solidFill>
                  <a:srgbClr val="193151"/>
                </a:solidFill>
                <a:latin typeface="Calibri"/>
                <a:ea typeface="Calibri"/>
                <a:cs typeface="Calibri"/>
                <a:sym typeface="Calibri"/>
              </a:rPr>
              <a:t>sustain your leanness, </a:t>
            </a:r>
            <a:r>
              <a:rPr lang="en-US" sz="2800">
                <a:solidFill>
                  <a:schemeClr val="lt1"/>
                </a:solidFill>
                <a:latin typeface="Calibri"/>
                <a:ea typeface="Calibri"/>
                <a:cs typeface="Calibri"/>
                <a:sym typeface="Calibri"/>
              </a:rPr>
              <a:t>would you say that “lean does not work?”</a:t>
            </a:r>
            <a:endParaRPr>
              <a:latin typeface="Calibri"/>
              <a:ea typeface="Calibri"/>
              <a:cs typeface="Calibri"/>
              <a:sym typeface="Calibri"/>
            </a:endParaRPr>
          </a:p>
        </p:txBody>
      </p:sp>
      <p:sp>
        <p:nvSpPr>
          <p:cNvPr id="269" name="Google Shape;269;p27"/>
          <p:cNvSpPr txBox="1"/>
          <p:nvPr/>
        </p:nvSpPr>
        <p:spPr>
          <a:xfrm>
            <a:off x="1755775" y="5761000"/>
            <a:ext cx="8971200" cy="95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a:solidFill>
                  <a:schemeClr val="dk1"/>
                </a:solidFill>
                <a:latin typeface="Calibri"/>
                <a:ea typeface="Calibri"/>
                <a:cs typeface="Calibri"/>
                <a:sym typeface="Calibri"/>
              </a:rPr>
              <a:t>No…you either: chose the wrong method, were not motivated sufficiently, were not supported enough, it was the wrong time, you were not ready…</a:t>
            </a:r>
            <a:endParaRPr sz="1600">
              <a:latin typeface="Calibri"/>
              <a:ea typeface="Calibri"/>
              <a:cs typeface="Calibri"/>
              <a:sym typeface="Calibri"/>
            </a:endParaRPr>
          </a:p>
        </p:txBody>
      </p:sp>
    </p:spTree>
    <p:custDataLst>
      <p:tags r:id="rId1"/>
    </p:custDataLst>
  </p:cSld>
  <p:clrMapOvr>
    <a:masterClrMapping/>
  </p:clrMapOvr>
  <p:transition spd="slow" advTm="1775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8"/>
                                        </p:tgtEl>
                                        <p:attrNameLst>
                                          <p:attrName>style.visibility</p:attrName>
                                        </p:attrNameLst>
                                      </p:cBhvr>
                                      <p:to>
                                        <p:strVal val="visible"/>
                                      </p:to>
                                    </p:set>
                                    <p:animEffect transition="in" filter="fade">
                                      <p:cBhvr>
                                        <p:cTn id="12" dur="1000"/>
                                        <p:tgtEl>
                                          <p:spTgt spid="2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28"/>
          <p:cNvPicPr preferRelativeResize="0"/>
          <p:nvPr/>
        </p:nvPicPr>
        <p:blipFill>
          <a:blip r:embed="rId4">
            <a:alphaModFix/>
          </a:blip>
          <a:stretch>
            <a:fillRect/>
          </a:stretch>
        </p:blipFill>
        <p:spPr>
          <a:xfrm>
            <a:off x="485525" y="2739550"/>
            <a:ext cx="2561100" cy="2258735"/>
          </a:xfrm>
          <a:prstGeom prst="rect">
            <a:avLst/>
          </a:prstGeom>
          <a:noFill/>
          <a:ln>
            <a:noFill/>
          </a:ln>
        </p:spPr>
      </p:pic>
      <p:sp>
        <p:nvSpPr>
          <p:cNvPr id="275" name="Google Shape;275;p28"/>
          <p:cNvSpPr txBox="1"/>
          <p:nvPr/>
        </p:nvSpPr>
        <p:spPr>
          <a:xfrm>
            <a:off x="520700" y="520700"/>
            <a:ext cx="5083200" cy="75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B7280"/>
                </a:solidFill>
                <a:latin typeface="Calibri"/>
                <a:ea typeface="Calibri"/>
                <a:cs typeface="Calibri"/>
                <a:sym typeface="Calibri"/>
              </a:rPr>
              <a:t>But what is sustainability?</a:t>
            </a:r>
            <a:endParaRPr sz="2800" b="1">
              <a:latin typeface="Calibri"/>
              <a:ea typeface="Calibri"/>
              <a:cs typeface="Calibri"/>
              <a:sym typeface="Calibri"/>
            </a:endParaRPr>
          </a:p>
          <a:p>
            <a:pPr marL="0" marR="0" lvl="0" indent="0" algn="l" rtl="0">
              <a:spcBef>
                <a:spcPts val="0"/>
              </a:spcBef>
              <a:spcAft>
                <a:spcPts val="0"/>
              </a:spcAft>
              <a:buNone/>
            </a:pPr>
            <a:endParaRPr sz="800">
              <a:solidFill>
                <a:srgbClr val="2B7280"/>
              </a:solidFill>
              <a:latin typeface="Calibri"/>
              <a:ea typeface="Calibri"/>
              <a:cs typeface="Calibri"/>
              <a:sym typeface="Calibri"/>
            </a:endParaRPr>
          </a:p>
        </p:txBody>
      </p:sp>
      <p:pic>
        <p:nvPicPr>
          <p:cNvPr id="276" name="Google Shape;276;p28"/>
          <p:cNvPicPr preferRelativeResize="0"/>
          <p:nvPr/>
        </p:nvPicPr>
        <p:blipFill rotWithShape="1">
          <a:blip r:embed="rId5">
            <a:alphaModFix/>
          </a:blip>
          <a:srcRect l="25494" r="30183"/>
          <a:stretch/>
        </p:blipFill>
        <p:spPr>
          <a:xfrm>
            <a:off x="6507018" y="0"/>
            <a:ext cx="5684982" cy="6857999"/>
          </a:xfrm>
          <a:prstGeom prst="rect">
            <a:avLst/>
          </a:prstGeom>
          <a:noFill/>
          <a:ln>
            <a:noFill/>
          </a:ln>
        </p:spPr>
      </p:pic>
      <p:sp>
        <p:nvSpPr>
          <p:cNvPr id="277" name="Google Shape;277;p28"/>
          <p:cNvSpPr/>
          <p:nvPr/>
        </p:nvSpPr>
        <p:spPr>
          <a:xfrm>
            <a:off x="714114" y="1633325"/>
            <a:ext cx="2473200" cy="962700"/>
          </a:xfrm>
          <a:prstGeom prst="chevron">
            <a:avLst>
              <a:gd name="adj" fmla="val 50000"/>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14300" lvl="0" indent="0" algn="l" rtl="0">
              <a:spcBef>
                <a:spcPts val="0"/>
              </a:spcBef>
              <a:spcAft>
                <a:spcPts val="0"/>
              </a:spcAft>
              <a:buNone/>
            </a:pPr>
            <a:r>
              <a:rPr lang="en-US" sz="1600" b="1">
                <a:solidFill>
                  <a:srgbClr val="FFFFFF"/>
                </a:solidFill>
                <a:latin typeface="Calibri"/>
                <a:ea typeface="Calibri"/>
                <a:cs typeface="Calibri"/>
                <a:sym typeface="Calibri"/>
              </a:rPr>
              <a:t>Unconscious incompetence</a:t>
            </a:r>
            <a:endParaRPr sz="1600" b="1">
              <a:solidFill>
                <a:srgbClr val="FFFFFF"/>
              </a:solidFill>
              <a:latin typeface="Calibri"/>
              <a:ea typeface="Calibri"/>
              <a:cs typeface="Calibri"/>
              <a:sym typeface="Calibri"/>
            </a:endParaRPr>
          </a:p>
        </p:txBody>
      </p:sp>
      <p:sp>
        <p:nvSpPr>
          <p:cNvPr id="278" name="Google Shape;278;p28"/>
          <p:cNvSpPr/>
          <p:nvPr/>
        </p:nvSpPr>
        <p:spPr>
          <a:xfrm>
            <a:off x="3978524" y="1633325"/>
            <a:ext cx="2473200" cy="962700"/>
          </a:xfrm>
          <a:prstGeom prst="chevron">
            <a:avLst>
              <a:gd name="adj" fmla="val 50000"/>
            </a:avLst>
          </a:prstGeom>
          <a:solidFill>
            <a:srgbClr val="BEB331"/>
          </a:solidFill>
          <a:ln w="9525" cap="flat" cmpd="sng">
            <a:solidFill>
              <a:srgbClr val="BEB3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600" b="1">
                <a:solidFill>
                  <a:srgbClr val="FFFFFF"/>
                </a:solidFill>
                <a:latin typeface="Calibri"/>
                <a:ea typeface="Calibri"/>
                <a:cs typeface="Calibri"/>
                <a:sym typeface="Calibri"/>
              </a:rPr>
              <a:t>Conscious incompetence</a:t>
            </a:r>
            <a:endParaRPr sz="1600" b="1">
              <a:solidFill>
                <a:srgbClr val="FFFFFF"/>
              </a:solidFill>
              <a:latin typeface="Calibri"/>
              <a:ea typeface="Calibri"/>
              <a:cs typeface="Calibri"/>
              <a:sym typeface="Calibri"/>
            </a:endParaRPr>
          </a:p>
        </p:txBody>
      </p:sp>
      <p:sp>
        <p:nvSpPr>
          <p:cNvPr id="279" name="Google Shape;279;p28"/>
          <p:cNvSpPr/>
          <p:nvPr/>
        </p:nvSpPr>
        <p:spPr>
          <a:xfrm flipH="1">
            <a:off x="3978638" y="3312429"/>
            <a:ext cx="2473200" cy="962700"/>
          </a:xfrm>
          <a:prstGeom prst="chevron">
            <a:avLst>
              <a:gd name="adj" fmla="val 50000"/>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indent="0" algn="l" rtl="0">
              <a:spcBef>
                <a:spcPts val="0"/>
              </a:spcBef>
              <a:spcAft>
                <a:spcPts val="0"/>
              </a:spcAft>
              <a:buNone/>
            </a:pPr>
            <a:r>
              <a:rPr lang="en-US" sz="1600" b="1">
                <a:solidFill>
                  <a:srgbClr val="FFFFFF"/>
                </a:solidFill>
                <a:latin typeface="Calibri"/>
                <a:ea typeface="Calibri"/>
                <a:cs typeface="Calibri"/>
                <a:sym typeface="Calibri"/>
              </a:rPr>
              <a:t>Conscious Competence</a:t>
            </a:r>
            <a:endParaRPr sz="1600" b="1">
              <a:solidFill>
                <a:srgbClr val="FFFFFF"/>
              </a:solidFill>
              <a:latin typeface="Calibri"/>
              <a:ea typeface="Calibri"/>
              <a:cs typeface="Calibri"/>
              <a:sym typeface="Calibri"/>
            </a:endParaRPr>
          </a:p>
        </p:txBody>
      </p:sp>
      <p:cxnSp>
        <p:nvCxnSpPr>
          <p:cNvPr id="280" name="Google Shape;280;p28"/>
          <p:cNvCxnSpPr>
            <a:stCxn id="277" idx="3"/>
            <a:endCxn id="278" idx="1"/>
          </p:cNvCxnSpPr>
          <p:nvPr/>
        </p:nvCxnSpPr>
        <p:spPr>
          <a:xfrm>
            <a:off x="3187314" y="2114675"/>
            <a:ext cx="1272600" cy="0"/>
          </a:xfrm>
          <a:prstGeom prst="straightConnector1">
            <a:avLst/>
          </a:prstGeom>
          <a:noFill/>
          <a:ln w="28575" cap="flat" cmpd="sng">
            <a:solidFill>
              <a:schemeClr val="dk2"/>
            </a:solidFill>
            <a:prstDash val="solid"/>
            <a:round/>
            <a:headEnd type="none" w="med" len="med"/>
            <a:tailEnd type="none" w="med" len="med"/>
          </a:ln>
        </p:spPr>
      </p:cxnSp>
      <p:cxnSp>
        <p:nvCxnSpPr>
          <p:cNvPr id="281" name="Google Shape;281;p28"/>
          <p:cNvCxnSpPr>
            <a:stCxn id="279" idx="3"/>
            <a:endCxn id="282" idx="1"/>
          </p:cNvCxnSpPr>
          <p:nvPr/>
        </p:nvCxnSpPr>
        <p:spPr>
          <a:xfrm flipH="1">
            <a:off x="2512538" y="3793779"/>
            <a:ext cx="1466100" cy="16200"/>
          </a:xfrm>
          <a:prstGeom prst="straightConnector1">
            <a:avLst/>
          </a:prstGeom>
          <a:noFill/>
          <a:ln w="28575" cap="flat" cmpd="sng">
            <a:solidFill>
              <a:schemeClr val="dk2"/>
            </a:solidFill>
            <a:prstDash val="solid"/>
            <a:round/>
            <a:headEnd type="none" w="med" len="med"/>
            <a:tailEnd type="none" w="med" len="med"/>
          </a:ln>
        </p:spPr>
      </p:cxnSp>
      <p:cxnSp>
        <p:nvCxnSpPr>
          <p:cNvPr id="283" name="Google Shape;283;p28"/>
          <p:cNvCxnSpPr>
            <a:stCxn id="278" idx="3"/>
            <a:endCxn id="279" idx="1"/>
          </p:cNvCxnSpPr>
          <p:nvPr/>
        </p:nvCxnSpPr>
        <p:spPr>
          <a:xfrm flipH="1">
            <a:off x="5970524" y="2114675"/>
            <a:ext cx="481200" cy="1679100"/>
          </a:xfrm>
          <a:prstGeom prst="bentConnector3">
            <a:avLst>
              <a:gd name="adj1" fmla="val -58236"/>
            </a:avLst>
          </a:prstGeom>
          <a:noFill/>
          <a:ln w="28575" cap="flat" cmpd="sng">
            <a:solidFill>
              <a:schemeClr val="dk2"/>
            </a:solidFill>
            <a:prstDash val="solid"/>
            <a:round/>
            <a:headEnd type="none" w="med" len="med"/>
            <a:tailEnd type="none" w="med" len="med"/>
          </a:ln>
        </p:spPr>
      </p:cxnSp>
      <p:sp>
        <p:nvSpPr>
          <p:cNvPr id="284" name="Google Shape;284;p28"/>
          <p:cNvSpPr txBox="1"/>
          <p:nvPr/>
        </p:nvSpPr>
        <p:spPr>
          <a:xfrm>
            <a:off x="2775950" y="19421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1</a:t>
            </a:r>
            <a:endParaRPr sz="1600" b="1">
              <a:solidFill>
                <a:srgbClr val="FFFFFF"/>
              </a:solidFill>
              <a:latin typeface="Calibri"/>
              <a:ea typeface="Calibri"/>
              <a:cs typeface="Calibri"/>
              <a:sym typeface="Calibri"/>
            </a:endParaRPr>
          </a:p>
        </p:txBody>
      </p:sp>
      <p:sp>
        <p:nvSpPr>
          <p:cNvPr id="285" name="Google Shape;285;p28"/>
          <p:cNvSpPr txBox="1"/>
          <p:nvPr/>
        </p:nvSpPr>
        <p:spPr>
          <a:xfrm>
            <a:off x="5970525" y="19421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2</a:t>
            </a:r>
            <a:endParaRPr sz="1600" b="1">
              <a:solidFill>
                <a:srgbClr val="FFFFFF"/>
              </a:solidFill>
              <a:latin typeface="Calibri"/>
              <a:ea typeface="Calibri"/>
              <a:cs typeface="Calibri"/>
              <a:sym typeface="Calibri"/>
            </a:endParaRPr>
          </a:p>
        </p:txBody>
      </p:sp>
      <p:sp>
        <p:nvSpPr>
          <p:cNvPr id="286" name="Google Shape;286;p28"/>
          <p:cNvSpPr txBox="1"/>
          <p:nvPr/>
        </p:nvSpPr>
        <p:spPr>
          <a:xfrm>
            <a:off x="4214225" y="36212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3</a:t>
            </a:r>
            <a:endParaRPr sz="1600" b="1">
              <a:solidFill>
                <a:srgbClr val="FFFFFF"/>
              </a:solidFill>
              <a:latin typeface="Calibri"/>
              <a:ea typeface="Calibri"/>
              <a:cs typeface="Calibri"/>
              <a:sym typeface="Calibri"/>
            </a:endParaRPr>
          </a:p>
        </p:txBody>
      </p:sp>
      <p:cxnSp>
        <p:nvCxnSpPr>
          <p:cNvPr id="287" name="Google Shape;287;p28"/>
          <p:cNvCxnSpPr/>
          <p:nvPr/>
        </p:nvCxnSpPr>
        <p:spPr>
          <a:xfrm rot="10800000" flipH="1">
            <a:off x="714125" y="6671975"/>
            <a:ext cx="6024000" cy="14400"/>
          </a:xfrm>
          <a:prstGeom prst="straightConnector1">
            <a:avLst/>
          </a:prstGeom>
          <a:noFill/>
          <a:ln w="76200" cap="flat" cmpd="sng">
            <a:solidFill>
              <a:srgbClr val="BEB331"/>
            </a:solidFill>
            <a:prstDash val="solid"/>
            <a:round/>
            <a:headEnd type="none" w="med" len="med"/>
            <a:tailEnd type="none" w="med" len="med"/>
          </a:ln>
        </p:spPr>
      </p:cxnSp>
      <p:sp>
        <p:nvSpPr>
          <p:cNvPr id="288" name="Google Shape;288;p28"/>
          <p:cNvSpPr txBox="1"/>
          <p:nvPr/>
        </p:nvSpPr>
        <p:spPr>
          <a:xfrm>
            <a:off x="430550" y="5045450"/>
            <a:ext cx="6627300" cy="1467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600"/>
              </a:spcAft>
              <a:buClr>
                <a:srgbClr val="2B7280"/>
              </a:buClr>
              <a:buSzPts val="1800"/>
              <a:buFont typeface="Calibri"/>
              <a:buChar char="●"/>
            </a:pPr>
            <a:r>
              <a:rPr lang="en-US" sz="2000" dirty="0">
                <a:solidFill>
                  <a:srgbClr val="2B7280"/>
                </a:solidFill>
                <a:latin typeface="Calibri"/>
                <a:ea typeface="Calibri"/>
                <a:cs typeface="Calibri"/>
                <a:sym typeface="Calibri"/>
              </a:rPr>
              <a:t>Sustainability usually involves a journey from </a:t>
            </a:r>
            <a:r>
              <a:rPr lang="en-US" sz="2000" b="1" dirty="0">
                <a:solidFill>
                  <a:srgbClr val="2B7280"/>
                </a:solidFill>
                <a:latin typeface="Calibri"/>
                <a:ea typeface="Calibri"/>
                <a:cs typeface="Calibri"/>
                <a:sym typeface="Calibri"/>
              </a:rPr>
              <a:t>unconscious</a:t>
            </a:r>
            <a:r>
              <a:rPr lang="en-US" sz="2000" dirty="0">
                <a:solidFill>
                  <a:srgbClr val="2B7280"/>
                </a:solidFill>
                <a:latin typeface="Calibri"/>
                <a:ea typeface="Calibri"/>
                <a:cs typeface="Calibri"/>
                <a:sym typeface="Calibri"/>
              </a:rPr>
              <a:t> </a:t>
            </a:r>
            <a:r>
              <a:rPr lang="en-US" sz="2000" b="1" dirty="0">
                <a:solidFill>
                  <a:srgbClr val="2B7280"/>
                </a:solidFill>
                <a:latin typeface="Calibri"/>
                <a:ea typeface="Calibri"/>
                <a:cs typeface="Calibri"/>
                <a:sym typeface="Calibri"/>
              </a:rPr>
              <a:t>incompetence</a:t>
            </a:r>
            <a:r>
              <a:rPr lang="en-US" sz="2000" dirty="0">
                <a:solidFill>
                  <a:srgbClr val="2B7280"/>
                </a:solidFill>
                <a:latin typeface="Calibri"/>
                <a:ea typeface="Calibri"/>
                <a:cs typeface="Calibri"/>
                <a:sym typeface="Calibri"/>
              </a:rPr>
              <a:t> to </a:t>
            </a:r>
            <a:r>
              <a:rPr lang="en-US" sz="2000" b="1" dirty="0">
                <a:solidFill>
                  <a:srgbClr val="2B7280"/>
                </a:solidFill>
                <a:latin typeface="Calibri"/>
                <a:ea typeface="Calibri"/>
                <a:cs typeface="Calibri"/>
                <a:sym typeface="Calibri"/>
              </a:rPr>
              <a:t>unconscious</a:t>
            </a:r>
            <a:r>
              <a:rPr lang="en-US" sz="2000" dirty="0">
                <a:solidFill>
                  <a:srgbClr val="2B7280"/>
                </a:solidFill>
                <a:latin typeface="Calibri"/>
                <a:ea typeface="Calibri"/>
                <a:cs typeface="Calibri"/>
                <a:sym typeface="Calibri"/>
              </a:rPr>
              <a:t> </a:t>
            </a:r>
            <a:r>
              <a:rPr lang="en-US" sz="2000" b="1" dirty="0">
                <a:solidFill>
                  <a:srgbClr val="2B7280"/>
                </a:solidFill>
                <a:latin typeface="Calibri"/>
                <a:ea typeface="Calibri"/>
                <a:cs typeface="Calibri"/>
                <a:sym typeface="Calibri"/>
              </a:rPr>
              <a:t>competence - </a:t>
            </a:r>
            <a:r>
              <a:rPr lang="en-US" sz="2000" dirty="0">
                <a:solidFill>
                  <a:srgbClr val="2B7280"/>
                </a:solidFill>
                <a:latin typeface="Calibri"/>
                <a:ea typeface="Calibri"/>
                <a:cs typeface="Calibri"/>
                <a:sym typeface="Calibri"/>
              </a:rPr>
              <a:t>where being lean/fit becomes a habit.</a:t>
            </a:r>
            <a:endParaRPr sz="2000" dirty="0">
              <a:solidFill>
                <a:srgbClr val="2B7280"/>
              </a:solidFill>
              <a:latin typeface="Calibri"/>
              <a:ea typeface="Calibri"/>
              <a:cs typeface="Calibri"/>
              <a:sym typeface="Calibri"/>
            </a:endParaRPr>
          </a:p>
          <a:p>
            <a:pPr marL="457200" marR="0" lvl="0" indent="-342900" algn="l" rtl="0">
              <a:spcBef>
                <a:spcPts val="0"/>
              </a:spcBef>
              <a:spcAft>
                <a:spcPts val="600"/>
              </a:spcAft>
              <a:buClr>
                <a:srgbClr val="2B7280"/>
              </a:buClr>
              <a:buSzPts val="1800"/>
              <a:buFont typeface="Calibri"/>
              <a:buChar char="●"/>
            </a:pPr>
            <a:r>
              <a:rPr lang="en-US" sz="2000" dirty="0">
                <a:solidFill>
                  <a:srgbClr val="2B7280"/>
                </a:solidFill>
                <a:latin typeface="Calibri"/>
                <a:ea typeface="Calibri"/>
                <a:cs typeface="Calibri"/>
                <a:sym typeface="Calibri"/>
              </a:rPr>
              <a:t>Getting there takes discipline, time and effort!</a:t>
            </a:r>
            <a:endParaRPr sz="2000" dirty="0">
              <a:latin typeface="Calibri"/>
              <a:ea typeface="Calibri"/>
              <a:cs typeface="Calibri"/>
              <a:sym typeface="Calibri"/>
            </a:endParaRPr>
          </a:p>
        </p:txBody>
      </p:sp>
      <p:sp>
        <p:nvSpPr>
          <p:cNvPr id="282" name="Google Shape;282;p28"/>
          <p:cNvSpPr/>
          <p:nvPr/>
        </p:nvSpPr>
        <p:spPr>
          <a:xfrm flipH="1">
            <a:off x="520689" y="3328667"/>
            <a:ext cx="2473200" cy="962700"/>
          </a:xfrm>
          <a:prstGeom prst="chevron">
            <a:avLst>
              <a:gd name="adj" fmla="val 50000"/>
            </a:avLst>
          </a:prstGeom>
          <a:solidFill>
            <a:srgbClr val="BEB331"/>
          </a:solidFill>
          <a:ln w="9525" cap="flat" cmpd="sng">
            <a:solidFill>
              <a:srgbClr val="BEB331"/>
            </a:solidFill>
            <a:prstDash val="solid"/>
            <a:round/>
            <a:headEnd type="none" w="sm" len="sm"/>
            <a:tailEnd type="none" w="sm" len="sm"/>
          </a:ln>
        </p:spPr>
        <p:txBody>
          <a:bodyPr spcFirstLastPara="1" wrap="square" lIns="91425" tIns="91425" rIns="91425" bIns="91425" anchor="ctr" anchorCtr="0">
            <a:noAutofit/>
          </a:bodyPr>
          <a:lstStyle/>
          <a:p>
            <a:pPr marL="57150" lvl="0" indent="0" algn="l" rtl="0">
              <a:spcBef>
                <a:spcPts val="0"/>
              </a:spcBef>
              <a:spcAft>
                <a:spcPts val="0"/>
              </a:spcAft>
              <a:buNone/>
            </a:pPr>
            <a:r>
              <a:rPr lang="en-US" sz="1600" b="1">
                <a:solidFill>
                  <a:srgbClr val="FFFFFF"/>
                </a:solidFill>
                <a:latin typeface="Calibri"/>
                <a:ea typeface="Calibri"/>
                <a:cs typeface="Calibri"/>
                <a:sym typeface="Calibri"/>
              </a:rPr>
              <a:t>Unconscious Competence</a:t>
            </a:r>
            <a:endParaRPr sz="1600" b="1">
              <a:solidFill>
                <a:srgbClr val="FFFFFF"/>
              </a:solidFill>
              <a:latin typeface="Calibri"/>
              <a:ea typeface="Calibri"/>
              <a:cs typeface="Calibri"/>
              <a:sym typeface="Calibri"/>
            </a:endParaRPr>
          </a:p>
        </p:txBody>
      </p:sp>
      <p:sp>
        <p:nvSpPr>
          <p:cNvPr id="289" name="Google Shape;289;p28"/>
          <p:cNvSpPr txBox="1"/>
          <p:nvPr/>
        </p:nvSpPr>
        <p:spPr>
          <a:xfrm>
            <a:off x="670925" y="3621275"/>
            <a:ext cx="316200" cy="3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FFFF"/>
                </a:solidFill>
                <a:latin typeface="Calibri"/>
                <a:ea typeface="Calibri"/>
                <a:cs typeface="Calibri"/>
                <a:sym typeface="Calibri"/>
              </a:rPr>
              <a:t>4</a:t>
            </a:r>
            <a:endParaRPr sz="1600" b="1">
              <a:solidFill>
                <a:srgbClr val="FFFFFF"/>
              </a:solidFill>
              <a:latin typeface="Calibri"/>
              <a:ea typeface="Calibri"/>
              <a:cs typeface="Calibri"/>
              <a:sym typeface="Calibri"/>
            </a:endParaRPr>
          </a:p>
        </p:txBody>
      </p:sp>
    </p:spTree>
    <p:custDataLst>
      <p:tags r:id="rId1"/>
    </p:custDataLst>
  </p:cSld>
  <p:clrMapOvr>
    <a:masterClrMapping/>
  </p:clrMapOvr>
  <p:transition spd="slow" advTm="149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par>
                                <p:cTn id="8" presetID="10" presetClass="entr" presetSubtype="0" fill="hold" nodeType="withEffect">
                                  <p:stCondLst>
                                    <p:cond delay="0"/>
                                  </p:stCondLst>
                                  <p:childTnLst>
                                    <p:set>
                                      <p:cBhvr>
                                        <p:cTn id="9" dur="1" fill="hold">
                                          <p:stCondLst>
                                            <p:cond delay="0"/>
                                          </p:stCondLst>
                                        </p:cTn>
                                        <p:tgtEl>
                                          <p:spTgt spid="288"/>
                                        </p:tgtEl>
                                        <p:attrNameLst>
                                          <p:attrName>style.visibility</p:attrName>
                                        </p:attrNameLst>
                                      </p:cBhvr>
                                      <p:to>
                                        <p:strVal val="visible"/>
                                      </p:to>
                                    </p:set>
                                    <p:animEffect transition="in" filter="fade">
                                      <p:cBhvr>
                                        <p:cTn id="10"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29"/>
          <p:cNvPicPr preferRelativeResize="0"/>
          <p:nvPr/>
        </p:nvPicPr>
        <p:blipFill rotWithShape="1">
          <a:blip r:embed="rId3">
            <a:alphaModFix/>
          </a:blip>
          <a:srcRect/>
          <a:stretch/>
        </p:blipFill>
        <p:spPr>
          <a:xfrm>
            <a:off x="5285" y="1546"/>
            <a:ext cx="3803317" cy="6931692"/>
          </a:xfrm>
          <a:prstGeom prst="rect">
            <a:avLst/>
          </a:prstGeom>
          <a:noFill/>
          <a:ln>
            <a:noFill/>
          </a:ln>
        </p:spPr>
      </p:pic>
      <p:sp>
        <p:nvSpPr>
          <p:cNvPr id="295" name="Google Shape;295;p29"/>
          <p:cNvSpPr txBox="1"/>
          <p:nvPr/>
        </p:nvSpPr>
        <p:spPr>
          <a:xfrm>
            <a:off x="3602950" y="2177800"/>
            <a:ext cx="3870000" cy="232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No “one size fits all” solution</a:t>
            </a:r>
            <a:endParaRPr b="1">
              <a:latin typeface="Calibri"/>
              <a:ea typeface="Calibri"/>
              <a:cs typeface="Calibri"/>
              <a:sym typeface="Calibri"/>
            </a:endParaRPr>
          </a:p>
        </p:txBody>
      </p:sp>
      <p:pic>
        <p:nvPicPr>
          <p:cNvPr id="296" name="Google Shape;296;p29"/>
          <p:cNvPicPr preferRelativeResize="0"/>
          <p:nvPr/>
        </p:nvPicPr>
        <p:blipFill>
          <a:blip r:embed="rId4">
            <a:alphaModFix/>
          </a:blip>
          <a:stretch>
            <a:fillRect/>
          </a:stretch>
        </p:blipFill>
        <p:spPr>
          <a:xfrm>
            <a:off x="7299125" y="1550"/>
            <a:ext cx="4820395" cy="6818650"/>
          </a:xfrm>
          <a:prstGeom prst="rect">
            <a:avLst/>
          </a:prstGeom>
          <a:noFill/>
          <a:ln>
            <a:noFill/>
          </a:ln>
        </p:spPr>
      </p:pic>
    </p:spTree>
  </p:cSld>
  <p:clrMapOvr>
    <a:masterClrMapping/>
  </p:clrMapOvr>
  <p:transition spd="slow" advTm="2595">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p:nvPr/>
        </p:nvSpPr>
        <p:spPr>
          <a:xfrm>
            <a:off x="645825" y="385100"/>
            <a:ext cx="6081000" cy="185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2B7280"/>
                </a:solidFill>
                <a:latin typeface="Calibri"/>
                <a:ea typeface="Calibri"/>
                <a:cs typeface="Calibri"/>
                <a:sym typeface="Calibri"/>
              </a:rPr>
              <a:t>No “one size fits all” solution</a:t>
            </a:r>
            <a:endParaRPr sz="2400" b="1" dirty="0">
              <a:solidFill>
                <a:srgbClr val="2B7280"/>
              </a:solidFill>
              <a:latin typeface="Calibri"/>
              <a:ea typeface="Calibri"/>
              <a:cs typeface="Calibri"/>
              <a:sym typeface="Calibri"/>
            </a:endParaRPr>
          </a:p>
          <a:p>
            <a:pPr marL="0" marR="0" lvl="0" indent="0" algn="l" rtl="0">
              <a:spcBef>
                <a:spcPts val="0"/>
              </a:spcBef>
              <a:spcAft>
                <a:spcPts val="0"/>
              </a:spcAft>
              <a:buNone/>
            </a:pPr>
            <a:endParaRPr sz="24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2B7280"/>
                </a:solidFill>
                <a:latin typeface="Calibri"/>
                <a:ea typeface="Calibri"/>
                <a:cs typeface="Calibri"/>
                <a:sym typeface="Calibri"/>
              </a:rPr>
              <a:t>When getting fit, we recognise we are all unique in our own ways and we all possess different attributes and characteristics.</a:t>
            </a:r>
            <a:endParaRPr sz="2200" dirty="0">
              <a:solidFill>
                <a:srgbClr val="2B7280"/>
              </a:solidFill>
              <a:latin typeface="Calibri"/>
              <a:ea typeface="Calibri"/>
              <a:cs typeface="Calibri"/>
              <a:sym typeface="Calibri"/>
            </a:endParaRPr>
          </a:p>
        </p:txBody>
      </p:sp>
      <p:pic>
        <p:nvPicPr>
          <p:cNvPr id="302" name="Google Shape;302;p30"/>
          <p:cNvPicPr preferRelativeResize="0"/>
          <p:nvPr/>
        </p:nvPicPr>
        <p:blipFill>
          <a:blip r:embed="rId4">
            <a:alphaModFix/>
          </a:blip>
          <a:stretch>
            <a:fillRect/>
          </a:stretch>
        </p:blipFill>
        <p:spPr>
          <a:xfrm>
            <a:off x="6726710" y="0"/>
            <a:ext cx="5489515" cy="6858000"/>
          </a:xfrm>
          <a:prstGeom prst="rect">
            <a:avLst/>
          </a:prstGeom>
          <a:noFill/>
          <a:ln>
            <a:noFill/>
          </a:ln>
        </p:spPr>
      </p:pic>
      <p:grpSp>
        <p:nvGrpSpPr>
          <p:cNvPr id="303" name="Google Shape;303;p30"/>
          <p:cNvGrpSpPr/>
          <p:nvPr/>
        </p:nvGrpSpPr>
        <p:grpSpPr>
          <a:xfrm>
            <a:off x="632206" y="3097050"/>
            <a:ext cx="2477700" cy="3476662"/>
            <a:chOff x="632206" y="3097050"/>
            <a:chExt cx="2477700" cy="3476662"/>
          </a:xfrm>
        </p:grpSpPr>
        <p:sp>
          <p:nvSpPr>
            <p:cNvPr id="304" name="Google Shape;304;p30"/>
            <p:cNvSpPr txBox="1"/>
            <p:nvPr/>
          </p:nvSpPr>
          <p:spPr>
            <a:xfrm>
              <a:off x="632206" y="3879112"/>
              <a:ext cx="2477700" cy="26946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Age</a:t>
              </a:r>
              <a:endParaRPr sz="1800" b="1" dirty="0">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Competition</a:t>
              </a:r>
              <a:endParaRPr sz="1800" b="1" dirty="0">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Medical history</a:t>
              </a:r>
              <a:endParaRPr sz="18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Lifestyle</a:t>
              </a:r>
              <a:endParaRPr sz="18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Sport or activity</a:t>
              </a:r>
              <a:endParaRPr sz="18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dirty="0">
                  <a:solidFill>
                    <a:srgbClr val="2B7280"/>
                  </a:solidFill>
                  <a:latin typeface="Calibri"/>
                  <a:ea typeface="Calibri"/>
                  <a:cs typeface="Calibri"/>
                  <a:sym typeface="Calibri"/>
                </a:rPr>
                <a:t>Physiology</a:t>
              </a:r>
              <a:endParaRPr sz="1800" b="1" dirty="0">
                <a:solidFill>
                  <a:srgbClr val="2B7280"/>
                </a:solidFill>
                <a:latin typeface="Calibri"/>
                <a:ea typeface="Calibri"/>
                <a:cs typeface="Calibri"/>
                <a:sym typeface="Calibri"/>
              </a:endParaRPr>
            </a:p>
          </p:txBody>
        </p:sp>
        <p:sp>
          <p:nvSpPr>
            <p:cNvPr id="305" name="Google Shape;305;p30"/>
            <p:cNvSpPr txBox="1"/>
            <p:nvPr/>
          </p:nvSpPr>
          <p:spPr>
            <a:xfrm>
              <a:off x="705950" y="3097050"/>
              <a:ext cx="2403900" cy="73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BEB331"/>
                  </a:solidFill>
                  <a:latin typeface="Calibri"/>
                  <a:ea typeface="Calibri"/>
                  <a:cs typeface="Calibri"/>
                  <a:sym typeface="Calibri"/>
                </a:rPr>
                <a:t>Factors influencing our fitness approach:</a:t>
              </a:r>
              <a:endParaRPr sz="2200" b="1">
                <a:solidFill>
                  <a:srgbClr val="BEB331"/>
                </a:solidFill>
                <a:latin typeface="Calibri"/>
                <a:ea typeface="Calibri"/>
                <a:cs typeface="Calibri"/>
                <a:sym typeface="Calibri"/>
              </a:endParaRPr>
            </a:p>
          </p:txBody>
        </p:sp>
      </p:grpSp>
      <p:grpSp>
        <p:nvGrpSpPr>
          <p:cNvPr id="306" name="Google Shape;306;p30"/>
          <p:cNvGrpSpPr/>
          <p:nvPr/>
        </p:nvGrpSpPr>
        <p:grpSpPr>
          <a:xfrm>
            <a:off x="3562275" y="3097050"/>
            <a:ext cx="3249300" cy="3483550"/>
            <a:chOff x="3562275" y="3097050"/>
            <a:chExt cx="3249300" cy="3483550"/>
          </a:xfrm>
        </p:grpSpPr>
        <p:sp>
          <p:nvSpPr>
            <p:cNvPr id="307" name="Google Shape;307;p30"/>
            <p:cNvSpPr txBox="1"/>
            <p:nvPr/>
          </p:nvSpPr>
          <p:spPr>
            <a:xfrm>
              <a:off x="3562275" y="3872200"/>
              <a:ext cx="3249300" cy="27084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Business sector</a:t>
              </a:r>
              <a:endParaRPr sz="1800" b="1">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Process type</a:t>
              </a:r>
              <a:endParaRPr sz="1800" b="1">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Size</a:t>
              </a:r>
              <a:endParaRPr sz="1800" b="1">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Competition &amp; market</a:t>
              </a:r>
              <a:endParaRPr sz="1800" b="1">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Products</a:t>
              </a:r>
              <a:endParaRPr sz="1800" b="1">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1800" b="1">
                  <a:solidFill>
                    <a:srgbClr val="2B7280"/>
                  </a:solidFill>
                  <a:latin typeface="Calibri"/>
                  <a:ea typeface="Calibri"/>
                  <a:cs typeface="Calibri"/>
                  <a:sym typeface="Calibri"/>
                </a:rPr>
                <a:t>Customers</a:t>
              </a:r>
              <a:endParaRPr sz="1800" b="1">
                <a:solidFill>
                  <a:srgbClr val="2B7280"/>
                </a:solidFill>
                <a:latin typeface="Calibri"/>
                <a:ea typeface="Calibri"/>
                <a:cs typeface="Calibri"/>
                <a:sym typeface="Calibri"/>
              </a:endParaRPr>
            </a:p>
          </p:txBody>
        </p:sp>
        <p:sp>
          <p:nvSpPr>
            <p:cNvPr id="308" name="Google Shape;308;p30"/>
            <p:cNvSpPr txBox="1"/>
            <p:nvPr/>
          </p:nvSpPr>
          <p:spPr>
            <a:xfrm>
              <a:off x="3651900" y="3097050"/>
              <a:ext cx="2274600" cy="900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BEB331"/>
                  </a:solidFill>
                  <a:latin typeface="Calibri"/>
                  <a:ea typeface="Calibri"/>
                  <a:cs typeface="Calibri"/>
                  <a:sym typeface="Calibri"/>
                </a:rPr>
                <a:t>Factors influencing our lean approach:</a:t>
              </a:r>
              <a:endParaRPr sz="2200" b="1">
                <a:solidFill>
                  <a:srgbClr val="BEB331"/>
                </a:solidFill>
                <a:latin typeface="Calibri"/>
                <a:ea typeface="Calibri"/>
                <a:cs typeface="Calibri"/>
                <a:sym typeface="Calibri"/>
              </a:endParaRPr>
            </a:p>
          </p:txBody>
        </p:sp>
      </p:grpSp>
      <p:sp>
        <p:nvSpPr>
          <p:cNvPr id="309" name="Google Shape;309;p30"/>
          <p:cNvSpPr txBox="1"/>
          <p:nvPr/>
        </p:nvSpPr>
        <p:spPr>
          <a:xfrm>
            <a:off x="645825" y="2142675"/>
            <a:ext cx="6007800" cy="5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B7280"/>
                </a:solidFill>
                <a:latin typeface="Calibri"/>
                <a:ea typeface="Calibri"/>
                <a:cs typeface="Calibri"/>
                <a:sym typeface="Calibri"/>
              </a:rPr>
              <a:t>So our chosen fitness/lean solution will depend on our circumstances.</a:t>
            </a:r>
            <a:endParaRPr sz="1800" dirty="0"/>
          </a:p>
        </p:txBody>
      </p:sp>
    </p:spTree>
    <p:custDataLst>
      <p:tags r:id="rId1"/>
    </p:custDataLst>
  </p:cSld>
  <p:clrMapOvr>
    <a:masterClrMapping/>
  </p:clrMapOvr>
  <p:transition spd="slow" advTm="2470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gtEl>
                                        <p:attrNameLst>
                                          <p:attrName>style.visibility</p:attrName>
                                        </p:attrNameLst>
                                      </p:cBhvr>
                                      <p:to>
                                        <p:strVal val="visible"/>
                                      </p:to>
                                    </p:set>
                                    <p:animEffect transition="in" filter="fade">
                                      <p:cBhvr>
                                        <p:cTn id="1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31"/>
          <p:cNvPicPr preferRelativeResize="0"/>
          <p:nvPr/>
        </p:nvPicPr>
        <p:blipFill>
          <a:blip r:embed="rId4">
            <a:alphaModFix/>
          </a:blip>
          <a:stretch>
            <a:fillRect/>
          </a:stretch>
        </p:blipFill>
        <p:spPr>
          <a:xfrm>
            <a:off x="0" y="0"/>
            <a:ext cx="4018368" cy="6857999"/>
          </a:xfrm>
          <a:prstGeom prst="rect">
            <a:avLst/>
          </a:prstGeom>
          <a:noFill/>
          <a:ln>
            <a:noFill/>
          </a:ln>
        </p:spPr>
      </p:pic>
      <p:sp>
        <p:nvSpPr>
          <p:cNvPr id="315" name="Google Shape;315;p31"/>
          <p:cNvSpPr txBox="1"/>
          <p:nvPr/>
        </p:nvSpPr>
        <p:spPr>
          <a:xfrm>
            <a:off x="4956975" y="547175"/>
            <a:ext cx="5722200" cy="8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BEB331"/>
                </a:solidFill>
                <a:latin typeface="Calibri"/>
                <a:ea typeface="Calibri"/>
                <a:cs typeface="Calibri"/>
                <a:sym typeface="Calibri"/>
              </a:rPr>
              <a:t>Both require a </a:t>
            </a:r>
            <a:r>
              <a:rPr lang="en-US" sz="2800" b="1">
                <a:solidFill>
                  <a:srgbClr val="193151"/>
                </a:solidFill>
                <a:latin typeface="Calibri"/>
                <a:ea typeface="Calibri"/>
                <a:cs typeface="Calibri"/>
                <a:sym typeface="Calibri"/>
              </a:rPr>
              <a:t>contingent</a:t>
            </a:r>
            <a:r>
              <a:rPr lang="en-US" sz="2800" b="1">
                <a:solidFill>
                  <a:srgbClr val="BEB331"/>
                </a:solidFill>
                <a:latin typeface="Calibri"/>
                <a:ea typeface="Calibri"/>
                <a:cs typeface="Calibri"/>
                <a:sym typeface="Calibri"/>
              </a:rPr>
              <a:t> approach</a:t>
            </a:r>
            <a:endParaRPr sz="2800" b="1">
              <a:solidFill>
                <a:srgbClr val="BEB331"/>
              </a:solidFill>
              <a:latin typeface="Calibri"/>
              <a:ea typeface="Calibri"/>
              <a:cs typeface="Calibri"/>
              <a:sym typeface="Calibri"/>
            </a:endParaRPr>
          </a:p>
        </p:txBody>
      </p:sp>
      <p:sp>
        <p:nvSpPr>
          <p:cNvPr id="316" name="Google Shape;316;p31"/>
          <p:cNvSpPr txBox="1"/>
          <p:nvPr/>
        </p:nvSpPr>
        <p:spPr>
          <a:xfrm>
            <a:off x="5086375" y="2683700"/>
            <a:ext cx="5930100" cy="22140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Non-prescriptive</a:t>
            </a:r>
            <a:endParaRPr sz="20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No single best one way</a:t>
            </a:r>
            <a:endParaRPr sz="20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Adaptable</a:t>
            </a:r>
            <a:endParaRPr sz="2000" b="1" dirty="0">
              <a:solidFill>
                <a:srgbClr val="2B7280"/>
              </a:solidFill>
              <a:latin typeface="Calibri"/>
              <a:ea typeface="Calibri"/>
              <a:cs typeface="Calibri"/>
              <a:sym typeface="Calibri"/>
            </a:endParaRPr>
          </a:p>
          <a:p>
            <a:pPr marL="457200" marR="0" lvl="0" indent="-342900" algn="l" rtl="0">
              <a:lnSpc>
                <a:spcPct val="150000"/>
              </a:lnSpc>
              <a:spcBef>
                <a:spcPts val="0"/>
              </a:spcBef>
              <a:spcAft>
                <a:spcPts val="0"/>
              </a:spcAft>
              <a:buClr>
                <a:srgbClr val="BEB331"/>
              </a:buClr>
              <a:buSzPts val="1800"/>
              <a:buFont typeface="Calibri"/>
              <a:buChar char="●"/>
            </a:pPr>
            <a:r>
              <a:rPr lang="en-US" sz="2000" b="1" dirty="0">
                <a:solidFill>
                  <a:srgbClr val="2B7280"/>
                </a:solidFill>
                <a:latin typeface="Calibri"/>
                <a:ea typeface="Calibri"/>
                <a:cs typeface="Calibri"/>
                <a:sym typeface="Calibri"/>
              </a:rPr>
              <a:t>Contextualised</a:t>
            </a:r>
            <a:endParaRPr sz="2000" b="1" dirty="0">
              <a:solidFill>
                <a:srgbClr val="2B7280"/>
              </a:solidFill>
              <a:latin typeface="Calibri"/>
              <a:ea typeface="Calibri"/>
              <a:cs typeface="Calibri"/>
              <a:sym typeface="Calibri"/>
            </a:endParaRPr>
          </a:p>
        </p:txBody>
      </p:sp>
      <p:sp>
        <p:nvSpPr>
          <p:cNvPr id="317" name="Google Shape;317;p31"/>
          <p:cNvSpPr/>
          <p:nvPr/>
        </p:nvSpPr>
        <p:spPr>
          <a:xfrm>
            <a:off x="5086375" y="1202775"/>
            <a:ext cx="5220742" cy="1135800"/>
          </a:xfrm>
          <a:prstGeom prst="upArrowCallout">
            <a:avLst>
              <a:gd name="adj1" fmla="val 24351"/>
              <a:gd name="adj2" fmla="val 25000"/>
              <a:gd name="adj3" fmla="val 25000"/>
              <a:gd name="adj4" fmla="val 51292"/>
            </a:avLst>
          </a:prstGeom>
          <a:solidFill>
            <a:srgbClr val="BEB33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1800" b="1" dirty="0">
                <a:solidFill>
                  <a:srgbClr val="FFFFFF"/>
                </a:solidFill>
                <a:latin typeface="Calibri"/>
                <a:ea typeface="Calibri"/>
                <a:cs typeface="Calibri"/>
                <a:sym typeface="Calibri"/>
              </a:rPr>
              <a:t>“Depending on or influenced by something else”</a:t>
            </a:r>
            <a:endParaRPr sz="1800" b="1" dirty="0">
              <a:solidFill>
                <a:srgbClr val="FFFFFF"/>
              </a:solidFill>
              <a:latin typeface="Calibri"/>
              <a:ea typeface="Calibri"/>
              <a:cs typeface="Calibri"/>
              <a:sym typeface="Calibri"/>
            </a:endParaRPr>
          </a:p>
        </p:txBody>
      </p:sp>
      <p:cxnSp>
        <p:nvCxnSpPr>
          <p:cNvPr id="318" name="Google Shape;318;p31"/>
          <p:cNvCxnSpPr/>
          <p:nvPr/>
        </p:nvCxnSpPr>
        <p:spPr>
          <a:xfrm rot="10800000" flipH="1">
            <a:off x="5086375" y="4868900"/>
            <a:ext cx="5132700" cy="28800"/>
          </a:xfrm>
          <a:prstGeom prst="straightConnector1">
            <a:avLst/>
          </a:prstGeom>
          <a:noFill/>
          <a:ln w="76200" cap="flat" cmpd="sng">
            <a:solidFill>
              <a:srgbClr val="193151"/>
            </a:solidFill>
            <a:prstDash val="solid"/>
            <a:round/>
            <a:headEnd type="none" w="med" len="med"/>
            <a:tailEnd type="none" w="med" len="med"/>
          </a:ln>
        </p:spPr>
      </p:cxnSp>
    </p:spTree>
    <p:custDataLst>
      <p:tags r:id="rId1"/>
    </p:custDataLst>
  </p:cSld>
  <p:clrMapOvr>
    <a:masterClrMapping/>
  </p:clrMapOvr>
  <p:transition spd="slow" advTm="1433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gtEl>
                                        <p:attrNameLst>
                                          <p:attrName>style.visibility</p:attrName>
                                        </p:attrNameLst>
                                      </p:cBhvr>
                                      <p:to>
                                        <p:strVal val="visible"/>
                                      </p:to>
                                    </p:set>
                                    <p:animEffect transition="in" filter="fade">
                                      <p:cBhvr>
                                        <p:cTn id="17" dur="1000"/>
                                        <p:tgtEl>
                                          <p:spTgt spid="316"/>
                                        </p:tgtEl>
                                      </p:cBhvr>
                                    </p:animEffect>
                                  </p:childTnLst>
                                </p:cTn>
                              </p:par>
                              <p:par>
                                <p:cTn id="18" presetID="10" presetClass="entr" presetSubtype="0" fill="hold" nodeType="withEffect">
                                  <p:stCondLst>
                                    <p:cond delay="0"/>
                                  </p:stCondLst>
                                  <p:childTnLst>
                                    <p:set>
                                      <p:cBhvr>
                                        <p:cTn id="19" dur="1" fill="hold">
                                          <p:stCondLst>
                                            <p:cond delay="0"/>
                                          </p:stCondLst>
                                        </p:cTn>
                                        <p:tgtEl>
                                          <p:spTgt spid="318"/>
                                        </p:tgtEl>
                                        <p:attrNameLst>
                                          <p:attrName>style.visibility</p:attrName>
                                        </p:attrNameLst>
                                      </p:cBhvr>
                                      <p:to>
                                        <p:strVal val="visible"/>
                                      </p:to>
                                    </p:set>
                                    <p:animEffect transition="in" filter="fade">
                                      <p:cBhvr>
                                        <p:cTn id="20"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p:nvPr/>
        </p:nvSpPr>
        <p:spPr>
          <a:xfrm>
            <a:off x="821100" y="4288166"/>
            <a:ext cx="5458500" cy="123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This got them thinking and before long a story that linked lean and fitness took shape and the analogy was created…</a:t>
            </a:r>
            <a:endParaRPr sz="2000" dirty="0">
              <a:solidFill>
                <a:srgbClr val="2B7280"/>
              </a:solidFill>
              <a:latin typeface="Calibri"/>
              <a:ea typeface="Calibri"/>
              <a:cs typeface="Calibri"/>
              <a:sym typeface="Calibri"/>
            </a:endParaRPr>
          </a:p>
        </p:txBody>
      </p:sp>
      <p:pic>
        <p:nvPicPr>
          <p:cNvPr id="97" name="Google Shape;97;p14"/>
          <p:cNvPicPr preferRelativeResize="0"/>
          <p:nvPr/>
        </p:nvPicPr>
        <p:blipFill>
          <a:blip r:embed="rId4">
            <a:alphaModFix/>
          </a:blip>
          <a:stretch>
            <a:fillRect/>
          </a:stretch>
        </p:blipFill>
        <p:spPr>
          <a:xfrm>
            <a:off x="6515793" y="0"/>
            <a:ext cx="5649130" cy="6857999"/>
          </a:xfrm>
          <a:prstGeom prst="rect">
            <a:avLst/>
          </a:prstGeom>
          <a:noFill/>
          <a:ln>
            <a:noFill/>
          </a:ln>
        </p:spPr>
      </p:pic>
      <p:cxnSp>
        <p:nvCxnSpPr>
          <p:cNvPr id="98" name="Google Shape;98;p14"/>
          <p:cNvCxnSpPr/>
          <p:nvPr/>
        </p:nvCxnSpPr>
        <p:spPr>
          <a:xfrm>
            <a:off x="842300" y="6031044"/>
            <a:ext cx="5153700" cy="0"/>
          </a:xfrm>
          <a:prstGeom prst="straightConnector1">
            <a:avLst/>
          </a:prstGeom>
          <a:noFill/>
          <a:ln w="76200" cap="flat" cmpd="sng">
            <a:solidFill>
              <a:srgbClr val="BEB331"/>
            </a:solidFill>
            <a:prstDash val="solid"/>
            <a:round/>
            <a:headEnd type="none" w="med" len="med"/>
            <a:tailEnd type="none" w="med" len="med"/>
          </a:ln>
        </p:spPr>
      </p:cxnSp>
      <p:sp>
        <p:nvSpPr>
          <p:cNvPr id="99" name="Google Shape;99;p14"/>
          <p:cNvSpPr txBox="1"/>
          <p:nvPr/>
        </p:nvSpPr>
        <p:spPr>
          <a:xfrm>
            <a:off x="821100" y="444050"/>
            <a:ext cx="5458500" cy="66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2B7280"/>
                </a:solidFill>
                <a:latin typeface="Calibri"/>
                <a:ea typeface="Calibri"/>
                <a:cs typeface="Calibri"/>
                <a:sym typeface="Calibri"/>
              </a:rPr>
              <a:t>How it started</a:t>
            </a:r>
            <a:endParaRPr b="1">
              <a:latin typeface="Calibri"/>
              <a:ea typeface="Calibri"/>
              <a:cs typeface="Calibri"/>
              <a:sym typeface="Calibri"/>
            </a:endParaRPr>
          </a:p>
          <a:p>
            <a:pPr marL="0" marR="0" lvl="0" indent="0" algn="l" rtl="0">
              <a:spcBef>
                <a:spcPts val="0"/>
              </a:spcBef>
              <a:spcAft>
                <a:spcPts val="0"/>
              </a:spcAft>
              <a:buNone/>
            </a:pPr>
            <a:endParaRPr sz="1800">
              <a:solidFill>
                <a:srgbClr val="2B7280"/>
              </a:solidFill>
              <a:latin typeface="Calibri"/>
              <a:ea typeface="Calibri"/>
              <a:cs typeface="Calibri"/>
              <a:sym typeface="Calibri"/>
            </a:endParaRPr>
          </a:p>
        </p:txBody>
      </p:sp>
      <p:sp>
        <p:nvSpPr>
          <p:cNvPr id="100" name="Google Shape;100;p14"/>
          <p:cNvSpPr txBox="1"/>
          <p:nvPr/>
        </p:nvSpPr>
        <p:spPr>
          <a:xfrm>
            <a:off x="844350" y="1218550"/>
            <a:ext cx="5458500" cy="1401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One day, a researcher in the Lean Enterprise Research Centre announced she was going to run a marathon. This inspired a few others to do the same and start training. </a:t>
            </a:r>
            <a:endParaRPr sz="2000" dirty="0">
              <a:solidFill>
                <a:srgbClr val="2B7280"/>
              </a:solidFill>
              <a:latin typeface="Calibri"/>
              <a:ea typeface="Calibri"/>
              <a:cs typeface="Calibri"/>
              <a:sym typeface="Calibri"/>
            </a:endParaRPr>
          </a:p>
        </p:txBody>
      </p:sp>
      <p:sp>
        <p:nvSpPr>
          <p:cNvPr id="101" name="Google Shape;101;p14"/>
          <p:cNvSpPr txBox="1"/>
          <p:nvPr/>
        </p:nvSpPr>
        <p:spPr>
          <a:xfrm>
            <a:off x="836475" y="2846621"/>
            <a:ext cx="5458500" cy="115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After a few weeks of effort, one of those training mentioned that it was hard work - and “</a:t>
            </a:r>
            <a:r>
              <a:rPr lang="en-US" sz="2000" b="1" dirty="0">
                <a:solidFill>
                  <a:srgbClr val="2B7280"/>
                </a:solidFill>
                <a:latin typeface="Calibri"/>
                <a:ea typeface="Calibri"/>
                <a:cs typeface="Calibri"/>
                <a:sym typeface="Calibri"/>
              </a:rPr>
              <a:t>a bit like going lean</a:t>
            </a:r>
            <a:r>
              <a:rPr lang="en-US" sz="2000" dirty="0">
                <a:solidFill>
                  <a:srgbClr val="2B7280"/>
                </a:solidFill>
                <a:latin typeface="Calibri"/>
                <a:ea typeface="Calibri"/>
                <a:cs typeface="Calibri"/>
                <a:sym typeface="Calibri"/>
              </a:rPr>
              <a:t>.”</a:t>
            </a:r>
            <a:endParaRPr sz="2000" dirty="0">
              <a:solidFill>
                <a:srgbClr val="2B7280"/>
              </a:solidFill>
              <a:latin typeface="Calibri"/>
              <a:ea typeface="Calibri"/>
              <a:cs typeface="Calibri"/>
              <a:sym typeface="Calibri"/>
            </a:endParaRPr>
          </a:p>
        </p:txBody>
      </p:sp>
    </p:spTree>
    <p:custDataLst>
      <p:tags r:id="rId1"/>
    </p:custDataLst>
  </p:cSld>
  <p:clrMapOvr>
    <a:masterClrMapping/>
  </p:clrMapOvr>
  <p:transition spd="slow" advTm="1673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
                                            <p:txEl>
                                              <p:pRg st="0" end="0"/>
                                            </p:txEl>
                                          </p:spTgt>
                                        </p:tgtEl>
                                        <p:attrNameLst>
                                          <p:attrName>style.visibility</p:attrName>
                                        </p:attrNameLst>
                                      </p:cBhvr>
                                      <p:to>
                                        <p:strVal val="visible"/>
                                      </p:to>
                                    </p:set>
                                    <p:animEffect transition="in" filter="fade">
                                      <p:cBhvr>
                                        <p:cTn id="17" dur="500"/>
                                        <p:tgtEl>
                                          <p:spTgt spid="9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2"/>
          <p:cNvPicPr preferRelativeResize="0"/>
          <p:nvPr/>
        </p:nvPicPr>
        <p:blipFill rotWithShape="1">
          <a:blip r:embed="rId3">
            <a:alphaModFix/>
          </a:blip>
          <a:srcRect/>
          <a:stretch/>
        </p:blipFill>
        <p:spPr>
          <a:xfrm>
            <a:off x="0" y="0"/>
            <a:ext cx="5518149" cy="6858000"/>
          </a:xfrm>
          <a:prstGeom prst="rect">
            <a:avLst/>
          </a:prstGeom>
          <a:noFill/>
          <a:ln>
            <a:noFill/>
          </a:ln>
        </p:spPr>
      </p:pic>
      <p:pic>
        <p:nvPicPr>
          <p:cNvPr id="324" name="Google Shape;324;p32"/>
          <p:cNvPicPr preferRelativeResize="0"/>
          <p:nvPr/>
        </p:nvPicPr>
        <p:blipFill rotWithShape="1">
          <a:blip r:embed="rId4">
            <a:alphaModFix/>
          </a:blip>
          <a:srcRect/>
          <a:stretch/>
        </p:blipFill>
        <p:spPr>
          <a:xfrm rot="10800000">
            <a:off x="8388683" y="1548"/>
            <a:ext cx="3803317" cy="6931691"/>
          </a:xfrm>
          <a:prstGeom prst="rect">
            <a:avLst/>
          </a:prstGeom>
          <a:noFill/>
          <a:ln>
            <a:noFill/>
          </a:ln>
        </p:spPr>
      </p:pic>
      <p:sp>
        <p:nvSpPr>
          <p:cNvPr id="325" name="Google Shape;325;p32"/>
          <p:cNvSpPr txBox="1"/>
          <p:nvPr/>
        </p:nvSpPr>
        <p:spPr>
          <a:xfrm>
            <a:off x="5347650" y="1992025"/>
            <a:ext cx="3803400" cy="1660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There are no quick fixes</a:t>
            </a:r>
            <a:endParaRPr sz="4000" b="1">
              <a:solidFill>
                <a:srgbClr val="2B7280"/>
              </a:solidFill>
              <a:latin typeface="Calibri"/>
              <a:ea typeface="Calibri"/>
              <a:cs typeface="Calibri"/>
              <a:sym typeface="Calibri"/>
            </a:endParaRPr>
          </a:p>
        </p:txBody>
      </p:sp>
    </p:spTree>
  </p:cSld>
  <p:clrMapOvr>
    <a:masterClrMapping/>
  </p:clrMapOvr>
  <p:transition spd="slow" advTm="2749">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3"/>
          <p:cNvSpPr/>
          <p:nvPr/>
        </p:nvSpPr>
        <p:spPr>
          <a:xfrm>
            <a:off x="0" y="0"/>
            <a:ext cx="8610600"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33"/>
          <p:cNvSpPr txBox="1"/>
          <p:nvPr/>
        </p:nvSpPr>
        <p:spPr>
          <a:xfrm>
            <a:off x="787400" y="723900"/>
            <a:ext cx="7035800"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Lean &amp; fitness are about incremental improvement over time</a:t>
            </a:r>
            <a:endParaRPr sz="2800">
              <a:solidFill>
                <a:schemeClr val="lt1"/>
              </a:solidFill>
              <a:latin typeface="Calibri"/>
              <a:ea typeface="Calibri"/>
              <a:cs typeface="Calibri"/>
              <a:sym typeface="Calibri"/>
            </a:endParaRPr>
          </a:p>
        </p:txBody>
      </p:sp>
      <p:grpSp>
        <p:nvGrpSpPr>
          <p:cNvPr id="332" name="Google Shape;332;p33"/>
          <p:cNvGrpSpPr/>
          <p:nvPr/>
        </p:nvGrpSpPr>
        <p:grpSpPr>
          <a:xfrm>
            <a:off x="787400" y="3003675"/>
            <a:ext cx="7385500" cy="1200300"/>
            <a:chOff x="787400" y="3003675"/>
            <a:chExt cx="7385500" cy="1200300"/>
          </a:xfrm>
        </p:grpSpPr>
        <p:sp>
          <p:nvSpPr>
            <p:cNvPr id="333" name="Google Shape;333;p33"/>
            <p:cNvSpPr txBox="1"/>
            <p:nvPr/>
          </p:nvSpPr>
          <p:spPr>
            <a:xfrm>
              <a:off x="2057400" y="3003675"/>
              <a:ext cx="6115500"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Success in lean/fitness is not about improving </a:t>
              </a:r>
              <a:r>
                <a:rPr lang="en-US" sz="2400" dirty="0">
                  <a:solidFill>
                    <a:srgbClr val="BEB331"/>
                  </a:solidFill>
                  <a:latin typeface="Calibri"/>
                  <a:ea typeface="Calibri"/>
                  <a:cs typeface="Calibri"/>
                  <a:sym typeface="Calibri"/>
                </a:rPr>
                <a:t>one </a:t>
              </a:r>
              <a:r>
                <a:rPr lang="en-US" sz="2400" dirty="0">
                  <a:solidFill>
                    <a:schemeClr val="lt1"/>
                  </a:solidFill>
                  <a:latin typeface="Calibri"/>
                  <a:ea typeface="Calibri"/>
                  <a:cs typeface="Calibri"/>
                  <a:sym typeface="Calibri"/>
                </a:rPr>
                <a:t>thing 100%. It’s about improving</a:t>
              </a:r>
              <a:endParaRPr dirty="0">
                <a:latin typeface="Calibri"/>
                <a:ea typeface="Calibri"/>
                <a:cs typeface="Calibri"/>
                <a:sym typeface="Calibri"/>
              </a:endParaRPr>
            </a:p>
            <a:p>
              <a:pPr marL="0" marR="0" lvl="0" indent="0" algn="l" rtl="0">
                <a:spcBef>
                  <a:spcPts val="0"/>
                </a:spcBef>
                <a:spcAft>
                  <a:spcPts val="0"/>
                </a:spcAft>
                <a:buNone/>
              </a:pPr>
              <a:r>
                <a:rPr lang="en-US" sz="2400" dirty="0">
                  <a:solidFill>
                    <a:srgbClr val="BEB331"/>
                  </a:solidFill>
                  <a:latin typeface="Calibri"/>
                  <a:ea typeface="Calibri"/>
                  <a:cs typeface="Calibri"/>
                  <a:sym typeface="Calibri"/>
                </a:rPr>
                <a:t>ninety nine </a:t>
              </a:r>
              <a:r>
                <a:rPr lang="en-US" sz="2400" dirty="0">
                  <a:solidFill>
                    <a:schemeClr val="lt1"/>
                  </a:solidFill>
                  <a:latin typeface="Calibri"/>
                  <a:ea typeface="Calibri"/>
                  <a:cs typeface="Calibri"/>
                  <a:sym typeface="Calibri"/>
                </a:rPr>
                <a:t>things 1%.</a:t>
              </a:r>
              <a:endParaRPr dirty="0">
                <a:latin typeface="Calibri"/>
                <a:ea typeface="Calibri"/>
                <a:cs typeface="Calibri"/>
                <a:sym typeface="Calibri"/>
              </a:endParaRPr>
            </a:p>
          </p:txBody>
        </p:sp>
        <p:pic>
          <p:nvPicPr>
            <p:cNvPr id="334" name="Google Shape;334;p33"/>
            <p:cNvPicPr preferRelativeResize="0"/>
            <p:nvPr/>
          </p:nvPicPr>
          <p:blipFill rotWithShape="1">
            <a:blip r:embed="rId4">
              <a:alphaModFix/>
            </a:blip>
            <a:srcRect/>
            <a:stretch/>
          </p:blipFill>
          <p:spPr>
            <a:xfrm>
              <a:off x="787400" y="3072874"/>
              <a:ext cx="1197687" cy="943276"/>
            </a:xfrm>
            <a:prstGeom prst="rect">
              <a:avLst/>
            </a:prstGeom>
            <a:noFill/>
            <a:ln>
              <a:noFill/>
            </a:ln>
          </p:spPr>
        </p:pic>
      </p:grpSp>
      <p:pic>
        <p:nvPicPr>
          <p:cNvPr id="335" name="Google Shape;335;p33"/>
          <p:cNvPicPr preferRelativeResize="0"/>
          <p:nvPr/>
        </p:nvPicPr>
        <p:blipFill/>
        <p:spPr>
          <a:xfrm>
            <a:off x="787400" y="5529655"/>
            <a:ext cx="7035800" cy="58345"/>
          </a:xfrm>
          <a:prstGeom prst="rect">
            <a:avLst/>
          </a:prstGeom>
          <a:solidFill>
            <a:srgbClr val="FFFFFF"/>
          </a:solidFill>
          <a:ln>
            <a:noFill/>
          </a:ln>
        </p:spPr>
      </p:pic>
      <p:pic>
        <p:nvPicPr>
          <p:cNvPr id="336" name="Google Shape;336;p33"/>
          <p:cNvPicPr preferRelativeResize="0"/>
          <p:nvPr/>
        </p:nvPicPr>
        <p:blipFill>
          <a:blip r:embed="rId5">
            <a:alphaModFix/>
          </a:blip>
          <a:stretch>
            <a:fillRect/>
          </a:stretch>
        </p:blipFill>
        <p:spPr>
          <a:xfrm>
            <a:off x="8172950" y="0"/>
            <a:ext cx="4032101" cy="6945101"/>
          </a:xfrm>
          <a:prstGeom prst="rect">
            <a:avLst/>
          </a:prstGeom>
          <a:noFill/>
          <a:ln>
            <a:noFill/>
          </a:ln>
        </p:spPr>
      </p:pic>
    </p:spTree>
    <p:custDataLst>
      <p:tags r:id="rId1"/>
    </p:custDataLst>
  </p:cSld>
  <p:clrMapOvr>
    <a:masterClrMapping/>
  </p:clrMapOvr>
  <p:transition spd="slow" advTm="947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par>
                                <p:cTn id="8" presetID="10" presetClass="entr" presetSubtype="0"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10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4"/>
          <p:cNvSpPr/>
          <p:nvPr/>
        </p:nvSpPr>
        <p:spPr>
          <a:xfrm>
            <a:off x="0" y="0"/>
            <a:ext cx="12192000" cy="28829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34"/>
          <p:cNvSpPr/>
          <p:nvPr/>
        </p:nvSpPr>
        <p:spPr>
          <a:xfrm>
            <a:off x="6096000" y="2882900"/>
            <a:ext cx="6096000" cy="3975100"/>
          </a:xfrm>
          <a:prstGeom prst="rect">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34"/>
          <p:cNvSpPr/>
          <p:nvPr/>
        </p:nvSpPr>
        <p:spPr>
          <a:xfrm>
            <a:off x="0" y="2882900"/>
            <a:ext cx="6096000" cy="3975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34"/>
          <p:cNvSpPr txBox="1"/>
          <p:nvPr/>
        </p:nvSpPr>
        <p:spPr>
          <a:xfrm>
            <a:off x="1162050" y="964396"/>
            <a:ext cx="98679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However, there is room for the occasional radical breakthrough…</a:t>
            </a:r>
            <a:endParaRPr>
              <a:latin typeface="Calibri"/>
              <a:ea typeface="Calibri"/>
              <a:cs typeface="Calibri"/>
              <a:sym typeface="Calibri"/>
            </a:endParaRPr>
          </a:p>
        </p:txBody>
      </p:sp>
      <p:sp>
        <p:nvSpPr>
          <p:cNvPr id="345" name="Google Shape;345;p34"/>
          <p:cNvSpPr txBox="1"/>
          <p:nvPr/>
        </p:nvSpPr>
        <p:spPr>
          <a:xfrm>
            <a:off x="573900" y="3593200"/>
            <a:ext cx="4948200" cy="255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Dick Fosbury caused a paradigm shift in the high jump with his unique style of jumping. </a:t>
            </a:r>
            <a:endParaRPr sz="20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7280"/>
                </a:solidFill>
                <a:latin typeface="Calibri"/>
                <a:ea typeface="Calibri"/>
                <a:cs typeface="Calibri"/>
                <a:sym typeface="Calibri"/>
              </a:rPr>
              <a:t>He achieved a gold medal in the 1968 Olympics.</a:t>
            </a:r>
            <a:endParaRPr sz="2000" dirty="0">
              <a:latin typeface="Calibri"/>
              <a:ea typeface="Calibri"/>
              <a:cs typeface="Calibri"/>
              <a:sym typeface="Calibri"/>
            </a:endParaRPr>
          </a:p>
          <a:p>
            <a:pPr marL="0" marR="0" lvl="0" indent="0" algn="l" rtl="0">
              <a:spcBef>
                <a:spcPts val="0"/>
              </a:spcBef>
              <a:spcAft>
                <a:spcPts val="0"/>
              </a:spcAft>
              <a:buNone/>
            </a:pPr>
            <a:endParaRPr sz="20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7280"/>
                </a:solidFill>
                <a:latin typeface="Calibri"/>
                <a:ea typeface="Calibri"/>
                <a:cs typeface="Calibri"/>
                <a:sym typeface="Calibri"/>
              </a:rPr>
              <a:t>Occasionally radical breakthroughs will be needed in lean implementations.</a:t>
            </a:r>
            <a:endParaRPr sz="2000" dirty="0">
              <a:latin typeface="Calibri"/>
              <a:ea typeface="Calibri"/>
              <a:cs typeface="Calibri"/>
              <a:sym typeface="Calibri"/>
            </a:endParaRPr>
          </a:p>
        </p:txBody>
      </p:sp>
    </p:spTree>
    <p:custDataLst>
      <p:tags r:id="rId1"/>
    </p:custDataLst>
  </p:cSld>
  <p:clrMapOvr>
    <a:masterClrMapping/>
  </p:clrMapOvr>
  <p:transition spd="slow" advTm="1126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35"/>
          <p:cNvPicPr preferRelativeResize="0"/>
          <p:nvPr/>
        </p:nvPicPr>
        <p:blipFill rotWithShape="1">
          <a:blip r:embed="rId3">
            <a:alphaModFix/>
          </a:blip>
          <a:srcRect/>
          <a:stretch/>
        </p:blipFill>
        <p:spPr>
          <a:xfrm>
            <a:off x="5285" y="1546"/>
            <a:ext cx="3803317" cy="6931692"/>
          </a:xfrm>
          <a:prstGeom prst="rect">
            <a:avLst/>
          </a:prstGeom>
          <a:noFill/>
          <a:ln>
            <a:noFill/>
          </a:ln>
        </p:spPr>
      </p:pic>
      <p:sp>
        <p:nvSpPr>
          <p:cNvPr id="351" name="Google Shape;351;p35"/>
          <p:cNvSpPr txBox="1"/>
          <p:nvPr/>
        </p:nvSpPr>
        <p:spPr>
          <a:xfrm>
            <a:off x="3073550" y="2606250"/>
            <a:ext cx="4298700" cy="234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Sound planning, support and a system perspective</a:t>
            </a:r>
            <a:endParaRPr b="1">
              <a:latin typeface="Calibri"/>
              <a:ea typeface="Calibri"/>
              <a:cs typeface="Calibri"/>
              <a:sym typeface="Calibri"/>
            </a:endParaRPr>
          </a:p>
        </p:txBody>
      </p:sp>
      <p:pic>
        <p:nvPicPr>
          <p:cNvPr id="352" name="Google Shape;352;p35"/>
          <p:cNvPicPr preferRelativeResize="0"/>
          <p:nvPr/>
        </p:nvPicPr>
        <p:blipFill rotWithShape="1">
          <a:blip r:embed="rId4">
            <a:alphaModFix/>
          </a:blip>
          <a:srcRect/>
          <a:stretch/>
        </p:blipFill>
        <p:spPr>
          <a:xfrm>
            <a:off x="7277100" y="-1"/>
            <a:ext cx="4914900" cy="6858000"/>
          </a:xfrm>
          <a:prstGeom prst="rect">
            <a:avLst/>
          </a:prstGeom>
          <a:noFill/>
          <a:ln>
            <a:noFill/>
          </a:ln>
        </p:spPr>
      </p:pic>
    </p:spTree>
  </p:cSld>
  <p:clrMapOvr>
    <a:masterClrMapping/>
  </p:clrMapOvr>
  <p:transition spd="slow" advTm="3069">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6"/>
          <p:cNvSpPr/>
          <p:nvPr/>
        </p:nvSpPr>
        <p:spPr>
          <a:xfrm>
            <a:off x="6096000" y="0"/>
            <a:ext cx="6096000" cy="2559900"/>
          </a:xfrm>
          <a:prstGeom prst="rect">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EB331"/>
              </a:solidFill>
              <a:latin typeface="Calibri"/>
              <a:ea typeface="Calibri"/>
              <a:cs typeface="Calibri"/>
              <a:sym typeface="Calibri"/>
            </a:endParaRPr>
          </a:p>
        </p:txBody>
      </p:sp>
      <p:sp>
        <p:nvSpPr>
          <p:cNvPr id="358" name="Google Shape;358;p36"/>
          <p:cNvSpPr/>
          <p:nvPr/>
        </p:nvSpPr>
        <p:spPr>
          <a:xfrm>
            <a:off x="0" y="8467"/>
            <a:ext cx="6096000"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EB331"/>
              </a:solidFill>
              <a:latin typeface="Calibri"/>
              <a:ea typeface="Calibri"/>
              <a:cs typeface="Calibri"/>
              <a:sym typeface="Calibri"/>
            </a:endParaRPr>
          </a:p>
        </p:txBody>
      </p:sp>
      <p:sp>
        <p:nvSpPr>
          <p:cNvPr id="359" name="Google Shape;359;p36"/>
          <p:cNvSpPr txBox="1"/>
          <p:nvPr/>
        </p:nvSpPr>
        <p:spPr>
          <a:xfrm>
            <a:off x="636600" y="628231"/>
            <a:ext cx="4822800" cy="11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Success in fitness and lean is built on sound planning</a:t>
            </a:r>
            <a:endParaRPr>
              <a:latin typeface="Calibri"/>
              <a:ea typeface="Calibri"/>
              <a:cs typeface="Calibri"/>
              <a:sym typeface="Calibri"/>
            </a:endParaRPr>
          </a:p>
          <a:p>
            <a:pPr marL="0" marR="0" lvl="0" indent="0" algn="l" rtl="0">
              <a:spcBef>
                <a:spcPts val="0"/>
              </a:spcBef>
              <a:spcAft>
                <a:spcPts val="0"/>
              </a:spcAft>
              <a:buNone/>
            </a:pP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p:txBody>
      </p:sp>
      <p:sp>
        <p:nvSpPr>
          <p:cNvPr id="360" name="Google Shape;360;p36"/>
          <p:cNvSpPr txBox="1"/>
          <p:nvPr/>
        </p:nvSpPr>
        <p:spPr>
          <a:xfrm>
            <a:off x="6886575" y="696125"/>
            <a:ext cx="4515000" cy="11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Calibri"/>
                <a:ea typeface="Calibri"/>
                <a:cs typeface="Calibri"/>
                <a:sym typeface="Calibri"/>
              </a:rPr>
              <a:t>Plans must be realistic, achievable, timely  and aligned.</a:t>
            </a:r>
            <a:endParaRPr sz="2000">
              <a:solidFill>
                <a:schemeClr val="lt1"/>
              </a:solidFill>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p:txBody>
      </p:sp>
      <p:pic>
        <p:nvPicPr>
          <p:cNvPr id="361" name="Google Shape;361;p36"/>
          <p:cNvPicPr preferRelativeResize="0"/>
          <p:nvPr/>
        </p:nvPicPr>
        <p:blipFill>
          <a:blip r:embed="rId4">
            <a:alphaModFix/>
          </a:blip>
          <a:stretch>
            <a:fillRect/>
          </a:stretch>
        </p:blipFill>
        <p:spPr>
          <a:xfrm>
            <a:off x="6096000" y="2258075"/>
            <a:ext cx="6096000" cy="4608402"/>
          </a:xfrm>
          <a:prstGeom prst="rect">
            <a:avLst/>
          </a:prstGeom>
          <a:noFill/>
          <a:ln>
            <a:noFill/>
          </a:ln>
        </p:spPr>
      </p:pic>
      <p:pic>
        <p:nvPicPr>
          <p:cNvPr id="362" name="Google Shape;362;p36"/>
          <p:cNvPicPr preferRelativeResize="0"/>
          <p:nvPr/>
        </p:nvPicPr>
        <p:blipFill/>
        <p:spPr>
          <a:xfrm>
            <a:off x="709949" y="5756587"/>
            <a:ext cx="4676100" cy="49800"/>
          </a:xfrm>
          <a:prstGeom prst="rect">
            <a:avLst/>
          </a:prstGeom>
          <a:solidFill>
            <a:srgbClr val="FFFFFF"/>
          </a:solidFill>
          <a:ln>
            <a:noFill/>
          </a:ln>
        </p:spPr>
      </p:pic>
      <p:sp>
        <p:nvSpPr>
          <p:cNvPr id="363" name="Google Shape;363;p36"/>
          <p:cNvSpPr txBox="1"/>
          <p:nvPr/>
        </p:nvSpPr>
        <p:spPr>
          <a:xfrm>
            <a:off x="633750" y="2559898"/>
            <a:ext cx="4822800" cy="2961600"/>
          </a:xfrm>
          <a:prstGeom prst="rect">
            <a:avLst/>
          </a:prstGeom>
          <a:noFill/>
          <a:ln>
            <a:noFill/>
          </a:ln>
        </p:spPr>
        <p:txBody>
          <a:bodyPr spcFirstLastPara="1" wrap="square" lIns="91425" tIns="45700" rIns="91425" bIns="45700" anchor="t" anchorCtr="0">
            <a:noAutofit/>
          </a:bodyPr>
          <a:lstStyle/>
          <a:p>
            <a:pPr marL="342900" marR="0" lvl="0" indent="-317500" algn="l" rtl="0">
              <a:spcBef>
                <a:spcPts val="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Clear objectives linked to purpose</a:t>
            </a:r>
            <a:endParaRPr sz="2000" dirty="0">
              <a:latin typeface="Calibri"/>
              <a:ea typeface="Calibri"/>
              <a:cs typeface="Calibri"/>
              <a:sym typeface="Calibri"/>
            </a:endParaRPr>
          </a:p>
          <a:p>
            <a:pPr marL="342900" marR="0" lvl="0" indent="-317500" algn="l" rtl="0">
              <a:spcBef>
                <a:spcPts val="120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Appropriate performance measures</a:t>
            </a:r>
            <a:endParaRPr sz="2000" dirty="0">
              <a:latin typeface="Calibri"/>
              <a:ea typeface="Calibri"/>
              <a:cs typeface="Calibri"/>
              <a:sym typeface="Calibri"/>
            </a:endParaRPr>
          </a:p>
          <a:p>
            <a:pPr marL="342900" marR="0" lvl="0" indent="-317500" algn="l" rtl="0">
              <a:spcBef>
                <a:spcPts val="120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Relevant critical success factors</a:t>
            </a:r>
            <a:endParaRPr sz="2000" dirty="0">
              <a:latin typeface="Calibri"/>
              <a:ea typeface="Calibri"/>
              <a:cs typeface="Calibri"/>
              <a:sym typeface="Calibri"/>
            </a:endParaRPr>
          </a:p>
          <a:p>
            <a:pPr marL="342900" marR="0" lvl="0" indent="-317500" algn="l" rtl="0">
              <a:spcBef>
                <a:spcPts val="1200"/>
              </a:spcBef>
              <a:spcAft>
                <a:spcPts val="0"/>
              </a:spcAft>
              <a:buClr>
                <a:srgbClr val="FFFFFF"/>
              </a:buClr>
              <a:buSzPts val="2000"/>
              <a:buFont typeface="Calibri"/>
              <a:buChar char="●"/>
            </a:pPr>
            <a:r>
              <a:rPr lang="en-US" sz="2000" dirty="0">
                <a:solidFill>
                  <a:srgbClr val="BEB331"/>
                </a:solidFill>
                <a:latin typeface="Calibri"/>
                <a:ea typeface="Calibri"/>
                <a:cs typeface="Calibri"/>
                <a:sym typeface="Calibri"/>
              </a:rPr>
              <a:t>Activity plans aligned to objectives</a:t>
            </a:r>
            <a:endParaRPr sz="2000" dirty="0">
              <a:latin typeface="Calibri"/>
              <a:ea typeface="Calibri"/>
              <a:cs typeface="Calibri"/>
              <a:sym typeface="Calibri"/>
            </a:endParaRPr>
          </a:p>
          <a:p>
            <a:pPr marL="0" marR="0" lvl="0" indent="0" algn="l" rtl="0">
              <a:spcBef>
                <a:spcPts val="1200"/>
              </a:spcBef>
              <a:spcAft>
                <a:spcPts val="0"/>
              </a:spcAft>
              <a:buNone/>
            </a:pPr>
            <a:endParaRPr sz="20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2800" dirty="0">
              <a:solidFill>
                <a:schemeClr val="lt1"/>
              </a:solidFill>
              <a:latin typeface="Calibri"/>
              <a:ea typeface="Calibri"/>
              <a:cs typeface="Calibri"/>
              <a:sym typeface="Calibri"/>
            </a:endParaRPr>
          </a:p>
        </p:txBody>
      </p:sp>
    </p:spTree>
    <p:custDataLst>
      <p:tags r:id="rId1"/>
    </p:custDataLst>
  </p:cSld>
  <p:clrMapOvr>
    <a:masterClrMapping/>
  </p:clrMapOvr>
  <p:transition spd="slow" advTm="111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1000"/>
                                        <p:tgtEl>
                                          <p:spTgt spid="3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0"/>
                                        </p:tgtEl>
                                        <p:attrNameLst>
                                          <p:attrName>style.visibility</p:attrName>
                                        </p:attrNameLst>
                                      </p:cBhvr>
                                      <p:to>
                                        <p:strVal val="visible"/>
                                      </p:to>
                                    </p:set>
                                    <p:animEffect transition="in" filter="fade">
                                      <p:cBhvr>
                                        <p:cTn id="15"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7"/>
          <p:cNvSpPr/>
          <p:nvPr/>
        </p:nvSpPr>
        <p:spPr>
          <a:xfrm>
            <a:off x="0" y="0"/>
            <a:ext cx="7573800"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37"/>
          <p:cNvSpPr txBox="1"/>
          <p:nvPr/>
        </p:nvSpPr>
        <p:spPr>
          <a:xfrm>
            <a:off x="520700" y="705325"/>
            <a:ext cx="6406500" cy="80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BEB331"/>
                </a:solidFill>
                <a:latin typeface="Calibri"/>
                <a:ea typeface="Calibri"/>
                <a:cs typeface="Calibri"/>
                <a:sym typeface="Calibri"/>
              </a:rPr>
              <a:t>Both need an integrated approach</a:t>
            </a:r>
            <a:endParaRPr sz="2400">
              <a:solidFill>
                <a:schemeClr val="lt1"/>
              </a:solidFill>
              <a:latin typeface="Calibri"/>
              <a:ea typeface="Calibri"/>
              <a:cs typeface="Calibri"/>
              <a:sym typeface="Calibri"/>
            </a:endParaRPr>
          </a:p>
        </p:txBody>
      </p:sp>
      <p:pic>
        <p:nvPicPr>
          <p:cNvPr id="370" name="Google Shape;370;p37"/>
          <p:cNvPicPr preferRelativeResize="0"/>
          <p:nvPr/>
        </p:nvPicPr>
        <p:blipFill rotWithShape="1">
          <a:blip r:embed="rId4">
            <a:alphaModFix/>
          </a:blip>
          <a:srcRect/>
          <a:stretch/>
        </p:blipFill>
        <p:spPr>
          <a:xfrm>
            <a:off x="583639" y="5925904"/>
            <a:ext cx="6406503" cy="71830"/>
          </a:xfrm>
          <a:prstGeom prst="rect">
            <a:avLst/>
          </a:prstGeom>
          <a:noFill/>
          <a:ln>
            <a:noFill/>
          </a:ln>
        </p:spPr>
      </p:pic>
      <p:pic>
        <p:nvPicPr>
          <p:cNvPr id="371" name="Google Shape;371;p37"/>
          <p:cNvPicPr preferRelativeResize="0"/>
          <p:nvPr/>
        </p:nvPicPr>
        <p:blipFill rotWithShape="1">
          <a:blip r:embed="rId5">
            <a:alphaModFix/>
          </a:blip>
          <a:srcRect l="13043" t="7837" r="17723" b="1656"/>
          <a:stretch/>
        </p:blipFill>
        <p:spPr>
          <a:xfrm>
            <a:off x="7496631" y="0"/>
            <a:ext cx="4695367" cy="6857999"/>
          </a:xfrm>
          <a:prstGeom prst="rect">
            <a:avLst/>
          </a:prstGeom>
          <a:noFill/>
          <a:ln>
            <a:noFill/>
          </a:ln>
        </p:spPr>
      </p:pic>
      <p:sp>
        <p:nvSpPr>
          <p:cNvPr id="372" name="Google Shape;372;p37"/>
          <p:cNvSpPr txBox="1"/>
          <p:nvPr/>
        </p:nvSpPr>
        <p:spPr>
          <a:xfrm>
            <a:off x="644350" y="1836115"/>
            <a:ext cx="6406500" cy="39597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Calibri"/>
                <a:ea typeface="Calibri"/>
                <a:cs typeface="Calibri"/>
                <a:sym typeface="Calibri"/>
              </a:rPr>
              <a:t>The whole system needs to work together.</a:t>
            </a:r>
            <a:endParaRPr sz="2000" dirty="0">
              <a:latin typeface="Calibri"/>
              <a:ea typeface="Calibri"/>
              <a:cs typeface="Calibri"/>
              <a:sym typeface="Calibri"/>
            </a:endParaRPr>
          </a:p>
          <a:p>
            <a:pPr marL="0" marR="0" lvl="0" indent="0" algn="l" rtl="0">
              <a:spcBef>
                <a:spcPts val="0"/>
              </a:spcBef>
              <a:spcAft>
                <a:spcPts val="0"/>
              </a:spcAft>
              <a:buNone/>
            </a:pPr>
            <a:endParaRPr sz="2000" dirty="0">
              <a:solidFill>
                <a:schemeClr val="lt1"/>
              </a:solidFill>
              <a:latin typeface="Calibri"/>
              <a:ea typeface="Calibri"/>
              <a:cs typeface="Calibri"/>
              <a:sym typeface="Calibri"/>
            </a:endParaRPr>
          </a:p>
          <a:p>
            <a:pPr marL="0" marR="0" lvl="0" indent="0" algn="l" rtl="0">
              <a:lnSpc>
                <a:spcPct val="115000"/>
              </a:lnSpc>
              <a:spcBef>
                <a:spcPts val="0"/>
              </a:spcBef>
              <a:spcAft>
                <a:spcPts val="0"/>
              </a:spcAft>
              <a:buNone/>
            </a:pPr>
            <a:r>
              <a:rPr lang="en-US" sz="2000" dirty="0">
                <a:solidFill>
                  <a:srgbClr val="BEB331"/>
                </a:solidFill>
                <a:latin typeface="Calibri"/>
                <a:ea typeface="Calibri"/>
                <a:cs typeface="Calibri"/>
                <a:sym typeface="Calibri"/>
              </a:rPr>
              <a:t>Fitness</a:t>
            </a:r>
            <a:r>
              <a:rPr lang="en-US" sz="2000" dirty="0">
                <a:solidFill>
                  <a:schemeClr val="lt1"/>
                </a:solidFill>
                <a:latin typeface="Calibri"/>
                <a:ea typeface="Calibri"/>
                <a:cs typeface="Calibri"/>
                <a:sym typeface="Calibri"/>
              </a:rPr>
              <a:t>: not just specific muscles, but your whole body and even your mind.</a:t>
            </a:r>
            <a:endParaRPr sz="2000" dirty="0">
              <a:solidFill>
                <a:schemeClr val="lt1"/>
              </a:solidFill>
              <a:latin typeface="Calibri"/>
              <a:ea typeface="Calibri"/>
              <a:cs typeface="Calibri"/>
              <a:sym typeface="Calibri"/>
            </a:endParaRPr>
          </a:p>
          <a:p>
            <a:pPr marL="0" marR="0" lvl="0" indent="0" algn="l" rtl="0">
              <a:lnSpc>
                <a:spcPct val="115000"/>
              </a:lnSpc>
              <a:spcBef>
                <a:spcPts val="600"/>
              </a:spcBef>
              <a:spcAft>
                <a:spcPts val="0"/>
              </a:spcAft>
              <a:buNone/>
            </a:pPr>
            <a:r>
              <a:rPr lang="en-US" sz="2000" dirty="0">
                <a:solidFill>
                  <a:srgbClr val="BEB331"/>
                </a:solidFill>
                <a:latin typeface="Calibri"/>
                <a:ea typeface="Calibri"/>
                <a:cs typeface="Calibri"/>
                <a:sym typeface="Calibri"/>
              </a:rPr>
              <a:t>Lean</a:t>
            </a:r>
            <a:r>
              <a:rPr lang="en-US" sz="2000" dirty="0">
                <a:solidFill>
                  <a:schemeClr val="lt1"/>
                </a:solidFill>
                <a:latin typeface="Calibri"/>
                <a:ea typeface="Calibri"/>
                <a:cs typeface="Calibri"/>
                <a:sym typeface="Calibri"/>
              </a:rPr>
              <a:t>: not just the department, but also the value stream, the organisation and even the extended enterprise</a:t>
            </a:r>
            <a:endParaRPr sz="2000" dirty="0">
              <a:solidFill>
                <a:schemeClr val="lt1"/>
              </a:solidFill>
              <a:latin typeface="Calibri"/>
              <a:ea typeface="Calibri"/>
              <a:cs typeface="Calibri"/>
              <a:sym typeface="Calibri"/>
            </a:endParaRPr>
          </a:p>
        </p:txBody>
      </p:sp>
    </p:spTree>
    <p:custDataLst>
      <p:tags r:id="rId1"/>
    </p:custDataLst>
  </p:cSld>
  <p:clrMapOvr>
    <a:masterClrMapping/>
  </p:clrMapOvr>
  <p:transition spd="slow" advTm="1270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0"/>
                                        </p:tgtEl>
                                        <p:attrNameLst>
                                          <p:attrName>style.visibility</p:attrName>
                                        </p:attrNameLst>
                                      </p:cBhvr>
                                      <p:to>
                                        <p:strVal val="visible"/>
                                      </p:to>
                                    </p:set>
                                    <p:animEffect transition="in" filter="fade">
                                      <p:cBhvr>
                                        <p:cTn id="10"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8"/>
          <p:cNvSpPr/>
          <p:nvPr/>
        </p:nvSpPr>
        <p:spPr>
          <a:xfrm>
            <a:off x="-1" y="0"/>
            <a:ext cx="7921626" cy="6858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38"/>
          <p:cNvSpPr/>
          <p:nvPr/>
        </p:nvSpPr>
        <p:spPr>
          <a:xfrm>
            <a:off x="7921625" y="0"/>
            <a:ext cx="4270374" cy="6858000"/>
          </a:xfrm>
          <a:prstGeom prst="rect">
            <a:avLst/>
          </a:prstGeom>
          <a:solidFill>
            <a:srgbClr val="BEB3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EB331"/>
              </a:solidFill>
              <a:latin typeface="Calibri"/>
              <a:ea typeface="Calibri"/>
              <a:cs typeface="Calibri"/>
              <a:sym typeface="Calibri"/>
            </a:endParaRPr>
          </a:p>
        </p:txBody>
      </p:sp>
      <p:sp>
        <p:nvSpPr>
          <p:cNvPr id="379" name="Google Shape;379;p38"/>
          <p:cNvSpPr txBox="1"/>
          <p:nvPr/>
        </p:nvSpPr>
        <p:spPr>
          <a:xfrm>
            <a:off x="520700" y="520700"/>
            <a:ext cx="3022500" cy="262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Calibri"/>
                <a:ea typeface="Calibri"/>
                <a:cs typeface="Calibri"/>
                <a:sym typeface="Calibri"/>
              </a:rPr>
              <a:t>Fitness and lean can both  benefit from support</a:t>
            </a:r>
            <a:endParaRPr>
              <a:latin typeface="Calibri"/>
              <a:ea typeface="Calibri"/>
              <a:cs typeface="Calibri"/>
              <a:sym typeface="Calibri"/>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endParaRPr sz="2000">
              <a:solidFill>
                <a:srgbClr val="BEB331"/>
              </a:solidFill>
              <a:latin typeface="Calibri"/>
              <a:ea typeface="Calibri"/>
              <a:cs typeface="Calibri"/>
              <a:sym typeface="Calibri"/>
            </a:endParaRPr>
          </a:p>
          <a:p>
            <a:pPr marL="0" marR="0" lvl="0" indent="0" algn="l" rtl="0">
              <a:spcBef>
                <a:spcPts val="0"/>
              </a:spcBef>
              <a:spcAft>
                <a:spcPts val="0"/>
              </a:spcAft>
              <a:buNone/>
            </a:pPr>
            <a:endParaRPr sz="2000">
              <a:solidFill>
                <a:srgbClr val="BEB33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80" name="Google Shape;380;p38"/>
          <p:cNvPicPr preferRelativeResize="0"/>
          <p:nvPr/>
        </p:nvPicPr>
        <p:blipFill rotWithShape="1">
          <a:blip r:embed="rId4">
            <a:alphaModFix/>
          </a:blip>
          <a:srcRect/>
          <a:stretch/>
        </p:blipFill>
        <p:spPr>
          <a:xfrm>
            <a:off x="4962500" y="7391476"/>
            <a:ext cx="4715000" cy="3338848"/>
          </a:xfrm>
          <a:prstGeom prst="rect">
            <a:avLst/>
          </a:prstGeom>
          <a:noFill/>
          <a:ln>
            <a:noFill/>
          </a:ln>
        </p:spPr>
      </p:pic>
      <p:sp>
        <p:nvSpPr>
          <p:cNvPr id="381" name="Google Shape;381;p38"/>
          <p:cNvSpPr/>
          <p:nvPr/>
        </p:nvSpPr>
        <p:spPr>
          <a:xfrm>
            <a:off x="4617331" y="308958"/>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help start the journey</a:t>
            </a:r>
            <a:endParaRPr>
              <a:solidFill>
                <a:srgbClr val="BEB331"/>
              </a:solidFill>
              <a:latin typeface="Calibri"/>
              <a:ea typeface="Calibri"/>
              <a:cs typeface="Calibri"/>
              <a:sym typeface="Calibri"/>
            </a:endParaRPr>
          </a:p>
        </p:txBody>
      </p:sp>
      <p:sp>
        <p:nvSpPr>
          <p:cNvPr id="382" name="Google Shape;382;p38"/>
          <p:cNvSpPr/>
          <p:nvPr/>
        </p:nvSpPr>
        <p:spPr>
          <a:xfrm>
            <a:off x="4617331" y="1646790"/>
            <a:ext cx="7053900" cy="921000"/>
          </a:xfrm>
          <a:prstGeom prst="chevron">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learn from collaboration</a:t>
            </a:r>
            <a:endParaRPr>
              <a:solidFill>
                <a:srgbClr val="BEB331"/>
              </a:solidFill>
              <a:latin typeface="Calibri"/>
              <a:ea typeface="Calibri"/>
              <a:cs typeface="Calibri"/>
              <a:sym typeface="Calibri"/>
            </a:endParaRPr>
          </a:p>
        </p:txBody>
      </p:sp>
      <p:sp>
        <p:nvSpPr>
          <p:cNvPr id="383" name="Google Shape;383;p38"/>
          <p:cNvSpPr/>
          <p:nvPr/>
        </p:nvSpPr>
        <p:spPr>
          <a:xfrm>
            <a:off x="4617332" y="2883984"/>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grasp the key skills</a:t>
            </a:r>
            <a:endParaRPr>
              <a:solidFill>
                <a:srgbClr val="BEB331"/>
              </a:solidFill>
              <a:latin typeface="Calibri"/>
              <a:ea typeface="Calibri"/>
              <a:cs typeface="Calibri"/>
              <a:sym typeface="Calibri"/>
            </a:endParaRPr>
          </a:p>
        </p:txBody>
      </p:sp>
      <p:sp>
        <p:nvSpPr>
          <p:cNvPr id="384" name="Google Shape;384;p38"/>
          <p:cNvSpPr/>
          <p:nvPr/>
        </p:nvSpPr>
        <p:spPr>
          <a:xfrm>
            <a:off x="4694271" y="4246121"/>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BEB331"/>
                </a:solidFill>
                <a:latin typeface="Calibri"/>
                <a:ea typeface="Calibri"/>
                <a:cs typeface="Calibri"/>
                <a:sym typeface="Calibri"/>
              </a:rPr>
              <a:t>To build self-confidence</a:t>
            </a:r>
            <a:endParaRPr>
              <a:solidFill>
                <a:srgbClr val="BEB331"/>
              </a:solidFill>
              <a:latin typeface="Calibri"/>
              <a:ea typeface="Calibri"/>
              <a:cs typeface="Calibri"/>
              <a:sym typeface="Calibri"/>
            </a:endParaRPr>
          </a:p>
        </p:txBody>
      </p:sp>
      <p:sp>
        <p:nvSpPr>
          <p:cNvPr id="385" name="Google Shape;385;p38"/>
          <p:cNvSpPr/>
          <p:nvPr/>
        </p:nvSpPr>
        <p:spPr>
          <a:xfrm>
            <a:off x="4694271" y="5559246"/>
            <a:ext cx="7053900" cy="921000"/>
          </a:xfrm>
          <a:prstGeom prst="chevron">
            <a:avLst>
              <a:gd name="adj" fmla="val 50000"/>
            </a:avLst>
          </a:prstGeom>
          <a:solidFill>
            <a:schemeClr val="l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BEB331"/>
                </a:solidFill>
                <a:latin typeface="Calibri"/>
                <a:ea typeface="Calibri"/>
                <a:cs typeface="Calibri"/>
                <a:sym typeface="Calibri"/>
              </a:rPr>
              <a:t>To network &amp; gain fresh ideas</a:t>
            </a:r>
            <a:endParaRPr dirty="0">
              <a:solidFill>
                <a:srgbClr val="BEB331"/>
              </a:solidFill>
              <a:latin typeface="Calibri"/>
              <a:ea typeface="Calibri"/>
              <a:cs typeface="Calibri"/>
              <a:sym typeface="Calibri"/>
            </a:endParaRPr>
          </a:p>
        </p:txBody>
      </p:sp>
      <p:sp>
        <p:nvSpPr>
          <p:cNvPr id="386" name="Google Shape;386;p38"/>
          <p:cNvSpPr txBox="1"/>
          <p:nvPr/>
        </p:nvSpPr>
        <p:spPr>
          <a:xfrm>
            <a:off x="520700" y="3667450"/>
            <a:ext cx="3022500" cy="128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BEB331"/>
                </a:solidFill>
                <a:latin typeface="Calibri"/>
                <a:ea typeface="Calibri"/>
                <a:cs typeface="Calibri"/>
                <a:sym typeface="Calibri"/>
              </a:rPr>
              <a:t>Ultimately, you must do it to yourself - not have it done to you.</a:t>
            </a:r>
            <a:endParaRPr sz="1800" dirty="0">
              <a:solidFill>
                <a:schemeClr val="lt1"/>
              </a:solidFill>
              <a:latin typeface="Calibri"/>
              <a:ea typeface="Calibri"/>
              <a:cs typeface="Calibri"/>
              <a:sym typeface="Calibri"/>
            </a:endParaRPr>
          </a:p>
        </p:txBody>
      </p:sp>
    </p:spTree>
    <p:custDataLst>
      <p:tags r:id="rId1"/>
    </p:custDataLst>
  </p:cSld>
  <p:clrMapOvr>
    <a:masterClrMapping/>
  </p:clrMapOvr>
  <p:transition spd="slow" advTm="1895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000"/>
                                        <p:tgtEl>
                                          <p:spTgt spid="3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3"/>
                                        </p:tgtEl>
                                        <p:attrNameLst>
                                          <p:attrName>style.visibility</p:attrName>
                                        </p:attrNameLst>
                                      </p:cBhvr>
                                      <p:to>
                                        <p:strVal val="visible"/>
                                      </p:to>
                                    </p:set>
                                    <p:animEffect transition="in" filter="fade">
                                      <p:cBhvr>
                                        <p:cTn id="17" dur="1000"/>
                                        <p:tgtEl>
                                          <p:spTgt spid="3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1000"/>
                                        <p:tgtEl>
                                          <p:spTgt spid="3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5"/>
                                        </p:tgtEl>
                                        <p:attrNameLst>
                                          <p:attrName>style.visibility</p:attrName>
                                        </p:attrNameLst>
                                      </p:cBhvr>
                                      <p:to>
                                        <p:strVal val="visible"/>
                                      </p:to>
                                    </p:set>
                                    <p:animEffect transition="in" filter="fade">
                                      <p:cBhvr>
                                        <p:cTn id="27" dur="1000"/>
                                        <p:tgtEl>
                                          <p:spTgt spid="3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gtEl>
                                        <p:attrNameLst>
                                          <p:attrName>style.visibility</p:attrName>
                                        </p:attrNameLst>
                                      </p:cBhvr>
                                      <p:to>
                                        <p:strVal val="visible"/>
                                      </p:to>
                                    </p:set>
                                    <p:animEffect transition="in" filter="fade">
                                      <p:cBhvr>
                                        <p:cTn id="32"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9"/>
          <p:cNvPicPr preferRelativeResize="0"/>
          <p:nvPr/>
        </p:nvPicPr>
        <p:blipFill rotWithShape="1">
          <a:blip r:embed="rId3">
            <a:alphaModFix/>
          </a:blip>
          <a:srcRect/>
          <a:stretch/>
        </p:blipFill>
        <p:spPr>
          <a:xfrm>
            <a:off x="0" y="0"/>
            <a:ext cx="5067300" cy="6858000"/>
          </a:xfrm>
          <a:prstGeom prst="rect">
            <a:avLst/>
          </a:prstGeom>
          <a:noFill/>
          <a:ln>
            <a:noFill/>
          </a:ln>
        </p:spPr>
      </p:pic>
      <p:pic>
        <p:nvPicPr>
          <p:cNvPr id="392" name="Google Shape;392;p39"/>
          <p:cNvPicPr preferRelativeResize="0"/>
          <p:nvPr/>
        </p:nvPicPr>
        <p:blipFill rotWithShape="1">
          <a:blip r:embed="rId4">
            <a:alphaModFix/>
          </a:blip>
          <a:srcRect/>
          <a:stretch/>
        </p:blipFill>
        <p:spPr>
          <a:xfrm rot="10800000">
            <a:off x="8388683" y="1546"/>
            <a:ext cx="3803317" cy="6931692"/>
          </a:xfrm>
          <a:prstGeom prst="rect">
            <a:avLst/>
          </a:prstGeom>
          <a:noFill/>
          <a:ln>
            <a:noFill/>
          </a:ln>
        </p:spPr>
      </p:pic>
      <p:sp>
        <p:nvSpPr>
          <p:cNvPr id="393" name="Google Shape;393;p39"/>
          <p:cNvSpPr txBox="1"/>
          <p:nvPr/>
        </p:nvSpPr>
        <p:spPr>
          <a:xfrm>
            <a:off x="5067300" y="1363700"/>
            <a:ext cx="5067300" cy="295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Motivation, positive thinking &amp; recognition</a:t>
            </a:r>
            <a:endParaRPr sz="4000" b="1">
              <a:solidFill>
                <a:srgbClr val="2B7280"/>
              </a:solidFill>
              <a:latin typeface="Calibri"/>
              <a:ea typeface="Calibri"/>
              <a:cs typeface="Calibri"/>
              <a:sym typeface="Calibri"/>
            </a:endParaRPr>
          </a:p>
          <a:p>
            <a:pPr marL="0" marR="0" lvl="0" indent="0" algn="l" rtl="0">
              <a:spcBef>
                <a:spcPts val="0"/>
              </a:spcBef>
              <a:spcAft>
                <a:spcPts val="0"/>
              </a:spcAft>
              <a:buNone/>
            </a:pPr>
            <a:endParaRPr sz="4000">
              <a:solidFill>
                <a:srgbClr val="2B7280"/>
              </a:solidFill>
            </a:endParaRPr>
          </a:p>
        </p:txBody>
      </p:sp>
    </p:spTree>
  </p:cSld>
  <p:clrMapOvr>
    <a:masterClrMapping/>
  </p:clrMapOvr>
  <p:transition spd="slow" advTm="1788">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0"/>
          <p:cNvSpPr txBox="1"/>
          <p:nvPr/>
        </p:nvSpPr>
        <p:spPr>
          <a:xfrm>
            <a:off x="1219425" y="1052675"/>
            <a:ext cx="4413300" cy="111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2B7280"/>
                </a:solidFill>
                <a:latin typeface="Calibri"/>
                <a:ea typeface="Calibri"/>
                <a:cs typeface="Calibri"/>
                <a:sym typeface="Calibri"/>
              </a:rPr>
              <a:t>Motivation is key to both Lean &amp; Fitness</a:t>
            </a:r>
            <a:endParaRPr sz="2400" dirty="0">
              <a:solidFill>
                <a:schemeClr val="dk1"/>
              </a:solidFill>
              <a:latin typeface="Calibri"/>
              <a:ea typeface="Calibri"/>
              <a:cs typeface="Calibri"/>
              <a:sym typeface="Calibri"/>
            </a:endParaRPr>
          </a:p>
        </p:txBody>
      </p:sp>
      <p:pic>
        <p:nvPicPr>
          <p:cNvPr id="399" name="Google Shape;399;p40"/>
          <p:cNvPicPr preferRelativeResize="0"/>
          <p:nvPr/>
        </p:nvPicPr>
        <p:blipFill rotWithShape="1">
          <a:blip r:embed="rId4">
            <a:alphaModFix/>
          </a:blip>
          <a:srcRect b="2324"/>
          <a:stretch/>
        </p:blipFill>
        <p:spPr>
          <a:xfrm>
            <a:off x="6481906" y="-20645"/>
            <a:ext cx="5710092" cy="6893276"/>
          </a:xfrm>
          <a:prstGeom prst="rect">
            <a:avLst/>
          </a:prstGeom>
          <a:noFill/>
          <a:ln>
            <a:noFill/>
          </a:ln>
        </p:spPr>
      </p:pic>
      <p:sp>
        <p:nvSpPr>
          <p:cNvPr id="400" name="Google Shape;400;p40"/>
          <p:cNvSpPr/>
          <p:nvPr/>
        </p:nvSpPr>
        <p:spPr>
          <a:xfrm>
            <a:off x="1219425" y="4969499"/>
            <a:ext cx="4720800" cy="1007700"/>
          </a:xfrm>
          <a:prstGeom prst="chevron">
            <a:avLst>
              <a:gd name="adj" fmla="val 50000"/>
            </a:avLst>
          </a:prstGeom>
          <a:solidFill>
            <a:srgbClr val="19315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FFFFFF"/>
                </a:solidFill>
                <a:latin typeface="Calibri"/>
                <a:ea typeface="Calibri"/>
                <a:cs typeface="Calibri"/>
                <a:sym typeface="Calibri"/>
              </a:rPr>
              <a:t>Don’t wait for your crisis.</a:t>
            </a:r>
            <a:endParaRPr sz="2400" dirty="0">
              <a:solidFill>
                <a:srgbClr val="FFFFFF"/>
              </a:solidFill>
              <a:latin typeface="Calibri"/>
              <a:ea typeface="Calibri"/>
              <a:cs typeface="Calibri"/>
              <a:sym typeface="Calibri"/>
            </a:endParaRPr>
          </a:p>
          <a:p>
            <a:pPr marL="0" marR="0" lvl="0" indent="0" algn="ctr" rtl="0">
              <a:spcBef>
                <a:spcPts val="0"/>
              </a:spcBef>
              <a:spcAft>
                <a:spcPts val="0"/>
              </a:spcAft>
              <a:buNone/>
            </a:pPr>
            <a:r>
              <a:rPr lang="en-US" sz="2400" dirty="0">
                <a:solidFill>
                  <a:srgbClr val="FFFFFF"/>
                </a:solidFill>
                <a:latin typeface="Calibri"/>
                <a:ea typeface="Calibri"/>
                <a:cs typeface="Calibri"/>
                <a:sym typeface="Calibri"/>
              </a:rPr>
              <a:t>What’s your motivation?</a:t>
            </a:r>
            <a:endParaRPr sz="2400" dirty="0">
              <a:solidFill>
                <a:srgbClr val="FFFFFF"/>
              </a:solidFill>
              <a:latin typeface="Calibri"/>
              <a:ea typeface="Calibri"/>
              <a:cs typeface="Calibri"/>
              <a:sym typeface="Calibri"/>
            </a:endParaRPr>
          </a:p>
        </p:txBody>
      </p:sp>
      <p:sp>
        <p:nvSpPr>
          <p:cNvPr id="401" name="Google Shape;401;p40"/>
          <p:cNvSpPr txBox="1"/>
          <p:nvPr/>
        </p:nvSpPr>
        <p:spPr>
          <a:xfrm>
            <a:off x="1219424" y="2168675"/>
            <a:ext cx="4720799" cy="212555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You must want to do it!</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Engaged in all aspects</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Willingness to change and adapt</a:t>
            </a: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rgbClr val="2B7280"/>
                </a:solidFill>
                <a:latin typeface="Calibri"/>
                <a:ea typeface="Calibri"/>
                <a:cs typeface="Calibri"/>
                <a:sym typeface="Calibri"/>
              </a:rPr>
              <a:t>Keep setting higher goals</a:t>
            </a:r>
            <a:endParaRPr sz="2000" dirty="0">
              <a:solidFill>
                <a:schemeClr val="dk1"/>
              </a:solidFill>
              <a:latin typeface="Calibri"/>
              <a:ea typeface="Calibri"/>
              <a:cs typeface="Calibri"/>
              <a:sym typeface="Calibri"/>
            </a:endParaRPr>
          </a:p>
        </p:txBody>
      </p:sp>
    </p:spTree>
    <p:custDataLst>
      <p:tags r:id="rId1"/>
    </p:custDataLst>
  </p:cSld>
  <p:clrMapOvr>
    <a:masterClrMapping/>
  </p:clrMapOvr>
  <p:transition spd="slow" advTm="1120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0"/>
                                        </p:tgtEl>
                                        <p:attrNameLst>
                                          <p:attrName>style.visibility</p:attrName>
                                        </p:attrNameLst>
                                      </p:cBhvr>
                                      <p:to>
                                        <p:strVal val="visible"/>
                                      </p:to>
                                    </p:set>
                                    <p:animEffect transition="in" filter="fade">
                                      <p:cBhvr>
                                        <p:cTn id="12"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1"/>
          <p:cNvSpPr/>
          <p:nvPr/>
        </p:nvSpPr>
        <p:spPr>
          <a:xfrm>
            <a:off x="1" y="0"/>
            <a:ext cx="7561942" cy="6858000"/>
          </a:xfrm>
          <a:prstGeom prst="rect">
            <a:avLst/>
          </a:prstGeom>
          <a:solidFill>
            <a:srgbClr val="19315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41"/>
          <p:cNvSpPr txBox="1"/>
          <p:nvPr/>
        </p:nvSpPr>
        <p:spPr>
          <a:xfrm>
            <a:off x="520700" y="520700"/>
            <a:ext cx="6533100" cy="13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solidFill>
                  <a:srgbClr val="BEB331"/>
                </a:solidFill>
                <a:latin typeface="Calibri"/>
                <a:ea typeface="Calibri"/>
                <a:cs typeface="Calibri"/>
                <a:sym typeface="Calibri"/>
              </a:rPr>
              <a:t>Positive thinking is key to</a:t>
            </a:r>
            <a:br>
              <a:rPr lang="en-US" sz="3200" dirty="0">
                <a:solidFill>
                  <a:srgbClr val="BEB331"/>
                </a:solidFill>
                <a:latin typeface="Calibri"/>
                <a:ea typeface="Calibri"/>
                <a:cs typeface="Calibri"/>
                <a:sym typeface="Calibri"/>
              </a:rPr>
            </a:br>
            <a:r>
              <a:rPr lang="en-US" sz="3200" dirty="0">
                <a:solidFill>
                  <a:srgbClr val="BEB331"/>
                </a:solidFill>
                <a:latin typeface="Calibri"/>
                <a:ea typeface="Calibri"/>
                <a:cs typeface="Calibri"/>
                <a:sym typeface="Calibri"/>
              </a:rPr>
              <a:t>Lean &amp; Fitness</a:t>
            </a:r>
            <a:endParaRPr sz="1200" dirty="0">
              <a:solidFill>
                <a:srgbClr val="BEB331"/>
              </a:solidFill>
              <a:latin typeface="Calibri"/>
              <a:ea typeface="Calibri"/>
              <a:cs typeface="Calibri"/>
              <a:sym typeface="Calibri"/>
            </a:endParaRPr>
          </a:p>
        </p:txBody>
      </p:sp>
      <p:pic>
        <p:nvPicPr>
          <p:cNvPr id="408" name="Google Shape;408;p41"/>
          <p:cNvPicPr preferRelativeResize="0"/>
          <p:nvPr/>
        </p:nvPicPr>
        <p:blipFill>
          <a:blip r:embed="rId4">
            <a:alphaModFix/>
          </a:blip>
          <a:stretch>
            <a:fillRect/>
          </a:stretch>
        </p:blipFill>
        <p:spPr>
          <a:xfrm>
            <a:off x="7097506" y="0"/>
            <a:ext cx="5053094" cy="6857999"/>
          </a:xfrm>
          <a:prstGeom prst="rect">
            <a:avLst/>
          </a:prstGeom>
          <a:noFill/>
          <a:ln>
            <a:noFill/>
          </a:ln>
        </p:spPr>
      </p:pic>
      <p:pic>
        <p:nvPicPr>
          <p:cNvPr id="409" name="Google Shape;409;p41"/>
          <p:cNvPicPr preferRelativeResize="0"/>
          <p:nvPr/>
        </p:nvPicPr>
        <p:blipFill/>
        <p:spPr>
          <a:xfrm>
            <a:off x="583624" y="6170212"/>
            <a:ext cx="5166900" cy="60900"/>
          </a:xfrm>
          <a:prstGeom prst="rect">
            <a:avLst/>
          </a:prstGeom>
          <a:solidFill>
            <a:srgbClr val="FFFFFF"/>
          </a:solidFill>
          <a:ln>
            <a:noFill/>
          </a:ln>
        </p:spPr>
      </p:pic>
      <p:sp>
        <p:nvSpPr>
          <p:cNvPr id="410" name="Google Shape;410;p41"/>
          <p:cNvSpPr txBox="1"/>
          <p:nvPr/>
        </p:nvSpPr>
        <p:spPr>
          <a:xfrm>
            <a:off x="644325" y="2085550"/>
            <a:ext cx="6533100" cy="23004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Consider the possibilities</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Envisage success</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Think half full, not half empty</a:t>
            </a:r>
            <a:endParaRPr sz="2000" dirty="0">
              <a:latin typeface="Calibri"/>
              <a:ea typeface="Calibri"/>
              <a:cs typeface="Calibri"/>
              <a:sym typeface="Calibri"/>
            </a:endParaRPr>
          </a:p>
          <a:p>
            <a:pPr marL="457200" marR="0" lvl="0" indent="-381000" algn="l" rtl="0">
              <a:lnSpc>
                <a:spcPct val="150000"/>
              </a:lnSpc>
              <a:spcBef>
                <a:spcPts val="0"/>
              </a:spcBef>
              <a:spcAft>
                <a:spcPts val="0"/>
              </a:spcAft>
              <a:buClr>
                <a:srgbClr val="BEB331"/>
              </a:buClr>
              <a:buSzPts val="2400"/>
              <a:buFont typeface="Calibri"/>
              <a:buChar char="●"/>
            </a:pPr>
            <a:r>
              <a:rPr lang="en-US" sz="2000" dirty="0">
                <a:solidFill>
                  <a:schemeClr val="lt1"/>
                </a:solidFill>
                <a:latin typeface="Calibri"/>
                <a:ea typeface="Calibri"/>
                <a:cs typeface="Calibri"/>
                <a:sym typeface="Calibri"/>
              </a:rPr>
              <a:t>Don’t be an anchor dragger</a:t>
            </a:r>
            <a:endParaRPr sz="2000" dirty="0">
              <a:solidFill>
                <a:srgbClr val="BEB331"/>
              </a:solidFill>
              <a:latin typeface="Calibri"/>
              <a:ea typeface="Calibri"/>
              <a:cs typeface="Calibri"/>
              <a:sym typeface="Calibri"/>
            </a:endParaRPr>
          </a:p>
        </p:txBody>
      </p:sp>
      <p:sp>
        <p:nvSpPr>
          <p:cNvPr id="411" name="Google Shape;411;p41"/>
          <p:cNvSpPr txBox="1"/>
          <p:nvPr/>
        </p:nvSpPr>
        <p:spPr>
          <a:xfrm>
            <a:off x="1042325" y="4634700"/>
            <a:ext cx="4284000" cy="729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BEB331"/>
                </a:solidFill>
                <a:latin typeface="Calibri"/>
                <a:ea typeface="Calibri"/>
                <a:cs typeface="Calibri"/>
                <a:sym typeface="Calibri"/>
              </a:rPr>
              <a:t>Attitude &amp; Behaviour are critical!</a:t>
            </a:r>
            <a:endParaRPr sz="2000" dirty="0">
              <a:solidFill>
                <a:srgbClr val="BEB331"/>
              </a:solidFill>
              <a:latin typeface="Calibri"/>
              <a:ea typeface="Calibri"/>
              <a:cs typeface="Calibri"/>
              <a:sym typeface="Calibri"/>
            </a:endParaRPr>
          </a:p>
        </p:txBody>
      </p:sp>
    </p:spTree>
    <p:custDataLst>
      <p:tags r:id="rId1"/>
    </p:custDataLst>
  </p:cSld>
  <p:clrMapOvr>
    <a:masterClrMapping/>
  </p:clrMapOvr>
  <p:transition spd="slow" advTm="1026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10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fade">
                                      <p:cBhvr>
                                        <p:cTn id="12" dur="1000"/>
                                        <p:tgtEl>
                                          <p:spTgt spid="411"/>
                                        </p:tgtEl>
                                      </p:cBhvr>
                                    </p:animEffect>
                                  </p:childTnLst>
                                </p:cTn>
                              </p:par>
                              <p:par>
                                <p:cTn id="13" presetID="10" presetClass="entr" presetSubtype="0" fill="hold" nodeType="withEffect">
                                  <p:stCondLst>
                                    <p:cond delay="0"/>
                                  </p:stCondLst>
                                  <p:childTnLst>
                                    <p:set>
                                      <p:cBhvr>
                                        <p:cTn id="14" dur="1" fill="hold">
                                          <p:stCondLst>
                                            <p:cond delay="0"/>
                                          </p:stCondLst>
                                        </p:cTn>
                                        <p:tgtEl>
                                          <p:spTgt spid="409"/>
                                        </p:tgtEl>
                                        <p:attrNameLst>
                                          <p:attrName>style.visibility</p:attrName>
                                        </p:attrNameLst>
                                      </p:cBhvr>
                                      <p:to>
                                        <p:strVal val="visible"/>
                                      </p:to>
                                    </p:set>
                                    <p:animEffect transition="in" filter="fade">
                                      <p:cBhvr>
                                        <p:cTn id="15"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5"/>
          <p:cNvPicPr preferRelativeResize="0"/>
          <p:nvPr/>
        </p:nvPicPr>
        <p:blipFill rotWithShape="1">
          <a:blip r:embed="rId4">
            <a:alphaModFix/>
          </a:blip>
          <a:srcRect/>
          <a:stretch/>
        </p:blipFill>
        <p:spPr>
          <a:xfrm>
            <a:off x="-4525" y="76200"/>
            <a:ext cx="12192000" cy="4279900"/>
          </a:xfrm>
          <a:prstGeom prst="rect">
            <a:avLst/>
          </a:prstGeom>
          <a:noFill/>
          <a:ln>
            <a:noFill/>
          </a:ln>
        </p:spPr>
      </p:pic>
      <p:sp>
        <p:nvSpPr>
          <p:cNvPr id="107" name="Google Shape;107;p15"/>
          <p:cNvSpPr txBox="1"/>
          <p:nvPr/>
        </p:nvSpPr>
        <p:spPr>
          <a:xfrm>
            <a:off x="0" y="354891"/>
            <a:ext cx="121920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libri"/>
                <a:ea typeface="Calibri"/>
                <a:cs typeface="Calibri"/>
                <a:sym typeface="Calibri"/>
              </a:rPr>
              <a:t>So, think of “going lean” in the same way of thinking about “getting fit”</a:t>
            </a:r>
            <a:endParaRPr sz="2800">
              <a:solidFill>
                <a:schemeClr val="lt1"/>
              </a:solidFill>
              <a:latin typeface="Calibri"/>
              <a:ea typeface="Calibri"/>
              <a:cs typeface="Calibri"/>
              <a:sym typeface="Calibri"/>
            </a:endParaRPr>
          </a:p>
        </p:txBody>
      </p:sp>
      <p:sp>
        <p:nvSpPr>
          <p:cNvPr id="108" name="Google Shape;108;p15"/>
          <p:cNvSpPr txBox="1"/>
          <p:nvPr/>
        </p:nvSpPr>
        <p:spPr>
          <a:xfrm>
            <a:off x="601650" y="1756225"/>
            <a:ext cx="4114800" cy="1867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Generally, people do not challenge the sense and logic of keeping fit and exercising, as a means be good at our chosen sport or pastime, for a healthy and prolonged life - and we accept the validity of universal exercise principles that make us fit.</a:t>
            </a:r>
            <a:endParaRPr sz="1800">
              <a:solidFill>
                <a:schemeClr val="lt1"/>
              </a:solidFill>
              <a:latin typeface="Calibri"/>
              <a:ea typeface="Calibri"/>
              <a:cs typeface="Calibri"/>
              <a:sym typeface="Calibri"/>
            </a:endParaRPr>
          </a:p>
        </p:txBody>
      </p:sp>
      <p:sp>
        <p:nvSpPr>
          <p:cNvPr id="109" name="Google Shape;109;p15"/>
          <p:cNvSpPr txBox="1"/>
          <p:nvPr/>
        </p:nvSpPr>
        <p:spPr>
          <a:xfrm>
            <a:off x="7439600" y="1756225"/>
            <a:ext cx="4114800" cy="1865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Similarly, most managers accept the business logic of maximising customer value, improving flow, reducing lead times, removing waste, improving quality, continually innovating and having engaged staff to make the organisation more effective.</a:t>
            </a:r>
            <a:endParaRPr sz="1800">
              <a:solidFill>
                <a:schemeClr val="lt1"/>
              </a:solidFill>
              <a:latin typeface="Calibri"/>
              <a:ea typeface="Calibri"/>
              <a:cs typeface="Calibri"/>
              <a:sym typeface="Calibri"/>
            </a:endParaRPr>
          </a:p>
        </p:txBody>
      </p:sp>
      <p:sp>
        <p:nvSpPr>
          <p:cNvPr id="110" name="Google Shape;110;p15"/>
          <p:cNvSpPr txBox="1"/>
          <p:nvPr/>
        </p:nvSpPr>
        <p:spPr>
          <a:xfrm>
            <a:off x="4663025" y="1132513"/>
            <a:ext cx="28569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BEB331"/>
                </a:solidFill>
                <a:latin typeface="Calibri"/>
                <a:ea typeface="Calibri"/>
                <a:cs typeface="Calibri"/>
                <a:sym typeface="Calibri"/>
              </a:rPr>
              <a:t>At a high level…</a:t>
            </a:r>
            <a:endParaRPr sz="2000" b="1">
              <a:solidFill>
                <a:srgbClr val="BEB331"/>
              </a:solidFill>
              <a:latin typeface="Calibri"/>
              <a:ea typeface="Calibri"/>
              <a:cs typeface="Calibri"/>
              <a:sym typeface="Calibri"/>
            </a:endParaRPr>
          </a:p>
        </p:txBody>
      </p:sp>
      <p:sp>
        <p:nvSpPr>
          <p:cNvPr id="111" name="Google Shape;111;p15"/>
          <p:cNvSpPr txBox="1"/>
          <p:nvPr/>
        </p:nvSpPr>
        <p:spPr>
          <a:xfrm>
            <a:off x="-3025" y="4351400"/>
            <a:ext cx="12189000" cy="2509800"/>
          </a:xfrm>
          <a:prstGeom prst="rect">
            <a:avLst/>
          </a:prstGeom>
          <a:solidFill>
            <a:srgbClr val="BEB331"/>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2800">
                <a:solidFill>
                  <a:srgbClr val="FFFFFF"/>
                </a:solidFill>
                <a:latin typeface="Calibri"/>
                <a:ea typeface="Calibri"/>
                <a:cs typeface="Calibri"/>
                <a:sym typeface="Calibri"/>
              </a:rPr>
              <a:t>But there’s plenty of debate about…</a:t>
            </a:r>
            <a:endParaRPr>
              <a:solidFill>
                <a:srgbClr val="FFFFFF"/>
              </a:solidFill>
              <a:latin typeface="Calibri"/>
              <a:ea typeface="Calibri"/>
              <a:cs typeface="Calibri"/>
              <a:sym typeface="Calibri"/>
            </a:endParaRPr>
          </a:p>
          <a:p>
            <a:pPr marL="0" lvl="0" indent="0" algn="ctr" rtl="0">
              <a:spcBef>
                <a:spcPts val="0"/>
              </a:spcBef>
              <a:spcAft>
                <a:spcPts val="0"/>
              </a:spcAft>
              <a:buClr>
                <a:schemeClr val="dk1"/>
              </a:buClr>
              <a:buFont typeface="Arial"/>
              <a:buNone/>
            </a:pPr>
            <a:endParaRPr sz="2800">
              <a:solidFill>
                <a:srgbClr val="FFFFFF"/>
              </a:solidFill>
              <a:latin typeface="Calibri"/>
              <a:ea typeface="Calibri"/>
              <a:cs typeface="Calibri"/>
              <a:sym typeface="Calibri"/>
            </a:endParaRPr>
          </a:p>
          <a:p>
            <a:pPr marL="0" lvl="0" indent="0" algn="ctr" rtl="0">
              <a:lnSpc>
                <a:spcPct val="150000"/>
              </a:lnSpc>
              <a:spcBef>
                <a:spcPts val="0"/>
              </a:spcBef>
              <a:spcAft>
                <a:spcPts val="0"/>
              </a:spcAft>
              <a:buClr>
                <a:schemeClr val="dk1"/>
              </a:buClr>
              <a:buFont typeface="Arial"/>
              <a:buNone/>
            </a:pPr>
            <a:r>
              <a:rPr lang="en-US" sz="2300">
                <a:solidFill>
                  <a:srgbClr val="FFFFFF"/>
                </a:solidFill>
                <a:latin typeface="Calibri"/>
                <a:ea typeface="Calibri"/>
                <a:cs typeface="Calibri"/>
                <a:sym typeface="Calibri"/>
              </a:rPr>
              <a:t>What precisely should I do? </a:t>
            </a:r>
            <a:r>
              <a:rPr lang="en-US" sz="2300">
                <a:solidFill>
                  <a:srgbClr val="193151"/>
                </a:solidFill>
                <a:latin typeface="Calibri"/>
                <a:ea typeface="Calibri"/>
                <a:cs typeface="Calibri"/>
                <a:sym typeface="Calibri"/>
              </a:rPr>
              <a:t>→</a:t>
            </a:r>
            <a:r>
              <a:rPr lang="en-US" sz="2300">
                <a:solidFill>
                  <a:srgbClr val="FFFFFF"/>
                </a:solidFill>
                <a:latin typeface="Calibri"/>
                <a:ea typeface="Calibri"/>
                <a:cs typeface="Calibri"/>
                <a:sym typeface="Calibri"/>
              </a:rPr>
              <a:t> how should I do it? </a:t>
            </a:r>
            <a:r>
              <a:rPr lang="en-US" sz="2300">
                <a:solidFill>
                  <a:schemeClr val="dk1"/>
                </a:solidFill>
                <a:latin typeface="Calibri"/>
                <a:ea typeface="Calibri"/>
                <a:cs typeface="Calibri"/>
                <a:sym typeface="Calibri"/>
              </a:rPr>
              <a:t>→ </a:t>
            </a:r>
            <a:r>
              <a:rPr lang="en-US" sz="2300">
                <a:solidFill>
                  <a:srgbClr val="FFFFFF"/>
                </a:solidFill>
                <a:latin typeface="Calibri"/>
                <a:ea typeface="Calibri"/>
                <a:cs typeface="Calibri"/>
                <a:sym typeface="Calibri"/>
              </a:rPr>
              <a:t>when should I do it? </a:t>
            </a:r>
            <a:r>
              <a:rPr lang="en-US" sz="2300">
                <a:solidFill>
                  <a:schemeClr val="dk1"/>
                </a:solidFill>
                <a:latin typeface="Calibri"/>
                <a:ea typeface="Calibri"/>
                <a:cs typeface="Calibri"/>
                <a:sym typeface="Calibri"/>
              </a:rPr>
              <a:t>→ </a:t>
            </a:r>
            <a:r>
              <a:rPr lang="en-US" sz="2300">
                <a:solidFill>
                  <a:srgbClr val="FFFFFF"/>
                </a:solidFill>
                <a:latin typeface="Calibri"/>
                <a:ea typeface="Calibri"/>
                <a:cs typeface="Calibri"/>
                <a:sym typeface="Calibri"/>
              </a:rPr>
              <a:t>how can I </a:t>
            </a:r>
            <a:r>
              <a:rPr lang="en-US" sz="2400">
                <a:solidFill>
                  <a:srgbClr val="FFFFFF"/>
                </a:solidFill>
                <a:latin typeface="Calibri"/>
                <a:ea typeface="Calibri"/>
                <a:cs typeface="Calibri"/>
                <a:sym typeface="Calibri"/>
              </a:rPr>
              <a:t>sustain </a:t>
            </a:r>
            <a:r>
              <a:rPr lang="en-US" sz="2500">
                <a:solidFill>
                  <a:srgbClr val="FFFFFF"/>
                </a:solidFill>
                <a:latin typeface="Calibri"/>
                <a:ea typeface="Calibri"/>
                <a:cs typeface="Calibri"/>
                <a:sym typeface="Calibri"/>
              </a:rPr>
              <a:t>it?</a:t>
            </a:r>
            <a:endParaRPr sz="2500" i="1">
              <a:solidFill>
                <a:srgbClr val="FFFFFF"/>
              </a:solidFill>
              <a:latin typeface="Calibri"/>
              <a:ea typeface="Calibri"/>
              <a:cs typeface="Calibri"/>
              <a:sym typeface="Calibri"/>
            </a:endParaRPr>
          </a:p>
        </p:txBody>
      </p:sp>
      <p:sp>
        <p:nvSpPr>
          <p:cNvPr id="112" name="Google Shape;112;p15"/>
          <p:cNvSpPr txBox="1"/>
          <p:nvPr/>
        </p:nvSpPr>
        <p:spPr>
          <a:xfrm>
            <a:off x="3878675" y="6040375"/>
            <a:ext cx="4773300" cy="523200"/>
          </a:xfrm>
          <a:prstGeom prst="rect">
            <a:avLst/>
          </a:prstGeom>
          <a:solidFill>
            <a:srgbClr val="BEB3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a:solidFill>
                  <a:srgbClr val="FFFFFF"/>
                </a:solidFill>
                <a:latin typeface="Calibri"/>
                <a:ea typeface="Calibri"/>
                <a:cs typeface="Calibri"/>
                <a:sym typeface="Calibri"/>
              </a:rPr>
              <a:t>...and even can I be bothered?</a:t>
            </a:r>
            <a:endParaRPr sz="2300">
              <a:solidFill>
                <a:srgbClr val="FFFFFF"/>
              </a:solidFill>
              <a:latin typeface="Calibri"/>
              <a:ea typeface="Calibri"/>
              <a:cs typeface="Calibri"/>
              <a:sym typeface="Calibri"/>
            </a:endParaRPr>
          </a:p>
        </p:txBody>
      </p:sp>
      <p:pic>
        <p:nvPicPr>
          <p:cNvPr id="113" name="Google Shape;113;p15"/>
          <p:cNvPicPr preferRelativeResize="0"/>
          <p:nvPr/>
        </p:nvPicPr>
        <p:blipFill rotWithShape="1">
          <a:blip r:embed="rId5">
            <a:alphaModFix/>
          </a:blip>
          <a:srcRect/>
          <a:stretch/>
        </p:blipFill>
        <p:spPr>
          <a:xfrm>
            <a:off x="5338762" y="2619098"/>
            <a:ext cx="1514475" cy="19050"/>
          </a:xfrm>
          <a:prstGeom prst="rect">
            <a:avLst/>
          </a:prstGeom>
          <a:noFill/>
          <a:ln>
            <a:noFill/>
          </a:ln>
        </p:spPr>
      </p:pic>
    </p:spTree>
    <p:custDataLst>
      <p:tags r:id="rId1"/>
    </p:custDataLst>
  </p:cSld>
  <p:clrMapOvr>
    <a:masterClrMapping/>
  </p:clrMapOvr>
  <p:transition spd="slow" advTm="2663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par>
                                <p:cTn id="18" presetID="10" presetClass="entr" presetSubtype="0" fill="hold" nodeType="with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10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1000"/>
                                        <p:tgtEl>
                                          <p:spTgt spid="1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2"/>
          <p:cNvSpPr/>
          <p:nvPr/>
        </p:nvSpPr>
        <p:spPr>
          <a:xfrm>
            <a:off x="25550" y="825"/>
            <a:ext cx="7303800" cy="5621700"/>
          </a:xfrm>
          <a:prstGeom prst="rect">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2800">
                <a:solidFill>
                  <a:srgbClr val="BEB331"/>
                </a:solidFill>
              </a:rPr>
              <a:t>Recognition &amp; Reward in fitness &amp; lean</a:t>
            </a:r>
            <a:endParaRPr sz="2800">
              <a:solidFill>
                <a:srgbClr val="BEB331"/>
              </a:solidFill>
            </a:endParaRPr>
          </a:p>
        </p:txBody>
      </p:sp>
      <p:sp>
        <p:nvSpPr>
          <p:cNvPr id="418" name="Google Shape;418;p42"/>
          <p:cNvSpPr txBox="1">
            <a:spLocks noGrp="1"/>
          </p:cNvSpPr>
          <p:nvPr>
            <p:ph type="body" idx="1"/>
          </p:nvPr>
        </p:nvSpPr>
        <p:spPr>
          <a:xfrm>
            <a:off x="838200" y="1782475"/>
            <a:ext cx="6189000" cy="25317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For a sense of achievement and worth</a:t>
            </a:r>
            <a:endParaRPr sz="2000" dirty="0">
              <a:solidFill>
                <a:srgbClr val="FFFFFF"/>
              </a:solidFill>
            </a:endParaRPr>
          </a:p>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For motivation</a:t>
            </a:r>
            <a:endParaRPr sz="2000" dirty="0">
              <a:solidFill>
                <a:srgbClr val="FFFFFF"/>
              </a:solidFill>
            </a:endParaRPr>
          </a:p>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For sustainability</a:t>
            </a:r>
            <a:endParaRPr sz="2000" dirty="0">
              <a:solidFill>
                <a:srgbClr val="FFFFFF"/>
              </a:solidFill>
            </a:endParaRPr>
          </a:p>
          <a:p>
            <a:pPr marL="457200" lvl="0" indent="-381000" algn="l" rtl="0">
              <a:lnSpc>
                <a:spcPct val="150000"/>
              </a:lnSpc>
              <a:spcBef>
                <a:spcPts val="0"/>
              </a:spcBef>
              <a:spcAft>
                <a:spcPts val="0"/>
              </a:spcAft>
              <a:buClr>
                <a:srgbClr val="BEB331"/>
              </a:buClr>
              <a:buSzPts val="2400"/>
              <a:buChar char="●"/>
            </a:pPr>
            <a:r>
              <a:rPr lang="en-US" sz="2000" dirty="0">
                <a:solidFill>
                  <a:srgbClr val="FFFFFF"/>
                </a:solidFill>
              </a:rPr>
              <a:t>To celebrate success</a:t>
            </a:r>
            <a:endParaRPr sz="2000" dirty="0">
              <a:solidFill>
                <a:srgbClr val="FFFFFF"/>
              </a:solidFill>
            </a:endParaRPr>
          </a:p>
        </p:txBody>
      </p:sp>
      <p:pic>
        <p:nvPicPr>
          <p:cNvPr id="419" name="Google Shape;419;p42"/>
          <p:cNvPicPr preferRelativeResize="0"/>
          <p:nvPr/>
        </p:nvPicPr>
        <p:blipFill>
          <a:blip r:embed="rId4">
            <a:alphaModFix/>
          </a:blip>
          <a:stretch>
            <a:fillRect/>
          </a:stretch>
        </p:blipFill>
        <p:spPr>
          <a:xfrm>
            <a:off x="7326452" y="0"/>
            <a:ext cx="4865548" cy="6857999"/>
          </a:xfrm>
          <a:prstGeom prst="rect">
            <a:avLst/>
          </a:prstGeom>
          <a:noFill/>
          <a:ln>
            <a:noFill/>
          </a:ln>
        </p:spPr>
      </p:pic>
      <p:pic>
        <p:nvPicPr>
          <p:cNvPr id="420" name="Google Shape;420;p42"/>
          <p:cNvPicPr preferRelativeResize="0"/>
          <p:nvPr/>
        </p:nvPicPr>
        <p:blipFill>
          <a:blip r:embed="rId5">
            <a:alphaModFix/>
          </a:blip>
          <a:stretch>
            <a:fillRect/>
          </a:stretch>
        </p:blipFill>
        <p:spPr>
          <a:xfrm>
            <a:off x="9385200" y="3641050"/>
            <a:ext cx="805125" cy="1113775"/>
          </a:xfrm>
          <a:prstGeom prst="rect">
            <a:avLst/>
          </a:prstGeom>
          <a:noFill/>
          <a:ln>
            <a:noFill/>
          </a:ln>
        </p:spPr>
      </p:pic>
      <p:pic>
        <p:nvPicPr>
          <p:cNvPr id="421" name="Google Shape;421;p42"/>
          <p:cNvPicPr preferRelativeResize="0"/>
          <p:nvPr/>
        </p:nvPicPr>
        <p:blipFill/>
        <p:spPr>
          <a:xfrm>
            <a:off x="986199" y="5048762"/>
            <a:ext cx="5166900" cy="60900"/>
          </a:xfrm>
          <a:prstGeom prst="rect">
            <a:avLst/>
          </a:prstGeom>
          <a:solidFill>
            <a:srgbClr val="FFFFFF"/>
          </a:solidFill>
          <a:ln>
            <a:noFill/>
          </a:ln>
        </p:spPr>
      </p:pic>
    </p:spTree>
    <p:custDataLst>
      <p:tags r:id="rId1"/>
    </p:custData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1000"/>
                                        <p:tgtEl>
                                          <p:spTgt spid="418"/>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p:nvPr/>
        </p:nvSpPr>
        <p:spPr>
          <a:xfrm>
            <a:off x="3526975" y="0"/>
            <a:ext cx="8664900" cy="3552000"/>
          </a:xfrm>
          <a:prstGeom prst="rect">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43"/>
          <p:cNvSpPr txBox="1"/>
          <p:nvPr/>
        </p:nvSpPr>
        <p:spPr>
          <a:xfrm>
            <a:off x="5172650" y="368300"/>
            <a:ext cx="6351600" cy="82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BEB331"/>
                </a:solidFill>
                <a:latin typeface="Calibri"/>
                <a:ea typeface="Calibri"/>
                <a:cs typeface="Calibri"/>
                <a:sym typeface="Calibri"/>
              </a:rPr>
              <a:t>So, are you ready?</a:t>
            </a:r>
            <a:endParaRPr b="1">
              <a:latin typeface="Calibri"/>
              <a:ea typeface="Calibri"/>
              <a:cs typeface="Calibri"/>
              <a:sym typeface="Calibri"/>
            </a:endParaRPr>
          </a:p>
          <a:p>
            <a:pPr marL="0" marR="0" lvl="0" indent="0" algn="l" rtl="0">
              <a:spcBef>
                <a:spcPts val="0"/>
              </a:spcBef>
              <a:spcAft>
                <a:spcPts val="0"/>
              </a:spcAft>
              <a:buNone/>
            </a:pPr>
            <a:endParaRPr sz="1000">
              <a:solidFill>
                <a:schemeClr val="lt1"/>
              </a:solidFill>
              <a:latin typeface="Calibri"/>
              <a:ea typeface="Calibri"/>
              <a:cs typeface="Calibri"/>
              <a:sym typeface="Calibri"/>
            </a:endParaRPr>
          </a:p>
        </p:txBody>
      </p:sp>
      <p:pic>
        <p:nvPicPr>
          <p:cNvPr id="428" name="Google Shape;428;p43"/>
          <p:cNvPicPr preferRelativeResize="0"/>
          <p:nvPr/>
        </p:nvPicPr>
        <p:blipFill>
          <a:blip r:embed="rId4">
            <a:alphaModFix/>
          </a:blip>
          <a:stretch>
            <a:fillRect/>
          </a:stretch>
        </p:blipFill>
        <p:spPr>
          <a:xfrm>
            <a:off x="0" y="0"/>
            <a:ext cx="4771787" cy="6857999"/>
          </a:xfrm>
          <a:prstGeom prst="rect">
            <a:avLst/>
          </a:prstGeom>
          <a:noFill/>
          <a:ln>
            <a:noFill/>
          </a:ln>
        </p:spPr>
      </p:pic>
      <p:sp>
        <p:nvSpPr>
          <p:cNvPr id="429" name="Google Shape;429;p43"/>
          <p:cNvSpPr/>
          <p:nvPr/>
        </p:nvSpPr>
        <p:spPr>
          <a:xfrm>
            <a:off x="5301914" y="5233725"/>
            <a:ext cx="1573500" cy="962700"/>
          </a:xfrm>
          <a:prstGeom prst="chevron">
            <a:avLst>
              <a:gd name="adj" fmla="val 35391"/>
            </a:avLst>
          </a:prstGeom>
          <a:solidFill>
            <a:srgbClr val="193151"/>
          </a:solidFill>
          <a:ln w="9525" cap="flat" cmpd="sng">
            <a:solidFill>
              <a:srgbClr val="193151"/>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Plan</a:t>
            </a:r>
            <a:endParaRPr sz="1600" b="1">
              <a:solidFill>
                <a:srgbClr val="FFFFFF"/>
              </a:solidFill>
              <a:latin typeface="Calibri"/>
              <a:ea typeface="Calibri"/>
              <a:cs typeface="Calibri"/>
              <a:sym typeface="Calibri"/>
            </a:endParaRPr>
          </a:p>
        </p:txBody>
      </p:sp>
      <p:sp>
        <p:nvSpPr>
          <p:cNvPr id="430" name="Google Shape;430;p43"/>
          <p:cNvSpPr/>
          <p:nvPr/>
        </p:nvSpPr>
        <p:spPr>
          <a:xfrm>
            <a:off x="6856189" y="5236125"/>
            <a:ext cx="1573500" cy="962700"/>
          </a:xfrm>
          <a:prstGeom prst="chevron">
            <a:avLst>
              <a:gd name="adj" fmla="val 35391"/>
            </a:avLst>
          </a:prstGeom>
          <a:solidFill>
            <a:srgbClr val="2B7280"/>
          </a:solidFill>
          <a:ln w="9525" cap="flat" cmpd="sng">
            <a:solidFill>
              <a:srgbClr val="2B7280"/>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Do</a:t>
            </a:r>
            <a:endParaRPr sz="1600" b="1">
              <a:solidFill>
                <a:srgbClr val="FFFFFF"/>
              </a:solidFill>
              <a:latin typeface="Calibri"/>
              <a:ea typeface="Calibri"/>
              <a:cs typeface="Calibri"/>
              <a:sym typeface="Calibri"/>
            </a:endParaRPr>
          </a:p>
        </p:txBody>
      </p:sp>
      <p:sp>
        <p:nvSpPr>
          <p:cNvPr id="431" name="Google Shape;431;p43"/>
          <p:cNvSpPr/>
          <p:nvPr/>
        </p:nvSpPr>
        <p:spPr>
          <a:xfrm>
            <a:off x="8517189" y="5236150"/>
            <a:ext cx="1573500" cy="962700"/>
          </a:xfrm>
          <a:prstGeom prst="chevron">
            <a:avLst>
              <a:gd name="adj" fmla="val 35391"/>
            </a:avLst>
          </a:prstGeom>
          <a:solidFill>
            <a:srgbClr val="3B709C"/>
          </a:solidFill>
          <a:ln w="9525" cap="flat" cmpd="sng">
            <a:solidFill>
              <a:srgbClr val="3B709C"/>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Check</a:t>
            </a:r>
            <a:endParaRPr sz="1600" b="1">
              <a:solidFill>
                <a:srgbClr val="FFFFFF"/>
              </a:solidFill>
              <a:latin typeface="Calibri"/>
              <a:ea typeface="Calibri"/>
              <a:cs typeface="Calibri"/>
              <a:sym typeface="Calibri"/>
            </a:endParaRPr>
          </a:p>
        </p:txBody>
      </p:sp>
      <p:sp>
        <p:nvSpPr>
          <p:cNvPr id="432" name="Google Shape;432;p43"/>
          <p:cNvSpPr/>
          <p:nvPr/>
        </p:nvSpPr>
        <p:spPr>
          <a:xfrm>
            <a:off x="10161289" y="5224925"/>
            <a:ext cx="1573500" cy="962700"/>
          </a:xfrm>
          <a:prstGeom prst="chevron">
            <a:avLst>
              <a:gd name="adj" fmla="val 35391"/>
            </a:avLst>
          </a:prstGeom>
          <a:solidFill>
            <a:srgbClr val="BEB331"/>
          </a:solidFill>
          <a:ln w="9525" cap="flat" cmpd="sng">
            <a:solidFill>
              <a:srgbClr val="BEB331"/>
            </a:solidFill>
            <a:prstDash val="solid"/>
            <a:round/>
            <a:headEnd type="none" w="sm" len="sm"/>
            <a:tailEnd type="none" w="sm" len="sm"/>
          </a:ln>
        </p:spPr>
        <p:txBody>
          <a:bodyPr spcFirstLastPara="1" wrap="square" lIns="91425" tIns="91425" rIns="91425" bIns="91425" anchor="ctr" anchorCtr="0">
            <a:noAutofit/>
          </a:bodyPr>
          <a:lstStyle/>
          <a:p>
            <a:pPr marL="114300" lvl="0" indent="0" algn="ctr" rtl="0">
              <a:spcBef>
                <a:spcPts val="0"/>
              </a:spcBef>
              <a:spcAft>
                <a:spcPts val="0"/>
              </a:spcAft>
              <a:buNone/>
            </a:pPr>
            <a:r>
              <a:rPr lang="en-US" sz="1600" b="1">
                <a:solidFill>
                  <a:srgbClr val="FFFFFF"/>
                </a:solidFill>
                <a:latin typeface="Calibri"/>
                <a:ea typeface="Calibri"/>
                <a:cs typeface="Calibri"/>
                <a:sym typeface="Calibri"/>
              </a:rPr>
              <a:t>Act</a:t>
            </a:r>
            <a:endParaRPr sz="1600" b="1">
              <a:solidFill>
                <a:srgbClr val="FFFFFF"/>
              </a:solidFill>
              <a:latin typeface="Calibri"/>
              <a:ea typeface="Calibri"/>
              <a:cs typeface="Calibri"/>
              <a:sym typeface="Calibri"/>
            </a:endParaRPr>
          </a:p>
        </p:txBody>
      </p:sp>
      <p:sp>
        <p:nvSpPr>
          <p:cNvPr id="433" name="Google Shape;433;p43"/>
          <p:cNvSpPr txBox="1"/>
          <p:nvPr/>
        </p:nvSpPr>
        <p:spPr>
          <a:xfrm>
            <a:off x="5301925" y="1459500"/>
            <a:ext cx="6351600" cy="17763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rgbClr val="BEB331"/>
              </a:buClr>
              <a:buSzPts val="1800"/>
              <a:buFont typeface="Calibri"/>
              <a:buChar char="●"/>
            </a:pPr>
            <a:r>
              <a:rPr lang="en-US" sz="2000" dirty="0">
                <a:solidFill>
                  <a:schemeClr val="lt1"/>
                </a:solidFill>
                <a:latin typeface="Calibri"/>
                <a:ea typeface="Calibri"/>
                <a:cs typeface="Calibri"/>
                <a:sym typeface="Calibri"/>
              </a:rPr>
              <a:t>You need to be prepared mentally and physically to embark on your fitness programme.</a:t>
            </a:r>
            <a:endParaRPr sz="2000" dirty="0">
              <a:solidFill>
                <a:schemeClr val="lt1"/>
              </a:solidFill>
              <a:latin typeface="Calibri"/>
              <a:ea typeface="Calibri"/>
              <a:cs typeface="Calibri"/>
              <a:sym typeface="Calibri"/>
            </a:endParaRPr>
          </a:p>
          <a:p>
            <a:pPr marL="457200" marR="0" lvl="0" indent="-342900" algn="l" rtl="0">
              <a:spcBef>
                <a:spcPts val="1200"/>
              </a:spcBef>
              <a:spcAft>
                <a:spcPts val="0"/>
              </a:spcAft>
              <a:buClr>
                <a:srgbClr val="BEB331"/>
              </a:buClr>
              <a:buSzPts val="1800"/>
              <a:buFont typeface="Calibri"/>
              <a:buChar char="●"/>
            </a:pPr>
            <a:r>
              <a:rPr lang="en-US" sz="2000" dirty="0">
                <a:solidFill>
                  <a:schemeClr val="lt1"/>
                </a:solidFill>
                <a:latin typeface="Calibri"/>
                <a:ea typeface="Calibri"/>
                <a:cs typeface="Calibri"/>
                <a:sym typeface="Calibri"/>
              </a:rPr>
              <a:t>You need to be “organisationally ready” to go lean.</a:t>
            </a:r>
            <a:endParaRPr sz="2000" dirty="0">
              <a:solidFill>
                <a:schemeClr val="lt1"/>
              </a:solidFill>
              <a:latin typeface="Calibri"/>
              <a:ea typeface="Calibri"/>
              <a:cs typeface="Calibri"/>
              <a:sym typeface="Calibri"/>
            </a:endParaRPr>
          </a:p>
          <a:p>
            <a:pPr marL="457200" marR="0" lvl="0" indent="-342900" algn="l" rtl="0">
              <a:spcBef>
                <a:spcPts val="1200"/>
              </a:spcBef>
              <a:spcAft>
                <a:spcPts val="1200"/>
              </a:spcAft>
              <a:buClr>
                <a:srgbClr val="BEB331"/>
              </a:buClr>
              <a:buSzPts val="1800"/>
              <a:buFont typeface="Calibri"/>
              <a:buChar char="●"/>
            </a:pPr>
            <a:r>
              <a:rPr lang="en-US" sz="2000" dirty="0">
                <a:solidFill>
                  <a:schemeClr val="lt1"/>
                </a:solidFill>
                <a:latin typeface="Calibri"/>
                <a:ea typeface="Calibri"/>
                <a:cs typeface="Calibri"/>
                <a:sym typeface="Calibri"/>
              </a:rPr>
              <a:t>But don’t try too much, too soon!</a:t>
            </a:r>
            <a:endParaRPr sz="2000" dirty="0">
              <a:solidFill>
                <a:schemeClr val="lt1"/>
              </a:solidFill>
              <a:latin typeface="Calibri"/>
              <a:ea typeface="Calibri"/>
              <a:cs typeface="Calibri"/>
              <a:sym typeface="Calibri"/>
            </a:endParaRPr>
          </a:p>
        </p:txBody>
      </p:sp>
    </p:spTree>
    <p:custDataLst>
      <p:tags r:id="rId1"/>
    </p:custDataLst>
  </p:cSld>
  <p:clrMapOvr>
    <a:masterClrMapping/>
  </p:clrMapOvr>
  <p:transition spd="slow" advTm="1051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9"/>
                                        </p:tgtEl>
                                        <p:attrNameLst>
                                          <p:attrName>style.visibility</p:attrName>
                                        </p:attrNameLst>
                                      </p:cBhvr>
                                      <p:to>
                                        <p:strVal val="visible"/>
                                      </p:to>
                                    </p:set>
                                    <p:animEffect transition="in" filter="fade">
                                      <p:cBhvr>
                                        <p:cTn id="12" dur="1000"/>
                                        <p:tgtEl>
                                          <p:spTgt spid="4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
                                        </p:tgtEl>
                                        <p:attrNameLst>
                                          <p:attrName>style.visibility</p:attrName>
                                        </p:attrNameLst>
                                      </p:cBhvr>
                                      <p:to>
                                        <p:strVal val="visible"/>
                                      </p:to>
                                    </p:set>
                                    <p:animEffect transition="in" filter="fade">
                                      <p:cBhvr>
                                        <p:cTn id="17" dur="1000"/>
                                        <p:tgtEl>
                                          <p:spTgt spid="4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1"/>
                                        </p:tgtEl>
                                        <p:attrNameLst>
                                          <p:attrName>style.visibility</p:attrName>
                                        </p:attrNameLst>
                                      </p:cBhvr>
                                      <p:to>
                                        <p:strVal val="visible"/>
                                      </p:to>
                                    </p:set>
                                    <p:animEffect transition="in" filter="fade">
                                      <p:cBhvr>
                                        <p:cTn id="22" dur="1000"/>
                                        <p:tgtEl>
                                          <p:spTgt spid="4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2"/>
                                        </p:tgtEl>
                                        <p:attrNameLst>
                                          <p:attrName>style.visibility</p:attrName>
                                        </p:attrNameLst>
                                      </p:cBhvr>
                                      <p:to>
                                        <p:strVal val="visible"/>
                                      </p:to>
                                    </p:set>
                                    <p:animEffect transition="in" filter="fade">
                                      <p:cBhvr>
                                        <p:cTn id="27" dur="1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4"/>
          <p:cNvSpPr/>
          <p:nvPr/>
        </p:nvSpPr>
        <p:spPr>
          <a:xfrm>
            <a:off x="-3200" y="-27925"/>
            <a:ext cx="7648800" cy="6858000"/>
          </a:xfrm>
          <a:prstGeom prst="rect">
            <a:avLst/>
          </a:prstGeom>
          <a:solidFill>
            <a:srgbClr val="1931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4"/>
          <p:cNvSpPr txBox="1"/>
          <p:nvPr/>
        </p:nvSpPr>
        <p:spPr>
          <a:xfrm>
            <a:off x="212450" y="1021500"/>
            <a:ext cx="7433100" cy="5239200"/>
          </a:xfrm>
          <a:prstGeom prst="rect">
            <a:avLst/>
          </a:prstGeom>
          <a:solidFill>
            <a:srgbClr val="193151"/>
          </a:solidFill>
          <a:ln>
            <a:noFill/>
          </a:ln>
        </p:spPr>
        <p:txBody>
          <a:bodyPr spcFirstLastPara="1" wrap="square" lIns="91425" tIns="45700" rIns="91425" bIns="45700" anchor="t" anchorCtr="0">
            <a:noAutofit/>
          </a:bodyPr>
          <a:lstStyle/>
          <a:p>
            <a:pPr marL="457200" lvl="0" indent="-349250" algn="l" rtl="0">
              <a:lnSpc>
                <a:spcPct val="150000"/>
              </a:lnSpc>
              <a:spcBef>
                <a:spcPts val="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Dynamic states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no completion end-points</a:t>
            </a:r>
            <a:endParaRPr sz="1800" dirty="0">
              <a:solidFill>
                <a:srgbClr val="FFFFFF"/>
              </a:solidFill>
              <a:latin typeface="Calibri"/>
              <a:ea typeface="Calibri"/>
              <a:cs typeface="Calibri"/>
              <a:sym typeface="Calibri"/>
            </a:endParaRPr>
          </a:p>
          <a:p>
            <a:pPr marL="457200" lvl="0" indent="-355600" algn="l" rtl="0">
              <a:lnSpc>
                <a:spcPct val="150000"/>
              </a:lnSpc>
              <a:spcBef>
                <a:spcPts val="900"/>
              </a:spcBef>
              <a:spcAft>
                <a:spcPts val="0"/>
              </a:spcAft>
              <a:buClr>
                <a:srgbClr val="BEB331"/>
              </a:buClr>
              <a:buSzPts val="2000"/>
              <a:buFont typeface="Calibri"/>
              <a:buChar char="●"/>
            </a:pPr>
            <a:r>
              <a:rPr lang="en-US" sz="2000" dirty="0">
                <a:solidFill>
                  <a:srgbClr val="FFFFFF"/>
                </a:solidFill>
                <a:latin typeface="Calibri"/>
                <a:ea typeface="Calibri"/>
                <a:cs typeface="Calibri"/>
                <a:sym typeface="Calibri"/>
              </a:rPr>
              <a:t>Purposively maintain the right behaviours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or you slip back</a:t>
            </a:r>
            <a:endParaRPr sz="1800" dirty="0">
              <a:solidFill>
                <a:srgbClr val="FFFFFF"/>
              </a:solidFill>
              <a:latin typeface="Calibri"/>
              <a:ea typeface="Calibri"/>
              <a:cs typeface="Calibri"/>
              <a:sym typeface="Calibri"/>
            </a:endParaRPr>
          </a:p>
          <a:p>
            <a:pPr marL="45720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Key universal, high level principles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many underlying  methods</a:t>
            </a:r>
            <a:endParaRPr sz="1800" dirty="0">
              <a:solidFill>
                <a:srgbClr val="FFFFFF"/>
              </a:solidFill>
              <a:latin typeface="Calibri"/>
              <a:ea typeface="Calibri"/>
              <a:cs typeface="Calibri"/>
              <a:sym typeface="Calibri"/>
            </a:endParaRPr>
          </a:p>
          <a:p>
            <a:pPr marL="457200" marR="0" lvl="0" indent="-355600" algn="l" rtl="0">
              <a:lnSpc>
                <a:spcPct val="150000"/>
              </a:lnSpc>
              <a:spcBef>
                <a:spcPts val="900"/>
              </a:spcBef>
              <a:spcAft>
                <a:spcPts val="0"/>
              </a:spcAft>
              <a:buClr>
                <a:srgbClr val="BEB331"/>
              </a:buClr>
              <a:buSzPts val="2000"/>
              <a:buFont typeface="Calibri"/>
              <a:buChar char="●"/>
            </a:pPr>
            <a:r>
              <a:rPr lang="en-US" sz="2000" dirty="0">
                <a:solidFill>
                  <a:srgbClr val="FFFFFF"/>
                </a:solidFill>
                <a:latin typeface="Calibri"/>
                <a:ea typeface="Calibri"/>
                <a:cs typeface="Calibri"/>
                <a:sym typeface="Calibri"/>
              </a:rPr>
              <a:t>Sustainability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requires developing unconscious habits</a:t>
            </a:r>
            <a:endParaRPr sz="20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No one-size-fits-all solution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“contingent” approach</a:t>
            </a:r>
            <a:endParaRPr sz="20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No quick fixes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incremental improvement over time</a:t>
            </a:r>
            <a:endParaRPr sz="20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0"/>
              </a:spcAft>
              <a:buClr>
                <a:srgbClr val="BEB331"/>
              </a:buClr>
              <a:buSzPts val="1900"/>
              <a:buFont typeface="Calibri"/>
              <a:buChar char="●"/>
            </a:pPr>
            <a:r>
              <a:rPr lang="en-US" sz="2000" dirty="0">
                <a:solidFill>
                  <a:srgbClr val="FFFFFF"/>
                </a:solidFill>
                <a:latin typeface="Calibri"/>
                <a:ea typeface="Calibri"/>
                <a:cs typeface="Calibri"/>
                <a:sym typeface="Calibri"/>
              </a:rPr>
              <a:t>Planning &amp; support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systemic approach</a:t>
            </a:r>
            <a:endParaRPr sz="1800" dirty="0">
              <a:solidFill>
                <a:srgbClr val="FFFFFF"/>
              </a:solidFill>
              <a:latin typeface="Calibri"/>
              <a:ea typeface="Calibri"/>
              <a:cs typeface="Calibri"/>
              <a:sym typeface="Calibri"/>
            </a:endParaRPr>
          </a:p>
          <a:p>
            <a:pPr marL="457200" lvl="0" indent="-355600" algn="l" rtl="0">
              <a:lnSpc>
                <a:spcPct val="150000"/>
              </a:lnSpc>
              <a:spcBef>
                <a:spcPts val="900"/>
              </a:spcBef>
              <a:spcAft>
                <a:spcPts val="0"/>
              </a:spcAft>
              <a:buClr>
                <a:srgbClr val="BEB331"/>
              </a:buClr>
              <a:buSzPts val="2000"/>
              <a:buFont typeface="Calibri"/>
              <a:buChar char="●"/>
            </a:pPr>
            <a:r>
              <a:rPr lang="en-US" sz="2000" dirty="0">
                <a:solidFill>
                  <a:srgbClr val="FFFFFF"/>
                </a:solidFill>
                <a:latin typeface="Calibri"/>
                <a:ea typeface="Calibri"/>
                <a:cs typeface="Calibri"/>
                <a:sym typeface="Calibri"/>
              </a:rPr>
              <a:t>Reward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Intrinsic motivation is crucial</a:t>
            </a:r>
            <a:endParaRPr sz="1800" dirty="0">
              <a:solidFill>
                <a:srgbClr val="FFFFFF"/>
              </a:solidFill>
              <a:latin typeface="Calibri"/>
              <a:ea typeface="Calibri"/>
              <a:cs typeface="Calibri"/>
              <a:sym typeface="Calibri"/>
            </a:endParaRPr>
          </a:p>
          <a:p>
            <a:pPr marL="457200" marR="0" lvl="0" indent="-349250" algn="l" rtl="0">
              <a:lnSpc>
                <a:spcPct val="150000"/>
              </a:lnSpc>
              <a:spcBef>
                <a:spcPts val="900"/>
              </a:spcBef>
              <a:spcAft>
                <a:spcPts val="900"/>
              </a:spcAft>
              <a:buClr>
                <a:srgbClr val="BEB331"/>
              </a:buClr>
              <a:buSzPts val="1900"/>
              <a:buFont typeface="Calibri"/>
              <a:buChar char="●"/>
            </a:pPr>
            <a:r>
              <a:rPr lang="en-US" sz="2000" dirty="0">
                <a:solidFill>
                  <a:srgbClr val="FFFFFF"/>
                </a:solidFill>
                <a:latin typeface="Calibri"/>
                <a:ea typeface="Calibri"/>
                <a:cs typeface="Calibri"/>
                <a:sym typeface="Calibri"/>
              </a:rPr>
              <a:t>Means to an end </a:t>
            </a:r>
            <a:r>
              <a:rPr lang="en-US" sz="1900" dirty="0">
                <a:solidFill>
                  <a:srgbClr val="BEB331"/>
                </a:solidFill>
                <a:latin typeface="Calibri"/>
                <a:ea typeface="Calibri"/>
                <a:cs typeface="Calibri"/>
                <a:sym typeface="Calibri"/>
              </a:rPr>
              <a:t>→ </a:t>
            </a:r>
            <a:r>
              <a:rPr lang="en-US" sz="2000" dirty="0">
                <a:solidFill>
                  <a:srgbClr val="FFFFFF"/>
                </a:solidFill>
                <a:latin typeface="Calibri"/>
                <a:ea typeface="Calibri"/>
                <a:cs typeface="Calibri"/>
                <a:sym typeface="Calibri"/>
              </a:rPr>
              <a:t>linked to an overall purpose</a:t>
            </a:r>
            <a:endParaRPr sz="1800" dirty="0">
              <a:solidFill>
                <a:srgbClr val="FFFFFF"/>
              </a:solidFill>
              <a:latin typeface="Calibri"/>
              <a:ea typeface="Calibri"/>
              <a:cs typeface="Calibri"/>
              <a:sym typeface="Calibri"/>
            </a:endParaRPr>
          </a:p>
        </p:txBody>
      </p:sp>
      <p:pic>
        <p:nvPicPr>
          <p:cNvPr id="440" name="Google Shape;440;p44"/>
          <p:cNvPicPr preferRelativeResize="0"/>
          <p:nvPr/>
        </p:nvPicPr>
        <p:blipFill>
          <a:blip r:embed="rId4">
            <a:alphaModFix/>
          </a:blip>
          <a:stretch>
            <a:fillRect/>
          </a:stretch>
        </p:blipFill>
        <p:spPr>
          <a:xfrm>
            <a:off x="7869550" y="1054332"/>
            <a:ext cx="4176151" cy="4425950"/>
          </a:xfrm>
          <a:prstGeom prst="rect">
            <a:avLst/>
          </a:prstGeom>
          <a:noFill/>
          <a:ln>
            <a:noFill/>
          </a:ln>
        </p:spPr>
      </p:pic>
      <p:pic>
        <p:nvPicPr>
          <p:cNvPr id="442" name="Google Shape;442;p44"/>
          <p:cNvPicPr preferRelativeResize="0"/>
          <p:nvPr/>
        </p:nvPicPr>
        <p:blipFill/>
        <p:spPr>
          <a:xfrm>
            <a:off x="405925" y="6285947"/>
            <a:ext cx="6952200" cy="74100"/>
          </a:xfrm>
          <a:prstGeom prst="rect">
            <a:avLst/>
          </a:prstGeom>
          <a:solidFill>
            <a:srgbClr val="FFFFFF"/>
          </a:solidFill>
          <a:ln>
            <a:noFill/>
          </a:ln>
        </p:spPr>
      </p:pic>
      <p:sp>
        <p:nvSpPr>
          <p:cNvPr id="443" name="Google Shape;443;p44"/>
          <p:cNvSpPr txBox="1"/>
          <p:nvPr/>
        </p:nvSpPr>
        <p:spPr>
          <a:xfrm>
            <a:off x="0" y="0"/>
            <a:ext cx="6952200" cy="684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600" b="1">
                <a:solidFill>
                  <a:srgbClr val="BEB331"/>
                </a:solidFill>
                <a:latin typeface="Calibri"/>
                <a:ea typeface="Calibri"/>
                <a:cs typeface="Calibri"/>
                <a:sym typeface="Calibri"/>
              </a:rPr>
              <a:t>Summary: The Lean-Fitness Analogy</a:t>
            </a:r>
            <a:endParaRPr sz="2000" b="1">
              <a:solidFill>
                <a:srgbClr val="BEB331"/>
              </a:solidFill>
              <a:latin typeface="Calibri"/>
              <a:ea typeface="Calibri"/>
              <a:cs typeface="Calibri"/>
              <a:sym typeface="Calibri"/>
            </a:endParaRPr>
          </a:p>
        </p:txBody>
      </p:sp>
    </p:spTree>
    <p:custDataLst>
      <p:tags r:id="rId1"/>
    </p:custDataLst>
  </p:cSld>
  <p:clrMapOvr>
    <a:masterClrMapping/>
  </p:clrMapOvr>
  <p:transition spd="slow" advTm="2965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9">
                                            <p:txEl>
                                              <p:pRg st="0" end="0"/>
                                            </p:txEl>
                                          </p:spTgt>
                                        </p:tgtEl>
                                        <p:attrNameLst>
                                          <p:attrName>style.visibility</p:attrName>
                                        </p:attrNameLst>
                                      </p:cBhvr>
                                      <p:to>
                                        <p:strVal val="visible"/>
                                      </p:to>
                                    </p:set>
                                    <p:animEffect transition="in" filter="fade">
                                      <p:cBhvr>
                                        <p:cTn id="7" dur="1000"/>
                                        <p:tgtEl>
                                          <p:spTgt spid="4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9">
                                            <p:txEl>
                                              <p:pRg st="1" end="1"/>
                                            </p:txEl>
                                          </p:spTgt>
                                        </p:tgtEl>
                                        <p:attrNameLst>
                                          <p:attrName>style.visibility</p:attrName>
                                        </p:attrNameLst>
                                      </p:cBhvr>
                                      <p:to>
                                        <p:strVal val="visible"/>
                                      </p:to>
                                    </p:set>
                                    <p:animEffect transition="in" filter="fade">
                                      <p:cBhvr>
                                        <p:cTn id="12" dur="1000"/>
                                        <p:tgtEl>
                                          <p:spTgt spid="4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9">
                                            <p:txEl>
                                              <p:pRg st="2" end="2"/>
                                            </p:txEl>
                                          </p:spTgt>
                                        </p:tgtEl>
                                        <p:attrNameLst>
                                          <p:attrName>style.visibility</p:attrName>
                                        </p:attrNameLst>
                                      </p:cBhvr>
                                      <p:to>
                                        <p:strVal val="visible"/>
                                      </p:to>
                                    </p:set>
                                    <p:animEffect transition="in" filter="fade">
                                      <p:cBhvr>
                                        <p:cTn id="17" dur="1000"/>
                                        <p:tgtEl>
                                          <p:spTgt spid="4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9">
                                            <p:txEl>
                                              <p:pRg st="3" end="3"/>
                                            </p:txEl>
                                          </p:spTgt>
                                        </p:tgtEl>
                                        <p:attrNameLst>
                                          <p:attrName>style.visibility</p:attrName>
                                        </p:attrNameLst>
                                      </p:cBhvr>
                                      <p:to>
                                        <p:strVal val="visible"/>
                                      </p:to>
                                    </p:set>
                                    <p:animEffect transition="in" filter="fade">
                                      <p:cBhvr>
                                        <p:cTn id="22" dur="1000"/>
                                        <p:tgtEl>
                                          <p:spTgt spid="4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9">
                                            <p:txEl>
                                              <p:pRg st="4" end="4"/>
                                            </p:txEl>
                                          </p:spTgt>
                                        </p:tgtEl>
                                        <p:attrNameLst>
                                          <p:attrName>style.visibility</p:attrName>
                                        </p:attrNameLst>
                                      </p:cBhvr>
                                      <p:to>
                                        <p:strVal val="visible"/>
                                      </p:to>
                                    </p:set>
                                    <p:animEffect transition="in" filter="fade">
                                      <p:cBhvr>
                                        <p:cTn id="27" dur="1000"/>
                                        <p:tgtEl>
                                          <p:spTgt spid="4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xEl>
                                              <p:pRg st="5" end="5"/>
                                            </p:txEl>
                                          </p:spTgt>
                                        </p:tgtEl>
                                        <p:attrNameLst>
                                          <p:attrName>style.visibility</p:attrName>
                                        </p:attrNameLst>
                                      </p:cBhvr>
                                      <p:to>
                                        <p:strVal val="visible"/>
                                      </p:to>
                                    </p:set>
                                    <p:animEffect transition="in" filter="fade">
                                      <p:cBhvr>
                                        <p:cTn id="32" dur="1000"/>
                                        <p:tgtEl>
                                          <p:spTgt spid="4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9">
                                            <p:txEl>
                                              <p:pRg st="6" end="6"/>
                                            </p:txEl>
                                          </p:spTgt>
                                        </p:tgtEl>
                                        <p:attrNameLst>
                                          <p:attrName>style.visibility</p:attrName>
                                        </p:attrNameLst>
                                      </p:cBhvr>
                                      <p:to>
                                        <p:strVal val="visible"/>
                                      </p:to>
                                    </p:set>
                                    <p:animEffect transition="in" filter="fade">
                                      <p:cBhvr>
                                        <p:cTn id="37" dur="1000"/>
                                        <p:tgtEl>
                                          <p:spTgt spid="4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39">
                                            <p:txEl>
                                              <p:pRg st="7" end="7"/>
                                            </p:txEl>
                                          </p:spTgt>
                                        </p:tgtEl>
                                        <p:attrNameLst>
                                          <p:attrName>style.visibility</p:attrName>
                                        </p:attrNameLst>
                                      </p:cBhvr>
                                      <p:to>
                                        <p:strVal val="visible"/>
                                      </p:to>
                                    </p:set>
                                    <p:animEffect transition="in" filter="fade">
                                      <p:cBhvr>
                                        <p:cTn id="42" dur="1000"/>
                                        <p:tgtEl>
                                          <p:spTgt spid="4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xEl>
                                              <p:pRg st="8" end="8"/>
                                            </p:txEl>
                                          </p:spTgt>
                                        </p:tgtEl>
                                        <p:attrNameLst>
                                          <p:attrName>style.visibility</p:attrName>
                                        </p:attrNameLst>
                                      </p:cBhvr>
                                      <p:to>
                                        <p:strVal val="visible"/>
                                      </p:to>
                                    </p:set>
                                    <p:animEffect transition="in" filter="fade">
                                      <p:cBhvr>
                                        <p:cTn id="47" dur="1000"/>
                                        <p:tgtEl>
                                          <p:spTgt spid="43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2"/>
                                        </p:tgtEl>
                                        <p:attrNameLst>
                                          <p:attrName>style.visibility</p:attrName>
                                        </p:attrNameLst>
                                      </p:cBhvr>
                                      <p:to>
                                        <p:strVal val="visible"/>
                                      </p:to>
                                    </p:set>
                                    <p:animEffect transition="in" filter="fade">
                                      <p:cBhvr>
                                        <p:cTn id="52"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subTitle" idx="1"/>
          </p:nvPr>
        </p:nvSpPr>
        <p:spPr>
          <a:xfrm>
            <a:off x="788467" y="1785811"/>
            <a:ext cx="4035600" cy="10671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4800" b="1" dirty="0">
                <a:solidFill>
                  <a:srgbClr val="BEB331"/>
                </a:solidFill>
              </a:rPr>
              <a:t>Just do it!</a:t>
            </a:r>
            <a:endParaRPr sz="4800" b="1" dirty="0">
              <a:solidFill>
                <a:srgbClr val="BEB331"/>
              </a:solidFill>
            </a:endParaRPr>
          </a:p>
        </p:txBody>
      </p:sp>
      <p:pic>
        <p:nvPicPr>
          <p:cNvPr id="449" name="Google Shape;449;p45"/>
          <p:cNvPicPr preferRelativeResize="0"/>
          <p:nvPr/>
        </p:nvPicPr>
        <p:blipFill>
          <a:blip r:embed="rId3">
            <a:alphaModFix/>
          </a:blip>
          <a:stretch>
            <a:fillRect/>
          </a:stretch>
        </p:blipFill>
        <p:spPr>
          <a:xfrm>
            <a:off x="6515793" y="0"/>
            <a:ext cx="5649130" cy="6857999"/>
          </a:xfrm>
          <a:prstGeom prst="rect">
            <a:avLst/>
          </a:prstGeom>
          <a:noFill/>
          <a:ln>
            <a:noFill/>
          </a:ln>
        </p:spPr>
      </p:pic>
      <p:cxnSp>
        <p:nvCxnSpPr>
          <p:cNvPr id="450" name="Google Shape;450;p45"/>
          <p:cNvCxnSpPr/>
          <p:nvPr/>
        </p:nvCxnSpPr>
        <p:spPr>
          <a:xfrm>
            <a:off x="1616892" y="2918940"/>
            <a:ext cx="2386800" cy="0"/>
          </a:xfrm>
          <a:prstGeom prst="straightConnector1">
            <a:avLst/>
          </a:prstGeom>
          <a:noFill/>
          <a:ln w="76200" cap="flat" cmpd="sng">
            <a:solidFill>
              <a:srgbClr val="193151"/>
            </a:solidFill>
            <a:prstDash val="solid"/>
            <a:round/>
            <a:headEnd type="none" w="med" len="med"/>
            <a:tailEnd type="none" w="med" len="med"/>
          </a:ln>
        </p:spPr>
      </p:cxnSp>
      <p:sp>
        <p:nvSpPr>
          <p:cNvPr id="2" name="TextBox 1">
            <a:extLst>
              <a:ext uri="{FF2B5EF4-FFF2-40B4-BE49-F238E27FC236}">
                <a16:creationId xmlns:a16="http://schemas.microsoft.com/office/drawing/2014/main" id="{9B0D69D1-A570-437F-9D0F-116D920D4979}"/>
              </a:ext>
            </a:extLst>
          </p:cNvPr>
          <p:cNvSpPr txBox="1"/>
          <p:nvPr/>
        </p:nvSpPr>
        <p:spPr>
          <a:xfrm>
            <a:off x="1484986" y="5954574"/>
            <a:ext cx="3196742" cy="400110"/>
          </a:xfrm>
          <a:prstGeom prst="rect">
            <a:avLst/>
          </a:prstGeom>
          <a:noFill/>
        </p:spPr>
        <p:txBody>
          <a:bodyPr wrap="square" rtlCol="0">
            <a:spAutoFit/>
          </a:bodyPr>
          <a:lstStyle/>
          <a:p>
            <a:r>
              <a:rPr lang="en-GB" sz="2000" b="1" dirty="0">
                <a:solidFill>
                  <a:srgbClr val="173151"/>
                </a:solidFill>
                <a:latin typeface="Calibri" panose="020F0502020204030204" pitchFamily="34" charset="0"/>
                <a:cs typeface="Calibri" panose="020F0502020204030204" pitchFamily="34" charset="0"/>
              </a:rPr>
              <a:t>www.leancompetency.org</a:t>
            </a:r>
          </a:p>
        </p:txBody>
      </p:sp>
      <p:pic>
        <p:nvPicPr>
          <p:cNvPr id="4" name="Picture 3">
            <a:extLst>
              <a:ext uri="{FF2B5EF4-FFF2-40B4-BE49-F238E27FC236}">
                <a16:creationId xmlns:a16="http://schemas.microsoft.com/office/drawing/2014/main" id="{419B421C-62D3-4F83-8E57-32998F91E3A5}"/>
              </a:ext>
            </a:extLst>
          </p:cNvPr>
          <p:cNvPicPr>
            <a:picLocks noChangeAspect="1"/>
          </p:cNvPicPr>
          <p:nvPr/>
        </p:nvPicPr>
        <p:blipFill>
          <a:blip r:embed="rId4"/>
          <a:stretch>
            <a:fillRect/>
          </a:stretch>
        </p:blipFill>
        <p:spPr>
          <a:xfrm>
            <a:off x="1539764" y="5184626"/>
            <a:ext cx="1987468" cy="512108"/>
          </a:xfrm>
          <a:prstGeom prst="rect">
            <a:avLst/>
          </a:prstGeom>
        </p:spPr>
      </p:pic>
      <p:pic>
        <p:nvPicPr>
          <p:cNvPr id="6" name="Picture 5" descr="A close up of a logo&#10;&#10;Description automatically generated">
            <a:extLst>
              <a:ext uri="{FF2B5EF4-FFF2-40B4-BE49-F238E27FC236}">
                <a16:creationId xmlns:a16="http://schemas.microsoft.com/office/drawing/2014/main" id="{F217A2AC-C585-4988-933D-8F3B2DF6BACE}"/>
              </a:ext>
            </a:extLst>
          </p:cNvPr>
          <p:cNvPicPr>
            <a:picLocks noChangeAspect="1"/>
          </p:cNvPicPr>
          <p:nvPr/>
        </p:nvPicPr>
        <p:blipFill>
          <a:blip r:embed="rId5"/>
          <a:stretch>
            <a:fillRect/>
          </a:stretch>
        </p:blipFill>
        <p:spPr>
          <a:xfrm rot="20965258">
            <a:off x="8824129" y="2440524"/>
            <a:ext cx="609297" cy="315529"/>
          </a:xfrm>
          <a:prstGeom prst="rect">
            <a:avLst/>
          </a:prstGeom>
        </p:spPr>
      </p:pic>
    </p:spTree>
  </p:cSld>
  <p:clrMapOvr>
    <a:masterClrMapping/>
  </p:clrMapOvr>
  <p:transition spd="slow" advTm="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6"/>
          <p:cNvPicPr preferRelativeResize="0"/>
          <p:nvPr/>
        </p:nvPicPr>
        <p:blipFill rotWithShape="1">
          <a:blip r:embed="rId3">
            <a:alphaModFix/>
          </a:blip>
          <a:srcRect/>
          <a:stretch/>
        </p:blipFill>
        <p:spPr>
          <a:xfrm>
            <a:off x="4655050" y="0"/>
            <a:ext cx="7536950" cy="6858000"/>
          </a:xfrm>
          <a:prstGeom prst="rect">
            <a:avLst/>
          </a:prstGeom>
          <a:noFill/>
          <a:ln>
            <a:noFill/>
          </a:ln>
        </p:spPr>
      </p:pic>
      <p:sp>
        <p:nvSpPr>
          <p:cNvPr id="119" name="Google Shape;119;p16"/>
          <p:cNvSpPr txBox="1"/>
          <p:nvPr/>
        </p:nvSpPr>
        <p:spPr>
          <a:xfrm>
            <a:off x="5556031" y="2386961"/>
            <a:ext cx="6307565"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a:solidFill>
                  <a:schemeClr val="lt1"/>
                </a:solidFill>
                <a:latin typeface="Calibri"/>
                <a:ea typeface="Calibri"/>
                <a:cs typeface="Calibri"/>
                <a:sym typeface="Calibri"/>
              </a:rPr>
              <a:t>In what ways are fitness and lean similar?</a:t>
            </a:r>
            <a:endParaRPr sz="4000">
              <a:solidFill>
                <a:schemeClr val="lt1"/>
              </a:solidFill>
              <a:latin typeface="Calibri"/>
              <a:ea typeface="Calibri"/>
              <a:cs typeface="Calibri"/>
              <a:sym typeface="Calibri"/>
            </a:endParaRPr>
          </a:p>
        </p:txBody>
      </p:sp>
      <p:pic>
        <p:nvPicPr>
          <p:cNvPr id="120" name="Google Shape;120;p16"/>
          <p:cNvPicPr preferRelativeResize="0"/>
          <p:nvPr/>
        </p:nvPicPr>
        <p:blipFill>
          <a:blip r:embed="rId4">
            <a:alphaModFix/>
          </a:blip>
          <a:stretch>
            <a:fillRect/>
          </a:stretch>
        </p:blipFill>
        <p:spPr>
          <a:xfrm>
            <a:off x="2" y="0"/>
            <a:ext cx="4865548" cy="6857999"/>
          </a:xfrm>
          <a:prstGeom prst="rect">
            <a:avLst/>
          </a:prstGeom>
          <a:noFill/>
          <a:ln>
            <a:noFill/>
          </a:ln>
        </p:spPr>
      </p:pic>
      <p:pic>
        <p:nvPicPr>
          <p:cNvPr id="121" name="Google Shape;121;p16"/>
          <p:cNvPicPr preferRelativeResize="0"/>
          <p:nvPr/>
        </p:nvPicPr>
        <p:blipFill/>
        <p:spPr>
          <a:xfrm>
            <a:off x="5452578" y="5863500"/>
            <a:ext cx="6189000" cy="66000"/>
          </a:xfrm>
          <a:prstGeom prst="rect">
            <a:avLst/>
          </a:prstGeom>
          <a:solidFill>
            <a:srgbClr val="FFFFFF"/>
          </a:solidFill>
          <a:ln>
            <a:noFill/>
          </a:ln>
        </p:spPr>
      </p:pic>
    </p:spTree>
  </p:cSld>
  <p:clrMapOvr>
    <a:masterClrMapping/>
  </p:clrMapOvr>
  <p:transition spd="slow" advTm="2193">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7"/>
          <p:cNvPicPr preferRelativeResize="0"/>
          <p:nvPr/>
        </p:nvPicPr>
        <p:blipFill rotWithShape="1">
          <a:blip r:embed="rId4">
            <a:alphaModFix/>
          </a:blip>
          <a:srcRect/>
          <a:stretch/>
        </p:blipFill>
        <p:spPr>
          <a:xfrm>
            <a:off x="0" y="619125"/>
            <a:ext cx="12192000" cy="1403350"/>
          </a:xfrm>
          <a:prstGeom prst="rect">
            <a:avLst/>
          </a:prstGeom>
          <a:noFill/>
          <a:ln>
            <a:noFill/>
          </a:ln>
        </p:spPr>
      </p:pic>
      <p:sp>
        <p:nvSpPr>
          <p:cNvPr id="127" name="Google Shape;127;p17"/>
          <p:cNvSpPr txBox="1"/>
          <p:nvPr/>
        </p:nvSpPr>
        <p:spPr>
          <a:xfrm>
            <a:off x="279399" y="848380"/>
            <a:ext cx="73406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Lean and fitness both...</a:t>
            </a:r>
            <a:endParaRPr sz="2800">
              <a:solidFill>
                <a:schemeClr val="lt1"/>
              </a:solidFill>
              <a:latin typeface="Calibri"/>
              <a:ea typeface="Calibri"/>
              <a:cs typeface="Calibri"/>
              <a:sym typeface="Calibri"/>
            </a:endParaRPr>
          </a:p>
        </p:txBody>
      </p:sp>
      <p:grpSp>
        <p:nvGrpSpPr>
          <p:cNvPr id="128" name="Google Shape;128;p17"/>
          <p:cNvGrpSpPr/>
          <p:nvPr/>
        </p:nvGrpSpPr>
        <p:grpSpPr>
          <a:xfrm>
            <a:off x="6181784" y="2664863"/>
            <a:ext cx="5056891" cy="646200"/>
            <a:chOff x="6181784" y="2664863"/>
            <a:chExt cx="5056891" cy="646200"/>
          </a:xfrm>
        </p:grpSpPr>
        <p:sp>
          <p:nvSpPr>
            <p:cNvPr id="129" name="Google Shape;129;p17"/>
            <p:cNvSpPr txBox="1"/>
            <p:nvPr/>
          </p:nvSpPr>
          <p:spPr>
            <a:xfrm>
              <a:off x="6669675" y="2664863"/>
              <a:ext cx="45690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Cannot be achieved with quick fixes...and need a long term perspective</a:t>
              </a:r>
              <a:endParaRPr sz="2000" dirty="0">
                <a:solidFill>
                  <a:srgbClr val="2B7280"/>
                </a:solidFill>
                <a:latin typeface="Calibri"/>
                <a:ea typeface="Calibri"/>
                <a:cs typeface="Calibri"/>
                <a:sym typeface="Calibri"/>
              </a:endParaRPr>
            </a:p>
          </p:txBody>
        </p:sp>
        <p:sp>
          <p:nvSpPr>
            <p:cNvPr id="130" name="Google Shape;130;p17"/>
            <p:cNvSpPr/>
            <p:nvPr/>
          </p:nvSpPr>
          <p:spPr>
            <a:xfrm>
              <a:off x="6181784" y="2835466"/>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4</a:t>
              </a:r>
              <a:endParaRPr sz="2000">
                <a:solidFill>
                  <a:schemeClr val="lt1"/>
                </a:solidFill>
                <a:latin typeface="Calibri"/>
                <a:ea typeface="Calibri"/>
                <a:cs typeface="Calibri"/>
                <a:sym typeface="Calibri"/>
              </a:endParaRPr>
            </a:p>
          </p:txBody>
        </p:sp>
      </p:grpSp>
      <p:grpSp>
        <p:nvGrpSpPr>
          <p:cNvPr id="131" name="Google Shape;131;p17"/>
          <p:cNvGrpSpPr/>
          <p:nvPr/>
        </p:nvGrpSpPr>
        <p:grpSpPr>
          <a:xfrm>
            <a:off x="890209" y="2685617"/>
            <a:ext cx="4632116" cy="646199"/>
            <a:chOff x="643719" y="2129028"/>
            <a:chExt cx="4632116" cy="646199"/>
          </a:xfrm>
        </p:grpSpPr>
        <p:sp>
          <p:nvSpPr>
            <p:cNvPr id="132" name="Google Shape;132;p17"/>
            <p:cNvSpPr/>
            <p:nvPr/>
          </p:nvSpPr>
          <p:spPr>
            <a:xfrm>
              <a:off x="643719" y="2304462"/>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1</a:t>
              </a:r>
              <a:endParaRPr sz="2000" dirty="0">
                <a:solidFill>
                  <a:schemeClr val="lt1"/>
                </a:solidFill>
                <a:latin typeface="Calibri"/>
                <a:ea typeface="Calibri"/>
                <a:cs typeface="Calibri"/>
                <a:sym typeface="Calibri"/>
              </a:endParaRPr>
            </a:p>
          </p:txBody>
        </p:sp>
        <p:sp>
          <p:nvSpPr>
            <p:cNvPr id="133" name="Google Shape;133;p17"/>
            <p:cNvSpPr txBox="1"/>
            <p:nvPr/>
          </p:nvSpPr>
          <p:spPr>
            <a:xfrm>
              <a:off x="1048042" y="2129028"/>
              <a:ext cx="4227793" cy="6461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Are an ongoing journey with sustainability challenges</a:t>
              </a:r>
              <a:endParaRPr sz="2000" dirty="0">
                <a:latin typeface="Calibri"/>
                <a:ea typeface="Calibri"/>
                <a:cs typeface="Calibri"/>
                <a:sym typeface="Calibri"/>
              </a:endParaRPr>
            </a:p>
          </p:txBody>
        </p:sp>
      </p:grpSp>
      <p:grpSp>
        <p:nvGrpSpPr>
          <p:cNvPr id="134" name="Google Shape;134;p17"/>
          <p:cNvGrpSpPr/>
          <p:nvPr/>
        </p:nvGrpSpPr>
        <p:grpSpPr>
          <a:xfrm>
            <a:off x="888951" y="3674921"/>
            <a:ext cx="5026102" cy="646200"/>
            <a:chOff x="888951" y="3674921"/>
            <a:chExt cx="5026102" cy="646200"/>
          </a:xfrm>
        </p:grpSpPr>
        <p:sp>
          <p:nvSpPr>
            <p:cNvPr id="135" name="Google Shape;135;p17"/>
            <p:cNvSpPr/>
            <p:nvPr/>
          </p:nvSpPr>
          <p:spPr>
            <a:xfrm>
              <a:off x="888951" y="3832872"/>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2</a:t>
              </a:r>
              <a:endParaRPr sz="2000" dirty="0">
                <a:solidFill>
                  <a:schemeClr val="lt1"/>
                </a:solidFill>
                <a:latin typeface="Calibri"/>
                <a:ea typeface="Calibri"/>
                <a:cs typeface="Calibri"/>
                <a:sym typeface="Calibri"/>
              </a:endParaRPr>
            </a:p>
          </p:txBody>
        </p:sp>
        <p:sp>
          <p:nvSpPr>
            <p:cNvPr id="136" name="Google Shape;136;p17"/>
            <p:cNvSpPr txBox="1"/>
            <p:nvPr/>
          </p:nvSpPr>
          <p:spPr>
            <a:xfrm>
              <a:off x="1266853" y="3674921"/>
              <a:ext cx="46482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2B7280"/>
                  </a:solidFill>
                  <a:latin typeface="Calibri"/>
                  <a:ea typeface="Calibri"/>
                  <a:cs typeface="Calibri"/>
                  <a:sym typeface="Calibri"/>
                </a:rPr>
                <a:t>Have core principles and many different underlying methodologies</a:t>
              </a:r>
              <a:endParaRPr sz="2000">
                <a:latin typeface="Calibri"/>
                <a:ea typeface="Calibri"/>
                <a:cs typeface="Calibri"/>
                <a:sym typeface="Calibri"/>
              </a:endParaRPr>
            </a:p>
          </p:txBody>
        </p:sp>
      </p:grpSp>
      <p:grpSp>
        <p:nvGrpSpPr>
          <p:cNvPr id="137" name="Google Shape;137;p17"/>
          <p:cNvGrpSpPr/>
          <p:nvPr/>
        </p:nvGrpSpPr>
        <p:grpSpPr>
          <a:xfrm>
            <a:off x="879369" y="4913230"/>
            <a:ext cx="3990997" cy="369300"/>
            <a:chOff x="879369" y="4913230"/>
            <a:chExt cx="3990997" cy="369300"/>
          </a:xfrm>
        </p:grpSpPr>
        <p:sp>
          <p:nvSpPr>
            <p:cNvPr id="138" name="Google Shape;138;p17"/>
            <p:cNvSpPr/>
            <p:nvPr/>
          </p:nvSpPr>
          <p:spPr>
            <a:xfrm>
              <a:off x="879369" y="4943826"/>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3</a:t>
              </a:r>
              <a:endParaRPr sz="2000">
                <a:solidFill>
                  <a:schemeClr val="lt1"/>
                </a:solidFill>
                <a:latin typeface="Calibri"/>
                <a:ea typeface="Calibri"/>
                <a:cs typeface="Calibri"/>
                <a:sym typeface="Calibri"/>
              </a:endParaRPr>
            </a:p>
          </p:txBody>
        </p:sp>
        <p:sp>
          <p:nvSpPr>
            <p:cNvPr id="139" name="Google Shape;139;p17"/>
            <p:cNvSpPr txBox="1"/>
            <p:nvPr/>
          </p:nvSpPr>
          <p:spPr>
            <a:xfrm>
              <a:off x="1305166" y="4913230"/>
              <a:ext cx="35652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2B7280"/>
                  </a:solidFill>
                  <a:latin typeface="Calibri"/>
                  <a:ea typeface="Calibri"/>
                  <a:cs typeface="Calibri"/>
                  <a:sym typeface="Calibri"/>
                </a:rPr>
                <a:t>Do not have a “one size fits all”</a:t>
              </a:r>
              <a:endParaRPr sz="2000">
                <a:latin typeface="Calibri"/>
                <a:ea typeface="Calibri"/>
                <a:cs typeface="Calibri"/>
                <a:sym typeface="Calibri"/>
              </a:endParaRPr>
            </a:p>
          </p:txBody>
        </p:sp>
      </p:grpSp>
      <p:grpSp>
        <p:nvGrpSpPr>
          <p:cNvPr id="140" name="Google Shape;140;p17"/>
          <p:cNvGrpSpPr/>
          <p:nvPr/>
        </p:nvGrpSpPr>
        <p:grpSpPr>
          <a:xfrm>
            <a:off x="6191251" y="3782550"/>
            <a:ext cx="5047424" cy="778800"/>
            <a:chOff x="6191251" y="3782550"/>
            <a:chExt cx="5047424" cy="778800"/>
          </a:xfrm>
        </p:grpSpPr>
        <p:sp>
          <p:nvSpPr>
            <p:cNvPr id="141" name="Google Shape;141;p17"/>
            <p:cNvSpPr/>
            <p:nvPr/>
          </p:nvSpPr>
          <p:spPr>
            <a:xfrm>
              <a:off x="6191251" y="3851006"/>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5</a:t>
              </a:r>
              <a:endParaRPr sz="2000">
                <a:solidFill>
                  <a:schemeClr val="lt1"/>
                </a:solidFill>
                <a:latin typeface="Calibri"/>
                <a:ea typeface="Calibri"/>
                <a:cs typeface="Calibri"/>
                <a:sym typeface="Calibri"/>
              </a:endParaRPr>
            </a:p>
          </p:txBody>
        </p:sp>
        <p:sp>
          <p:nvSpPr>
            <p:cNvPr id="142" name="Google Shape;142;p17"/>
            <p:cNvSpPr txBox="1"/>
            <p:nvPr/>
          </p:nvSpPr>
          <p:spPr>
            <a:xfrm>
              <a:off x="6669675" y="3782550"/>
              <a:ext cx="4569000" cy="778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Need sound and well-structured planning</a:t>
              </a:r>
              <a:endParaRPr sz="2000" dirty="0">
                <a:latin typeface="Calibri"/>
                <a:ea typeface="Calibri"/>
                <a:cs typeface="Calibri"/>
                <a:sym typeface="Calibri"/>
              </a:endParaRPr>
            </a:p>
          </p:txBody>
        </p:sp>
      </p:grpSp>
      <p:grpSp>
        <p:nvGrpSpPr>
          <p:cNvPr id="143" name="Google Shape;143;p17"/>
          <p:cNvGrpSpPr/>
          <p:nvPr/>
        </p:nvGrpSpPr>
        <p:grpSpPr>
          <a:xfrm>
            <a:off x="6191245" y="4774775"/>
            <a:ext cx="4850778" cy="646200"/>
            <a:chOff x="6191245" y="4774775"/>
            <a:chExt cx="4850778" cy="646200"/>
          </a:xfrm>
        </p:grpSpPr>
        <p:sp>
          <p:nvSpPr>
            <p:cNvPr id="144" name="Google Shape;144;p17"/>
            <p:cNvSpPr/>
            <p:nvPr/>
          </p:nvSpPr>
          <p:spPr>
            <a:xfrm>
              <a:off x="6191245" y="4932725"/>
              <a:ext cx="330300" cy="330300"/>
            </a:xfrm>
            <a:prstGeom prst="ellipse">
              <a:avLst/>
            </a:prstGeom>
            <a:solidFill>
              <a:srgbClr val="1931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6</a:t>
              </a:r>
              <a:endParaRPr sz="2000">
                <a:solidFill>
                  <a:schemeClr val="lt1"/>
                </a:solidFill>
                <a:latin typeface="Calibri"/>
                <a:ea typeface="Calibri"/>
                <a:cs typeface="Calibri"/>
                <a:sym typeface="Calibri"/>
              </a:endParaRPr>
            </a:p>
          </p:txBody>
        </p:sp>
        <p:sp>
          <p:nvSpPr>
            <p:cNvPr id="145" name="Google Shape;145;p17"/>
            <p:cNvSpPr txBox="1"/>
            <p:nvPr/>
          </p:nvSpPr>
          <p:spPr>
            <a:xfrm>
              <a:off x="6713923" y="4774775"/>
              <a:ext cx="4328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2B7280"/>
                  </a:solidFill>
                  <a:latin typeface="Calibri"/>
                  <a:ea typeface="Calibri"/>
                  <a:cs typeface="Calibri"/>
                  <a:sym typeface="Calibri"/>
                </a:rPr>
                <a:t>Require motivation, positive thinking &amp; recognition</a:t>
              </a:r>
              <a:endParaRPr sz="2000">
                <a:solidFill>
                  <a:srgbClr val="2B7280"/>
                </a:solidFill>
                <a:latin typeface="Calibri"/>
                <a:ea typeface="Calibri"/>
                <a:cs typeface="Calibri"/>
                <a:sym typeface="Calibri"/>
              </a:endParaRPr>
            </a:p>
          </p:txBody>
        </p:sp>
      </p:grpSp>
    </p:spTree>
    <p:custDataLst>
      <p:tags r:id="rId1"/>
    </p:custDataLst>
  </p:cSld>
  <p:clrMapOvr>
    <a:masterClrMapping/>
  </p:clrMapOvr>
  <p:transition spd="slow" advTm="1674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10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fade">
                                      <p:cBhvr>
                                        <p:cTn id="27" dur="1000"/>
                                        <p:tgtEl>
                                          <p:spTgt spid="1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3"/>
                                        </p:tgtEl>
                                        <p:attrNameLst>
                                          <p:attrName>style.visibility</p:attrName>
                                        </p:attrNameLst>
                                      </p:cBhvr>
                                      <p:to>
                                        <p:strVal val="visible"/>
                                      </p:to>
                                    </p:set>
                                    <p:animEffect transition="in" filter="fade">
                                      <p:cBhvr>
                                        <p:cTn id="32"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18"/>
          <p:cNvPicPr preferRelativeResize="0"/>
          <p:nvPr/>
        </p:nvPicPr>
        <p:blipFill rotWithShape="1">
          <a:blip r:embed="rId3">
            <a:alphaModFix/>
          </a:blip>
          <a:srcRect/>
          <a:stretch/>
        </p:blipFill>
        <p:spPr>
          <a:xfrm rot="10800000">
            <a:off x="8388683" y="1546"/>
            <a:ext cx="3803317" cy="6931692"/>
          </a:xfrm>
          <a:prstGeom prst="rect">
            <a:avLst/>
          </a:prstGeom>
          <a:noFill/>
          <a:ln>
            <a:noFill/>
          </a:ln>
        </p:spPr>
      </p:pic>
      <p:sp>
        <p:nvSpPr>
          <p:cNvPr id="151" name="Google Shape;151;p18"/>
          <p:cNvSpPr txBox="1"/>
          <p:nvPr/>
        </p:nvSpPr>
        <p:spPr>
          <a:xfrm>
            <a:off x="3922350" y="2169275"/>
            <a:ext cx="4672200" cy="141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Lean &amp; fitness are both journeys</a:t>
            </a:r>
            <a:endParaRPr sz="4000" b="1">
              <a:solidFill>
                <a:srgbClr val="2B7280"/>
              </a:solidFill>
              <a:latin typeface="Calibri"/>
              <a:ea typeface="Calibri"/>
              <a:cs typeface="Calibri"/>
              <a:sym typeface="Calibri"/>
            </a:endParaRPr>
          </a:p>
        </p:txBody>
      </p:sp>
      <p:pic>
        <p:nvPicPr>
          <p:cNvPr id="152" name="Google Shape;152;p18"/>
          <p:cNvPicPr preferRelativeResize="0"/>
          <p:nvPr/>
        </p:nvPicPr>
        <p:blipFill rotWithShape="1">
          <a:blip r:embed="rId4">
            <a:alphaModFix/>
          </a:blip>
          <a:srcRect/>
          <a:stretch/>
        </p:blipFill>
        <p:spPr>
          <a:xfrm>
            <a:off x="-199025" y="0"/>
            <a:ext cx="4768850" cy="6858000"/>
          </a:xfrm>
          <a:prstGeom prst="rect">
            <a:avLst/>
          </a:prstGeom>
          <a:noFill/>
          <a:ln>
            <a:noFill/>
          </a:ln>
        </p:spPr>
      </p:pic>
    </p:spTree>
  </p:cSld>
  <p:clrMapOvr>
    <a:masterClrMapping/>
  </p:clrMapOvr>
  <p:transition spd="slow" advTm="1481">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9"/>
          <p:cNvPicPr preferRelativeResize="0"/>
          <p:nvPr/>
        </p:nvPicPr>
        <p:blipFill rotWithShape="1">
          <a:blip r:embed="rId4">
            <a:alphaModFix/>
          </a:blip>
          <a:srcRect/>
          <a:stretch/>
        </p:blipFill>
        <p:spPr>
          <a:xfrm>
            <a:off x="7112000" y="6531"/>
            <a:ext cx="5080000" cy="6858000"/>
          </a:xfrm>
          <a:prstGeom prst="rect">
            <a:avLst/>
          </a:prstGeom>
          <a:noFill/>
          <a:ln>
            <a:noFill/>
          </a:ln>
        </p:spPr>
      </p:pic>
      <p:sp>
        <p:nvSpPr>
          <p:cNvPr id="158" name="Google Shape;158;p19"/>
          <p:cNvSpPr txBox="1"/>
          <p:nvPr/>
        </p:nvSpPr>
        <p:spPr>
          <a:xfrm>
            <a:off x="7496174" y="725952"/>
            <a:ext cx="4276725" cy="44319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Fitness &amp; Lean are </a:t>
            </a:r>
            <a:r>
              <a:rPr lang="en-US" sz="2400" b="1" dirty="0">
                <a:solidFill>
                  <a:srgbClr val="BEB331"/>
                </a:solidFill>
                <a:latin typeface="Calibri"/>
                <a:ea typeface="Calibri"/>
                <a:cs typeface="Calibri"/>
                <a:sym typeface="Calibri"/>
              </a:rPr>
              <a:t>means</a:t>
            </a:r>
            <a:r>
              <a:rPr lang="en-US" sz="2400" dirty="0">
                <a:solidFill>
                  <a:srgbClr val="BEB331"/>
                </a:solidFill>
                <a:latin typeface="Calibri"/>
                <a:ea typeface="Calibri"/>
                <a:cs typeface="Calibri"/>
                <a:sym typeface="Calibri"/>
              </a:rPr>
              <a:t> </a:t>
            </a:r>
            <a:r>
              <a:rPr lang="en-US" sz="2400" dirty="0">
                <a:solidFill>
                  <a:schemeClr val="lt1"/>
                </a:solidFill>
                <a:latin typeface="Calibri"/>
                <a:ea typeface="Calibri"/>
                <a:cs typeface="Calibri"/>
                <a:sym typeface="Calibri"/>
              </a:rPr>
              <a:t>to achieve your goals.</a:t>
            </a:r>
            <a:endParaRPr dirty="0">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BEB331"/>
                </a:solidFill>
                <a:latin typeface="Calibri"/>
                <a:ea typeface="Calibri"/>
                <a:cs typeface="Calibri"/>
                <a:sym typeface="Calibri"/>
              </a:rPr>
              <a:t>Fitness</a:t>
            </a:r>
            <a:r>
              <a:rPr lang="en-US" sz="1800" dirty="0">
                <a:solidFill>
                  <a:schemeClr val="lt1"/>
                </a:solidFill>
                <a:latin typeface="Calibri"/>
                <a:ea typeface="Calibri"/>
                <a:cs typeface="Calibri"/>
                <a:sym typeface="Calibri"/>
              </a:rPr>
              <a:t>:</a:t>
            </a:r>
            <a:endParaRPr dirty="0">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To play a sport, to feel good, to become healthier, to live longer</a:t>
            </a:r>
            <a:endParaRPr dirty="0">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dirty="0">
                <a:solidFill>
                  <a:srgbClr val="BEB331"/>
                </a:solidFill>
                <a:latin typeface="Calibri"/>
                <a:ea typeface="Calibri"/>
                <a:cs typeface="Calibri"/>
                <a:sym typeface="Calibri"/>
              </a:rPr>
              <a:t>Lean</a:t>
            </a:r>
            <a:r>
              <a:rPr lang="en-US" sz="1800" dirty="0">
                <a:solidFill>
                  <a:schemeClr val="lt1"/>
                </a:solidFill>
                <a:latin typeface="Calibri"/>
                <a:ea typeface="Calibri"/>
                <a:cs typeface="Calibri"/>
                <a:sym typeface="Calibri"/>
              </a:rPr>
              <a:t>:</a:t>
            </a:r>
            <a:endParaRPr dirty="0">
              <a:latin typeface="Calibri"/>
              <a:ea typeface="Calibri"/>
              <a:cs typeface="Calibri"/>
              <a:sym typeface="Calibri"/>
            </a:endParaRPr>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To stay in business, to grow, to thrive, to innovate</a:t>
            </a:r>
            <a:endParaRPr dirty="0">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r>
              <a:rPr lang="en-US" sz="1800" b="1" dirty="0">
                <a:solidFill>
                  <a:srgbClr val="BEB331"/>
                </a:solidFill>
                <a:latin typeface="Calibri"/>
                <a:ea typeface="Calibri"/>
                <a:cs typeface="Calibri"/>
                <a:sym typeface="Calibri"/>
              </a:rPr>
              <a:t>Don’t lose sight of your purpose - why you need to keep fit or why you need to stay lean.</a:t>
            </a:r>
            <a:endParaRPr sz="1800" b="1" dirty="0">
              <a:solidFill>
                <a:srgbClr val="BEB331"/>
              </a:solidFill>
              <a:latin typeface="Calibri"/>
              <a:ea typeface="Calibri"/>
              <a:cs typeface="Calibri"/>
              <a:sym typeface="Calibri"/>
            </a:endParaRPr>
          </a:p>
        </p:txBody>
      </p:sp>
      <p:pic>
        <p:nvPicPr>
          <p:cNvPr id="159" name="Google Shape;159;p19"/>
          <p:cNvPicPr preferRelativeResize="0"/>
          <p:nvPr/>
        </p:nvPicPr>
        <p:blipFill/>
        <p:spPr>
          <a:xfrm>
            <a:off x="7496174" y="5883887"/>
            <a:ext cx="4276726" cy="45719"/>
          </a:xfrm>
          <a:prstGeom prst="rect">
            <a:avLst/>
          </a:prstGeom>
          <a:solidFill>
            <a:srgbClr val="FFFFFF"/>
          </a:solidFill>
          <a:ln>
            <a:noFill/>
          </a:ln>
        </p:spPr>
      </p:pic>
      <p:sp>
        <p:nvSpPr>
          <p:cNvPr id="160" name="Google Shape;160;p19"/>
          <p:cNvSpPr txBox="1"/>
          <p:nvPr/>
        </p:nvSpPr>
        <p:spPr>
          <a:xfrm>
            <a:off x="1044389" y="456198"/>
            <a:ext cx="446077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2B7280"/>
                </a:solidFill>
                <a:latin typeface="Calibri"/>
                <a:ea typeface="Calibri"/>
                <a:cs typeface="Calibri"/>
                <a:sym typeface="Calibri"/>
              </a:rPr>
              <a:t>There is no ‘end point’</a:t>
            </a:r>
            <a:endParaRPr sz="2800" b="1">
              <a:latin typeface="Calibri"/>
              <a:ea typeface="Calibri"/>
              <a:cs typeface="Calibri"/>
              <a:sym typeface="Calibri"/>
            </a:endParaRPr>
          </a:p>
        </p:txBody>
      </p:sp>
      <p:sp>
        <p:nvSpPr>
          <p:cNvPr id="161" name="Google Shape;161;p19"/>
          <p:cNvSpPr txBox="1"/>
          <p:nvPr/>
        </p:nvSpPr>
        <p:spPr>
          <a:xfrm>
            <a:off x="1034885" y="1286354"/>
            <a:ext cx="5778499" cy="9407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There is no single point at which you “become lean” or “become fit.” They both can be considered as </a:t>
            </a:r>
            <a:r>
              <a:rPr lang="en-US" sz="2000" b="1" dirty="0">
                <a:solidFill>
                  <a:srgbClr val="2B7280"/>
                </a:solidFill>
                <a:latin typeface="Calibri"/>
                <a:ea typeface="Calibri"/>
                <a:cs typeface="Calibri"/>
                <a:sym typeface="Calibri"/>
              </a:rPr>
              <a:t>continuums</a:t>
            </a:r>
            <a:r>
              <a:rPr lang="en-US" sz="2000" dirty="0">
                <a:solidFill>
                  <a:srgbClr val="2B7280"/>
                </a:solidFill>
                <a:latin typeface="Calibri"/>
                <a:ea typeface="Calibri"/>
                <a:cs typeface="Calibri"/>
                <a:sym typeface="Calibri"/>
              </a:rPr>
              <a:t>.</a:t>
            </a:r>
            <a:endParaRPr sz="1600" dirty="0">
              <a:latin typeface="Calibri"/>
              <a:ea typeface="Calibri"/>
              <a:cs typeface="Calibri"/>
              <a:sym typeface="Calibri"/>
            </a:endParaRPr>
          </a:p>
        </p:txBody>
      </p:sp>
      <p:sp>
        <p:nvSpPr>
          <p:cNvPr id="162" name="Google Shape;162;p19"/>
          <p:cNvSpPr txBox="1"/>
          <p:nvPr/>
        </p:nvSpPr>
        <p:spPr>
          <a:xfrm>
            <a:off x="912186" y="5234258"/>
            <a:ext cx="5778600" cy="131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2B7280"/>
                </a:solidFill>
                <a:latin typeface="Calibri"/>
                <a:ea typeface="Calibri"/>
                <a:cs typeface="Calibri"/>
                <a:sym typeface="Calibri"/>
              </a:rPr>
              <a:t>Leanness and fitness are relative and dynamic states. </a:t>
            </a:r>
            <a:endParaRPr sz="2000" dirty="0">
              <a:solidFill>
                <a:srgbClr val="2B7280"/>
              </a:solidFill>
              <a:latin typeface="Calibri"/>
              <a:ea typeface="Calibri"/>
              <a:cs typeface="Calibri"/>
              <a:sym typeface="Calibri"/>
            </a:endParaRPr>
          </a:p>
          <a:p>
            <a:pPr marL="0" marR="0" lvl="0" indent="0" algn="l" rtl="0">
              <a:spcBef>
                <a:spcPts val="0"/>
              </a:spcBef>
              <a:spcAft>
                <a:spcPts val="0"/>
              </a:spcAft>
              <a:buNone/>
            </a:pPr>
            <a:r>
              <a:rPr lang="en-US" sz="2000" dirty="0">
                <a:solidFill>
                  <a:srgbClr val="2B7280"/>
                </a:solidFill>
                <a:latin typeface="Calibri"/>
                <a:ea typeface="Calibri"/>
                <a:cs typeface="Calibri"/>
                <a:sym typeface="Calibri"/>
              </a:rPr>
              <a:t>Where you need to be on the continuum - and your need to sustain it - depends on your objectives, competitors, capacity, resources and motivation.</a:t>
            </a:r>
            <a:endParaRPr sz="1600" dirty="0">
              <a:latin typeface="Calibri"/>
              <a:ea typeface="Calibri"/>
              <a:cs typeface="Calibri"/>
              <a:sym typeface="Calibri"/>
            </a:endParaRPr>
          </a:p>
        </p:txBody>
      </p:sp>
      <p:grpSp>
        <p:nvGrpSpPr>
          <p:cNvPr id="163" name="Google Shape;163;p19"/>
          <p:cNvGrpSpPr/>
          <p:nvPr/>
        </p:nvGrpSpPr>
        <p:grpSpPr>
          <a:xfrm>
            <a:off x="378201" y="2519496"/>
            <a:ext cx="6403125" cy="2187625"/>
            <a:chOff x="419101" y="4210121"/>
            <a:chExt cx="6403125" cy="2187625"/>
          </a:xfrm>
        </p:grpSpPr>
        <p:grpSp>
          <p:nvGrpSpPr>
            <p:cNvPr id="164" name="Google Shape;164;p19"/>
            <p:cNvGrpSpPr/>
            <p:nvPr/>
          </p:nvGrpSpPr>
          <p:grpSpPr>
            <a:xfrm>
              <a:off x="419101" y="4210121"/>
              <a:ext cx="6394284" cy="1458189"/>
              <a:chOff x="419101" y="4528172"/>
              <a:chExt cx="6394284" cy="1458189"/>
            </a:xfrm>
          </p:grpSpPr>
          <p:sp>
            <p:nvSpPr>
              <p:cNvPr id="165" name="Google Shape;165;p19"/>
              <p:cNvSpPr/>
              <p:nvPr/>
            </p:nvSpPr>
            <p:spPr>
              <a:xfrm>
                <a:off x="1065730" y="5237609"/>
                <a:ext cx="5079999" cy="748752"/>
              </a:xfrm>
              <a:prstGeom prst="homePlate">
                <a:avLst>
                  <a:gd name="adj" fmla="val 65827"/>
                </a:avLst>
              </a:prstGeom>
              <a:solidFill>
                <a:srgbClr val="2B7280"/>
              </a:solidFill>
              <a:ln w="12700" cap="flat" cmpd="sng">
                <a:solidFill>
                  <a:srgbClr val="2B7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Lean / Fitness Continuum</a:t>
                </a:r>
                <a:endParaRPr>
                  <a:latin typeface="Calibri"/>
                  <a:ea typeface="Calibri"/>
                  <a:cs typeface="Calibri"/>
                  <a:sym typeface="Calibri"/>
                </a:endParaRPr>
              </a:p>
            </p:txBody>
          </p:sp>
          <p:sp>
            <p:nvSpPr>
              <p:cNvPr id="166" name="Google Shape;166;p19"/>
              <p:cNvSpPr txBox="1"/>
              <p:nvPr/>
            </p:nvSpPr>
            <p:spPr>
              <a:xfrm>
                <a:off x="419101" y="4528172"/>
                <a:ext cx="173338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Couch potato</a:t>
                </a:r>
                <a:endParaRPr b="1"/>
              </a:p>
            </p:txBody>
          </p:sp>
          <p:sp>
            <p:nvSpPr>
              <p:cNvPr id="167" name="Google Shape;167;p19"/>
              <p:cNvSpPr txBox="1"/>
              <p:nvPr/>
            </p:nvSpPr>
            <p:spPr>
              <a:xfrm>
                <a:off x="5080001" y="4539121"/>
                <a:ext cx="1733384"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Iron man/woman</a:t>
                </a:r>
                <a:endParaRPr b="1"/>
              </a:p>
            </p:txBody>
          </p:sp>
          <p:cxnSp>
            <p:nvCxnSpPr>
              <p:cNvPr id="168" name="Google Shape;168;p19"/>
              <p:cNvCxnSpPr/>
              <p:nvPr/>
            </p:nvCxnSpPr>
            <p:spPr>
              <a:xfrm>
                <a:off x="1084144" y="4882628"/>
                <a:ext cx="0" cy="307275"/>
              </a:xfrm>
              <a:prstGeom prst="straightConnector1">
                <a:avLst/>
              </a:prstGeom>
              <a:noFill/>
              <a:ln w="19050" cap="flat" cmpd="sng">
                <a:solidFill>
                  <a:schemeClr val="accent1"/>
                </a:solidFill>
                <a:prstDash val="solid"/>
                <a:miter lim="800000"/>
                <a:headEnd type="none" w="sm" len="sm"/>
                <a:tailEnd type="none" w="sm" len="sm"/>
              </a:ln>
            </p:spPr>
          </p:cxnSp>
          <p:cxnSp>
            <p:nvCxnSpPr>
              <p:cNvPr id="169" name="Google Shape;169;p19"/>
              <p:cNvCxnSpPr/>
              <p:nvPr/>
            </p:nvCxnSpPr>
            <p:spPr>
              <a:xfrm>
                <a:off x="5641566" y="4866726"/>
                <a:ext cx="0" cy="307275"/>
              </a:xfrm>
              <a:prstGeom prst="straightConnector1">
                <a:avLst/>
              </a:prstGeom>
              <a:noFill/>
              <a:ln w="19050" cap="flat" cmpd="sng">
                <a:solidFill>
                  <a:schemeClr val="accent1"/>
                </a:solidFill>
                <a:prstDash val="solid"/>
                <a:miter lim="800000"/>
                <a:headEnd type="none" w="sm" len="sm"/>
                <a:tailEnd type="none" w="sm" len="sm"/>
              </a:ln>
            </p:spPr>
          </p:cxnSp>
        </p:grpSp>
        <p:sp>
          <p:nvSpPr>
            <p:cNvPr id="170" name="Google Shape;170;p19"/>
            <p:cNvSpPr txBox="1"/>
            <p:nvPr/>
          </p:nvSpPr>
          <p:spPr>
            <a:xfrm>
              <a:off x="509301" y="6059046"/>
              <a:ext cx="17334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Failing business</a:t>
              </a:r>
              <a:endParaRPr b="1"/>
            </a:p>
          </p:txBody>
        </p:sp>
        <p:cxnSp>
          <p:nvCxnSpPr>
            <p:cNvPr id="171" name="Google Shape;171;p19"/>
            <p:cNvCxnSpPr/>
            <p:nvPr/>
          </p:nvCxnSpPr>
          <p:spPr>
            <a:xfrm>
              <a:off x="1088094" y="5744502"/>
              <a:ext cx="0" cy="307200"/>
            </a:xfrm>
            <a:prstGeom prst="straightConnector1">
              <a:avLst/>
            </a:prstGeom>
            <a:noFill/>
            <a:ln w="19050" cap="flat" cmpd="sng">
              <a:solidFill>
                <a:schemeClr val="accent1"/>
              </a:solidFill>
              <a:prstDash val="solid"/>
              <a:miter lim="800000"/>
              <a:headEnd type="none" w="sm" len="sm"/>
              <a:tailEnd type="none" w="sm" len="sm"/>
            </a:ln>
          </p:spPr>
        </p:cxnSp>
        <p:sp>
          <p:nvSpPr>
            <p:cNvPr id="172" name="Google Shape;172;p19"/>
            <p:cNvSpPr txBox="1"/>
            <p:nvPr/>
          </p:nvSpPr>
          <p:spPr>
            <a:xfrm>
              <a:off x="5088826" y="6059046"/>
              <a:ext cx="17334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2B7280"/>
                  </a:solidFill>
                  <a:latin typeface="Calibri"/>
                  <a:ea typeface="Calibri"/>
                  <a:cs typeface="Calibri"/>
                  <a:sym typeface="Calibri"/>
                </a:rPr>
                <a:t>Market leader</a:t>
              </a:r>
              <a:endParaRPr b="1"/>
            </a:p>
          </p:txBody>
        </p:sp>
        <p:cxnSp>
          <p:nvCxnSpPr>
            <p:cNvPr id="173" name="Google Shape;173;p19"/>
            <p:cNvCxnSpPr/>
            <p:nvPr/>
          </p:nvCxnSpPr>
          <p:spPr>
            <a:xfrm>
              <a:off x="5667619" y="5744502"/>
              <a:ext cx="0" cy="307200"/>
            </a:xfrm>
            <a:prstGeom prst="straightConnector1">
              <a:avLst/>
            </a:prstGeom>
            <a:noFill/>
            <a:ln w="19050" cap="flat" cmpd="sng">
              <a:solidFill>
                <a:schemeClr val="accent1"/>
              </a:solidFill>
              <a:prstDash val="solid"/>
              <a:miter lim="800000"/>
              <a:headEnd type="none" w="sm" len="sm"/>
              <a:tailEnd type="none" w="sm" len="sm"/>
            </a:ln>
          </p:spPr>
        </p:cxnSp>
      </p:grpSp>
    </p:spTree>
    <p:custDataLst>
      <p:tags r:id="rId1"/>
    </p:custDataLst>
  </p:cSld>
  <p:clrMapOvr>
    <a:masterClrMapping/>
  </p:clrMapOvr>
  <p:transition spd="slow" advTm="3612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fade">
                                      <p:cBhvr>
                                        <p:cTn id="17" dur="500"/>
                                        <p:tgtEl>
                                          <p:spTgt spid="1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0" end="0"/>
                                            </p:txEl>
                                          </p:spTgt>
                                        </p:tgtEl>
                                        <p:attrNameLst>
                                          <p:attrName>style.visibility</p:attrName>
                                        </p:attrNameLst>
                                      </p:cBhvr>
                                      <p:to>
                                        <p:strVal val="visible"/>
                                      </p:to>
                                    </p:set>
                                    <p:animEffect transition="in" filter="fade">
                                      <p:cBhvr>
                                        <p:cTn id="22" dur="500"/>
                                        <p:tgtEl>
                                          <p:spTgt spid="1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2" end="2"/>
                                            </p:txEl>
                                          </p:spTgt>
                                        </p:tgtEl>
                                        <p:attrNameLst>
                                          <p:attrName>style.visibility</p:attrName>
                                        </p:attrNameLst>
                                      </p:cBhvr>
                                      <p:to>
                                        <p:strVal val="visible"/>
                                      </p:to>
                                    </p:set>
                                    <p:animEffect transition="in" filter="fade">
                                      <p:cBhvr>
                                        <p:cTn id="27" dur="500"/>
                                        <p:tgtEl>
                                          <p:spTgt spid="1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3" end="3"/>
                                            </p:txEl>
                                          </p:spTgt>
                                        </p:tgtEl>
                                        <p:attrNameLst>
                                          <p:attrName>style.visibility</p:attrName>
                                        </p:attrNameLst>
                                      </p:cBhvr>
                                      <p:to>
                                        <p:strVal val="visible"/>
                                      </p:to>
                                    </p:set>
                                    <p:animEffect transition="in" filter="fade">
                                      <p:cBhvr>
                                        <p:cTn id="32" dur="500"/>
                                        <p:tgtEl>
                                          <p:spTgt spid="15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5" end="5"/>
                                            </p:txEl>
                                          </p:spTgt>
                                        </p:tgtEl>
                                        <p:attrNameLst>
                                          <p:attrName>style.visibility</p:attrName>
                                        </p:attrNameLst>
                                      </p:cBhvr>
                                      <p:to>
                                        <p:strVal val="visible"/>
                                      </p:to>
                                    </p:set>
                                    <p:animEffect transition="in" filter="fade">
                                      <p:cBhvr>
                                        <p:cTn id="37" dur="500"/>
                                        <p:tgtEl>
                                          <p:spTgt spid="15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6" end="6"/>
                                            </p:txEl>
                                          </p:spTgt>
                                        </p:tgtEl>
                                        <p:attrNameLst>
                                          <p:attrName>style.visibility</p:attrName>
                                        </p:attrNameLst>
                                      </p:cBhvr>
                                      <p:to>
                                        <p:strVal val="visible"/>
                                      </p:to>
                                    </p:set>
                                    <p:animEffect transition="in" filter="fade">
                                      <p:cBhvr>
                                        <p:cTn id="42" dur="500"/>
                                        <p:tgtEl>
                                          <p:spTgt spid="15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9" end="9"/>
                                            </p:txEl>
                                          </p:spTgt>
                                        </p:tgtEl>
                                        <p:attrNameLst>
                                          <p:attrName>style.visibility</p:attrName>
                                        </p:attrNameLst>
                                      </p:cBhvr>
                                      <p:to>
                                        <p:strVal val="visible"/>
                                      </p:to>
                                    </p:set>
                                    <p:animEffect transition="in" filter="fade">
                                      <p:cBhvr>
                                        <p:cTn id="47" dur="500"/>
                                        <p:tgtEl>
                                          <p:spTgt spid="158">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59"/>
                                        </p:tgtEl>
                                        <p:attrNameLst>
                                          <p:attrName>style.visibility</p:attrName>
                                        </p:attrNameLst>
                                      </p:cBhvr>
                                      <p:to>
                                        <p:strVal val="visible"/>
                                      </p:to>
                                    </p:set>
                                    <p:animEffect transition="in" filter="fade">
                                      <p:cBhvr>
                                        <p:cTn id="50"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pSp>
        <p:nvGrpSpPr>
          <p:cNvPr id="178" name="Google Shape;178;p20"/>
          <p:cNvGrpSpPr/>
          <p:nvPr/>
        </p:nvGrpSpPr>
        <p:grpSpPr>
          <a:xfrm>
            <a:off x="247075" y="1059573"/>
            <a:ext cx="6046950" cy="1518076"/>
            <a:chOff x="247075" y="1059573"/>
            <a:chExt cx="6046950" cy="1518076"/>
          </a:xfrm>
        </p:grpSpPr>
        <p:pic>
          <p:nvPicPr>
            <p:cNvPr id="179" name="Google Shape;179;p20"/>
            <p:cNvPicPr preferRelativeResize="0"/>
            <p:nvPr/>
          </p:nvPicPr>
          <p:blipFill rotWithShape="1">
            <a:blip r:embed="rId4">
              <a:alphaModFix/>
            </a:blip>
            <a:srcRect l="15991" t="18136" r="13590" b="16077"/>
            <a:stretch/>
          </p:blipFill>
          <p:spPr>
            <a:xfrm rot="2699934">
              <a:off x="451151" y="1300139"/>
              <a:ext cx="1109974" cy="1036945"/>
            </a:xfrm>
            <a:prstGeom prst="rect">
              <a:avLst/>
            </a:prstGeom>
            <a:noFill/>
            <a:ln>
              <a:noFill/>
            </a:ln>
          </p:spPr>
        </p:pic>
        <p:cxnSp>
          <p:nvCxnSpPr>
            <p:cNvPr id="180" name="Google Shape;180;p20"/>
            <p:cNvCxnSpPr/>
            <p:nvPr/>
          </p:nvCxnSpPr>
          <p:spPr>
            <a:xfrm rot="10800000" flipH="1">
              <a:off x="428125" y="2035200"/>
              <a:ext cx="5865900" cy="2400"/>
            </a:xfrm>
            <a:prstGeom prst="straightConnector1">
              <a:avLst/>
            </a:prstGeom>
            <a:noFill/>
            <a:ln w="28575" cap="flat" cmpd="sng">
              <a:solidFill>
                <a:schemeClr val="dk2"/>
              </a:solidFill>
              <a:prstDash val="dashDot"/>
              <a:round/>
              <a:headEnd type="diamond" w="med" len="med"/>
              <a:tailEnd type="diamond" w="med" len="med"/>
            </a:ln>
          </p:spPr>
        </p:cxnSp>
      </p:grpSp>
      <p:pic>
        <p:nvPicPr>
          <p:cNvPr id="181" name="Google Shape;181;p20"/>
          <p:cNvPicPr preferRelativeResize="0"/>
          <p:nvPr/>
        </p:nvPicPr>
        <p:blipFill rotWithShape="1">
          <a:blip r:embed="rId5">
            <a:alphaModFix/>
          </a:blip>
          <a:srcRect/>
          <a:stretch/>
        </p:blipFill>
        <p:spPr>
          <a:xfrm>
            <a:off x="7112000" y="6531"/>
            <a:ext cx="5080000" cy="6858000"/>
          </a:xfrm>
          <a:prstGeom prst="rect">
            <a:avLst/>
          </a:prstGeom>
          <a:noFill/>
          <a:ln>
            <a:noFill/>
          </a:ln>
        </p:spPr>
      </p:pic>
      <p:sp>
        <p:nvSpPr>
          <p:cNvPr id="182" name="Google Shape;182;p20"/>
          <p:cNvSpPr txBox="1"/>
          <p:nvPr/>
        </p:nvSpPr>
        <p:spPr>
          <a:xfrm>
            <a:off x="7496138" y="3897100"/>
            <a:ext cx="4276800" cy="14283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rgbClr val="BEB331"/>
                </a:solidFill>
                <a:latin typeface="Calibri"/>
                <a:ea typeface="Calibri"/>
                <a:cs typeface="Calibri"/>
                <a:sym typeface="Calibri"/>
              </a:rPr>
              <a:t>So finding ways to incentivise the right positive behaviours is critical to improving and sustaining your fitness or leanness.</a:t>
            </a:r>
            <a:endParaRPr sz="2000" b="1" dirty="0">
              <a:solidFill>
                <a:srgbClr val="BEB331"/>
              </a:solidFill>
              <a:latin typeface="Calibri"/>
              <a:ea typeface="Calibri"/>
              <a:cs typeface="Calibri"/>
              <a:sym typeface="Calibri"/>
            </a:endParaRPr>
          </a:p>
        </p:txBody>
      </p:sp>
      <p:pic>
        <p:nvPicPr>
          <p:cNvPr id="183" name="Google Shape;183;p20"/>
          <p:cNvPicPr preferRelativeResize="0"/>
          <p:nvPr/>
        </p:nvPicPr>
        <p:blipFill/>
        <p:spPr>
          <a:xfrm>
            <a:off x="7496174" y="5883887"/>
            <a:ext cx="4276726" cy="45719"/>
          </a:xfrm>
          <a:prstGeom prst="rect">
            <a:avLst/>
          </a:prstGeom>
          <a:solidFill>
            <a:srgbClr val="FFFFFF"/>
          </a:solidFill>
          <a:ln>
            <a:noFill/>
          </a:ln>
        </p:spPr>
      </p:pic>
      <p:sp>
        <p:nvSpPr>
          <p:cNvPr id="184" name="Google Shape;184;p20"/>
          <p:cNvSpPr/>
          <p:nvPr/>
        </p:nvSpPr>
        <p:spPr>
          <a:xfrm>
            <a:off x="4485097" y="652182"/>
            <a:ext cx="282900" cy="282900"/>
          </a:xfrm>
          <a:prstGeom prst="ellipse">
            <a:avLst/>
          </a:prstGeom>
          <a:solidFill>
            <a:srgbClr val="BEB331"/>
          </a:solidFill>
          <a:ln w="12700" cap="flat" cmpd="sng">
            <a:solidFill>
              <a:srgbClr val="BEB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0"/>
          <p:cNvSpPr/>
          <p:nvPr/>
        </p:nvSpPr>
        <p:spPr>
          <a:xfrm>
            <a:off x="999297" y="2460857"/>
            <a:ext cx="282900" cy="282900"/>
          </a:xfrm>
          <a:prstGeom prst="ellipse">
            <a:avLst/>
          </a:prstGeom>
          <a:solidFill>
            <a:srgbClr val="BEB331"/>
          </a:solidFill>
          <a:ln w="12700" cap="flat" cmpd="sng">
            <a:solidFill>
              <a:srgbClr val="BEB3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20"/>
          <p:cNvPicPr preferRelativeResize="0"/>
          <p:nvPr/>
        </p:nvPicPr>
        <p:blipFill>
          <a:blip r:embed="rId6">
            <a:alphaModFix/>
          </a:blip>
          <a:stretch>
            <a:fillRect/>
          </a:stretch>
        </p:blipFill>
        <p:spPr>
          <a:xfrm>
            <a:off x="3433314" y="2577650"/>
            <a:ext cx="2412162" cy="4116746"/>
          </a:xfrm>
          <a:prstGeom prst="rect">
            <a:avLst/>
          </a:prstGeom>
          <a:noFill/>
          <a:ln>
            <a:noFill/>
          </a:ln>
        </p:spPr>
      </p:pic>
      <p:sp>
        <p:nvSpPr>
          <p:cNvPr id="187" name="Google Shape;187;p20"/>
          <p:cNvSpPr/>
          <p:nvPr/>
        </p:nvSpPr>
        <p:spPr>
          <a:xfrm rot="-1658279">
            <a:off x="915770" y="1660922"/>
            <a:ext cx="5079940" cy="748768"/>
          </a:xfrm>
          <a:prstGeom prst="homePlate">
            <a:avLst>
              <a:gd name="adj" fmla="val 65827"/>
            </a:avLst>
          </a:prstGeom>
          <a:solidFill>
            <a:srgbClr val="2B7280"/>
          </a:solidFill>
          <a:ln w="12700" cap="flat" cmpd="sng">
            <a:solidFill>
              <a:srgbClr val="2B72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Lean / Fitness Continuum</a:t>
            </a:r>
            <a:endParaRPr>
              <a:latin typeface="Calibri"/>
              <a:ea typeface="Calibri"/>
              <a:cs typeface="Calibri"/>
              <a:sym typeface="Calibri"/>
            </a:endParaRPr>
          </a:p>
        </p:txBody>
      </p:sp>
      <p:cxnSp>
        <p:nvCxnSpPr>
          <p:cNvPr id="188" name="Google Shape;188;p20"/>
          <p:cNvCxnSpPr/>
          <p:nvPr/>
        </p:nvCxnSpPr>
        <p:spPr>
          <a:xfrm flipH="1">
            <a:off x="1247667" y="877787"/>
            <a:ext cx="3263700" cy="1696500"/>
          </a:xfrm>
          <a:prstGeom prst="straightConnector1">
            <a:avLst/>
          </a:prstGeom>
          <a:noFill/>
          <a:ln w="28575" cap="flat" cmpd="sng">
            <a:solidFill>
              <a:srgbClr val="BEB331"/>
            </a:solidFill>
            <a:prstDash val="dash"/>
            <a:round/>
            <a:headEnd type="none" w="med" len="med"/>
            <a:tailEnd type="triangle" w="med" len="med"/>
          </a:ln>
        </p:spPr>
      </p:cxnSp>
      <p:sp>
        <p:nvSpPr>
          <p:cNvPr id="189" name="Google Shape;189;p20"/>
          <p:cNvSpPr txBox="1"/>
          <p:nvPr/>
        </p:nvSpPr>
        <p:spPr>
          <a:xfrm>
            <a:off x="7496138" y="652182"/>
            <a:ext cx="4276800" cy="100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lt1"/>
                </a:solidFill>
                <a:latin typeface="Calibri"/>
                <a:ea typeface="Calibri"/>
                <a:cs typeface="Calibri"/>
                <a:sym typeface="Calibri"/>
              </a:rPr>
              <a:t>The key point about the continuum is that it is not </a:t>
            </a:r>
            <a:r>
              <a:rPr lang="en-US" sz="2400" b="1" dirty="0">
                <a:solidFill>
                  <a:srgbClr val="BEB331"/>
                </a:solidFill>
                <a:latin typeface="Calibri"/>
                <a:ea typeface="Calibri"/>
                <a:cs typeface="Calibri"/>
                <a:sym typeface="Calibri"/>
              </a:rPr>
              <a:t>level</a:t>
            </a:r>
            <a:r>
              <a:rPr lang="en-US" sz="2400" dirty="0">
                <a:solidFill>
                  <a:schemeClr val="lt1"/>
                </a:solidFill>
                <a:latin typeface="Calibri"/>
                <a:ea typeface="Calibri"/>
                <a:cs typeface="Calibri"/>
                <a:sym typeface="Calibri"/>
              </a:rPr>
              <a:t>!</a:t>
            </a:r>
            <a:endParaRPr sz="1800" b="1" dirty="0">
              <a:solidFill>
                <a:srgbClr val="BEB331"/>
              </a:solidFill>
              <a:latin typeface="Calibri"/>
              <a:ea typeface="Calibri"/>
              <a:cs typeface="Calibri"/>
              <a:sym typeface="Calibri"/>
            </a:endParaRPr>
          </a:p>
        </p:txBody>
      </p:sp>
      <p:sp>
        <p:nvSpPr>
          <p:cNvPr id="190" name="Google Shape;190;p20"/>
          <p:cNvSpPr txBox="1"/>
          <p:nvPr/>
        </p:nvSpPr>
        <p:spPr>
          <a:xfrm>
            <a:off x="7513600" y="2230000"/>
            <a:ext cx="4276800" cy="1315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lt1"/>
                </a:solidFill>
                <a:latin typeface="Calibri"/>
                <a:ea typeface="Calibri"/>
                <a:cs typeface="Calibri"/>
                <a:sym typeface="Calibri"/>
              </a:rPr>
              <a:t>This means that unless you proactively maintain lean/fitness oriented behaviours, you will slide down the continuum. </a:t>
            </a:r>
            <a:endParaRPr sz="2000" dirty="0">
              <a:solidFill>
                <a:schemeClr val="lt1"/>
              </a:solidFill>
              <a:latin typeface="Calibri"/>
              <a:ea typeface="Calibri"/>
              <a:cs typeface="Calibri"/>
              <a:sym typeface="Calibri"/>
            </a:endParaRPr>
          </a:p>
          <a:p>
            <a:pPr marL="0" marR="0" lvl="0" indent="0" algn="l" rtl="0">
              <a:spcBef>
                <a:spcPts val="0"/>
              </a:spcBef>
              <a:spcAft>
                <a:spcPts val="0"/>
              </a:spcAft>
              <a:buNone/>
            </a:pPr>
            <a:endParaRPr sz="2000" b="1" dirty="0">
              <a:solidFill>
                <a:srgbClr val="BEB331"/>
              </a:solidFill>
              <a:latin typeface="Calibri"/>
              <a:ea typeface="Calibri"/>
              <a:cs typeface="Calibri"/>
              <a:sym typeface="Calibri"/>
            </a:endParaRPr>
          </a:p>
        </p:txBody>
      </p:sp>
    </p:spTree>
    <p:custDataLst>
      <p:tags r:id="rId1"/>
    </p:custDataLst>
  </p:cSld>
  <p:clrMapOvr>
    <a:masterClrMapping/>
  </p:clrMapOvr>
  <p:transition spd="slow" advTm="172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8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78"/>
                                        </p:tgtEl>
                                        <p:attrNameLst>
                                          <p:attrName>style.visibility</p:attrName>
                                        </p:attrNameLst>
                                      </p:cBhvr>
                                      <p:to>
                                        <p:strVal val="visible"/>
                                      </p:to>
                                    </p:set>
                                    <p:animEffect transition="in" filter="fade">
                                      <p:cBhvr>
                                        <p:cTn id="10" dur="1000"/>
                                        <p:tgtEl>
                                          <p:spTgt spid="1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1000"/>
                                        <p:tgtEl>
                                          <p:spTgt spid="18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fade">
                                      <p:cBhvr>
                                        <p:cTn id="19" dur="1000"/>
                                        <p:tgtEl>
                                          <p:spTgt spid="18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5"/>
                                        </p:tgtEl>
                                        <p:attrNameLst>
                                          <p:attrName>style.visibility</p:attrName>
                                        </p:attrNameLst>
                                      </p:cBhvr>
                                      <p:to>
                                        <p:strVal val="visible"/>
                                      </p:to>
                                    </p:set>
                                    <p:animEffect transition="in" filter="fade">
                                      <p:cBhvr>
                                        <p:cTn id="24" dur="1000"/>
                                        <p:tgtEl>
                                          <p:spTgt spid="18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2">
                                            <p:txEl>
                                              <p:pRg st="0" end="0"/>
                                            </p:txEl>
                                          </p:spTgt>
                                        </p:tgtEl>
                                        <p:attrNameLst>
                                          <p:attrName>style.visibility</p:attrName>
                                        </p:attrNameLst>
                                      </p:cBhvr>
                                      <p:to>
                                        <p:strVal val="visible"/>
                                      </p:to>
                                    </p:set>
                                    <p:animEffect transition="in" filter="fade">
                                      <p:cBhvr>
                                        <p:cTn id="29" dur="1000"/>
                                        <p:tgtEl>
                                          <p:spTgt spid="182">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10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1"/>
          <p:cNvPicPr preferRelativeResize="0"/>
          <p:nvPr/>
        </p:nvPicPr>
        <p:blipFill rotWithShape="1">
          <a:blip r:embed="rId3">
            <a:alphaModFix/>
          </a:blip>
          <a:srcRect/>
          <a:stretch/>
        </p:blipFill>
        <p:spPr>
          <a:xfrm>
            <a:off x="5285" y="1546"/>
            <a:ext cx="3803317" cy="6931692"/>
          </a:xfrm>
          <a:prstGeom prst="rect">
            <a:avLst/>
          </a:prstGeom>
          <a:noFill/>
          <a:ln>
            <a:noFill/>
          </a:ln>
        </p:spPr>
      </p:pic>
      <p:sp>
        <p:nvSpPr>
          <p:cNvPr id="196" name="Google Shape;196;p21"/>
          <p:cNvSpPr txBox="1"/>
          <p:nvPr/>
        </p:nvSpPr>
        <p:spPr>
          <a:xfrm>
            <a:off x="3444825" y="2230575"/>
            <a:ext cx="4588800" cy="203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2B7280"/>
                </a:solidFill>
                <a:latin typeface="Calibri"/>
                <a:ea typeface="Calibri"/>
                <a:cs typeface="Calibri"/>
                <a:sym typeface="Calibri"/>
              </a:rPr>
              <a:t>Core principles &amp; many methodologies</a:t>
            </a:r>
            <a:endParaRPr b="1">
              <a:latin typeface="Calibri"/>
              <a:ea typeface="Calibri"/>
              <a:cs typeface="Calibri"/>
              <a:sym typeface="Calibri"/>
            </a:endParaRPr>
          </a:p>
        </p:txBody>
      </p:sp>
      <p:pic>
        <p:nvPicPr>
          <p:cNvPr id="197" name="Google Shape;197;p21"/>
          <p:cNvPicPr preferRelativeResize="0"/>
          <p:nvPr/>
        </p:nvPicPr>
        <p:blipFill rotWithShape="1">
          <a:blip r:embed="rId4">
            <a:alphaModFix/>
          </a:blip>
          <a:srcRect/>
          <a:stretch/>
        </p:blipFill>
        <p:spPr>
          <a:xfrm>
            <a:off x="7212868" y="-32667"/>
            <a:ext cx="4953001" cy="6858000"/>
          </a:xfrm>
          <a:prstGeom prst="rect">
            <a:avLst/>
          </a:prstGeom>
          <a:noFill/>
          <a:ln>
            <a:noFill/>
          </a:ln>
        </p:spPr>
      </p:pic>
    </p:spTree>
  </p:cSld>
  <p:clrMapOvr>
    <a:masterClrMapping/>
  </p:clrMapOvr>
  <p:transition spd="slow" advTm="2739">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6|2.3"/>
</p:tagLst>
</file>

<file path=ppt/tags/tag10.xml><?xml version="1.0" encoding="utf-8"?>
<p:tagLst xmlns:a="http://schemas.openxmlformats.org/drawingml/2006/main" xmlns:r="http://schemas.openxmlformats.org/officeDocument/2006/relationships" xmlns:p="http://schemas.openxmlformats.org/presentationml/2006/main">
  <p:tag name="TIMING" val="|0.3|5.8|3.9"/>
</p:tagLst>
</file>

<file path=ppt/tags/tag11.xml><?xml version="1.0" encoding="utf-8"?>
<p:tagLst xmlns:a="http://schemas.openxmlformats.org/drawingml/2006/main" xmlns:r="http://schemas.openxmlformats.org/officeDocument/2006/relationships" xmlns:p="http://schemas.openxmlformats.org/presentationml/2006/main">
  <p:tag name="TIMING" val="|2.6"/>
</p:tagLst>
</file>

<file path=ppt/tags/tag12.xml><?xml version="1.0" encoding="utf-8"?>
<p:tagLst xmlns:a="http://schemas.openxmlformats.org/drawingml/2006/main" xmlns:r="http://schemas.openxmlformats.org/officeDocument/2006/relationships" xmlns:p="http://schemas.openxmlformats.org/presentationml/2006/main">
  <p:tag name="TIMING" val="|5.5|2.5|8.1"/>
</p:tagLst>
</file>

<file path=ppt/tags/tag13.xml><?xml version="1.0" encoding="utf-8"?>
<p:tagLst xmlns:a="http://schemas.openxmlformats.org/drawingml/2006/main" xmlns:r="http://schemas.openxmlformats.org/officeDocument/2006/relationships" xmlns:p="http://schemas.openxmlformats.org/presentationml/2006/main">
  <p:tag name="TIMING" val="|0.4|2.4|4.7"/>
</p:tagLst>
</file>

<file path=ppt/tags/tag14.xml><?xml version="1.0" encoding="utf-8"?>
<p:tagLst xmlns:a="http://schemas.openxmlformats.org/drawingml/2006/main" xmlns:r="http://schemas.openxmlformats.org/officeDocument/2006/relationships" xmlns:p="http://schemas.openxmlformats.org/presentationml/2006/main">
  <p:tag name="TIMING" val="|2.2"/>
</p:tagLst>
</file>

<file path=ppt/tags/tag15.xml><?xml version="1.0" encoding="utf-8"?>
<p:tagLst xmlns:a="http://schemas.openxmlformats.org/drawingml/2006/main" xmlns:r="http://schemas.openxmlformats.org/officeDocument/2006/relationships" xmlns:p="http://schemas.openxmlformats.org/presentationml/2006/main">
  <p:tag name="TIMING" val="|1.9"/>
</p:tagLst>
</file>

<file path=ppt/tags/tag16.xml><?xml version="1.0" encoding="utf-8"?>
<p:tagLst xmlns:a="http://schemas.openxmlformats.org/drawingml/2006/main" xmlns:r="http://schemas.openxmlformats.org/officeDocument/2006/relationships" xmlns:p="http://schemas.openxmlformats.org/presentationml/2006/main">
  <p:tag name="TIMING" val="|1.2|5.4"/>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TIMING" val="|1|2|2.2|2.1|2.1|4.2"/>
</p:tagLst>
</file>

<file path=ppt/tags/tag19.xml><?xml version="1.0" encoding="utf-8"?>
<p:tagLst xmlns:a="http://schemas.openxmlformats.org/drawingml/2006/main" xmlns:r="http://schemas.openxmlformats.org/officeDocument/2006/relationships" xmlns:p="http://schemas.openxmlformats.org/presentationml/2006/main">
  <p:tag name="TIMING" val="|0.9|3.2"/>
</p:tagLst>
</file>

<file path=ppt/tags/tag2.xml><?xml version="1.0" encoding="utf-8"?>
<p:tagLst xmlns:a="http://schemas.openxmlformats.org/drawingml/2006/main" xmlns:r="http://schemas.openxmlformats.org/officeDocument/2006/relationships" xmlns:p="http://schemas.openxmlformats.org/presentationml/2006/main">
  <p:tag name="TIMING" val="|1.5|5.5|4.1"/>
</p:tagLst>
</file>

<file path=ppt/tags/tag20.xml><?xml version="1.0" encoding="utf-8"?>
<p:tagLst xmlns:a="http://schemas.openxmlformats.org/drawingml/2006/main" xmlns:r="http://schemas.openxmlformats.org/officeDocument/2006/relationships" xmlns:p="http://schemas.openxmlformats.org/presentationml/2006/main">
  <p:tag name="TIMING" val="|1.8|3.3"/>
</p:tagLst>
</file>

<file path=ppt/tags/tag21.xml><?xml version="1.0" encoding="utf-8"?>
<p:tagLst xmlns:a="http://schemas.openxmlformats.org/drawingml/2006/main" xmlns:r="http://schemas.openxmlformats.org/officeDocument/2006/relationships" xmlns:p="http://schemas.openxmlformats.org/presentationml/2006/main">
  <p:tag name="TIMING" val="|0.5|9.9"/>
</p:tagLst>
</file>

<file path=ppt/tags/tag22.xml><?xml version="1.0" encoding="utf-8"?>
<p:tagLst xmlns:a="http://schemas.openxmlformats.org/drawingml/2006/main" xmlns:r="http://schemas.openxmlformats.org/officeDocument/2006/relationships" xmlns:p="http://schemas.openxmlformats.org/presentationml/2006/main">
  <p:tag name="TIMING" val="|0.6|4.8|0.9|0.7|0.6"/>
</p:tagLst>
</file>

<file path=ppt/tags/tag23.xml><?xml version="1.0" encoding="utf-8"?>
<p:tagLst xmlns:a="http://schemas.openxmlformats.org/drawingml/2006/main" xmlns:r="http://schemas.openxmlformats.org/officeDocument/2006/relationships" xmlns:p="http://schemas.openxmlformats.org/presentationml/2006/main">
  <p:tag name="TIMING" val="|1.1|2.4|2.5|3.7|4.1|2.1|4|2.6|2.3|2.9"/>
</p:tagLst>
</file>

<file path=ppt/tags/tag3.xml><?xml version="1.0" encoding="utf-8"?>
<p:tagLst xmlns:a="http://schemas.openxmlformats.org/drawingml/2006/main" xmlns:r="http://schemas.openxmlformats.org/officeDocument/2006/relationships" xmlns:p="http://schemas.openxmlformats.org/presentationml/2006/main">
  <p:tag name="TIMING" val="|2|1.4|7|6.8|5"/>
</p:tagLst>
</file>

<file path=ppt/tags/tag4.xml><?xml version="1.0" encoding="utf-8"?>
<p:tagLst xmlns:a="http://schemas.openxmlformats.org/drawingml/2006/main" xmlns:r="http://schemas.openxmlformats.org/officeDocument/2006/relationships" xmlns:p="http://schemas.openxmlformats.org/presentationml/2006/main">
  <p:tag name="TIMING" val="|1.4|2.2|2.2|2|2.7|1.9"/>
</p:tagLst>
</file>

<file path=ppt/tags/tag5.xml><?xml version="1.0" encoding="utf-8"?>
<p:tagLst xmlns:a="http://schemas.openxmlformats.org/drawingml/2006/main" xmlns:r="http://schemas.openxmlformats.org/officeDocument/2006/relationships" xmlns:p="http://schemas.openxmlformats.org/presentationml/2006/main">
  <p:tag name="TIMING" val="|1.4|3.3|3.7|6.3|2|1.3|0.8|3.4|0.6|1|2.9|0.9|1.3"/>
</p:tagLst>
</file>

<file path=ppt/tags/tag6.xml><?xml version="1.0" encoding="utf-8"?>
<p:tagLst xmlns:a="http://schemas.openxmlformats.org/drawingml/2006/main" xmlns:r="http://schemas.openxmlformats.org/officeDocument/2006/relationships" xmlns:p="http://schemas.openxmlformats.org/presentationml/2006/main">
  <p:tag name="TIMING" val="|6.4|1.1|2.6"/>
</p:tagLst>
</file>

<file path=ppt/tags/tag7.xml><?xml version="1.0" encoding="utf-8"?>
<p:tagLst xmlns:a="http://schemas.openxmlformats.org/drawingml/2006/main" xmlns:r="http://schemas.openxmlformats.org/officeDocument/2006/relationships" xmlns:p="http://schemas.openxmlformats.org/presentationml/2006/main">
  <p:tag name="TIMING" val="|2|5|4.6|3.7"/>
</p:tagLst>
</file>

<file path=ppt/tags/tag8.xml><?xml version="1.0" encoding="utf-8"?>
<p:tagLst xmlns:a="http://schemas.openxmlformats.org/drawingml/2006/main" xmlns:r="http://schemas.openxmlformats.org/officeDocument/2006/relationships" xmlns:p="http://schemas.openxmlformats.org/presentationml/2006/main">
  <p:tag name="TIMING" val="|0.5|3.3|3.4"/>
</p:tagLst>
</file>

<file path=ppt/tags/tag9.xml><?xml version="1.0" encoding="utf-8"?>
<p:tagLst xmlns:a="http://schemas.openxmlformats.org/drawingml/2006/main" xmlns:r="http://schemas.openxmlformats.org/officeDocument/2006/relationships" xmlns:p="http://schemas.openxmlformats.org/presentationml/2006/main">
  <p:tag name="TIMING" val="|2.9|5.2"/>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2401</Words>
  <Application>Microsoft Office PowerPoint</Application>
  <PresentationFormat>Widescreen</PresentationFormat>
  <Paragraphs>327</Paragraphs>
  <Slides>33</Slides>
  <Notes>33</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Consider the numerous fitness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Recognition &amp; Reward in fitness &amp; lean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Elias</dc:creator>
  <cp:lastModifiedBy>Simon Elias</cp:lastModifiedBy>
  <cp:revision>20</cp:revision>
  <dcterms:modified xsi:type="dcterms:W3CDTF">2020-08-23T07:03:04Z</dcterms:modified>
</cp:coreProperties>
</file>