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6.xml" ContentType="application/vnd.openxmlformats-officedocument.presentationml.tags+xml"/>
  <Override PartName="/ppt/notesSlides/notesSlide24.xml" ContentType="application/vnd.openxmlformats-officedocument.presentationml.notesSlide+xml"/>
  <Override PartName="/ppt/tags/tag17.xml" ContentType="application/vnd.openxmlformats-officedocument.presentationml.tags+xml"/>
  <Override PartName="/ppt/notesSlides/notesSlide25.xml" ContentType="application/vnd.openxmlformats-officedocument.presentationml.notesSlide+xml"/>
  <Override PartName="/ppt/tags/tag18.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9.xml" ContentType="application/vnd.openxmlformats-officedocument.presentationml.tags+xml"/>
  <Override PartName="/ppt/notesSlides/notesSlide28.xml" ContentType="application/vnd.openxmlformats-officedocument.presentationml.notesSlide+xml"/>
  <Override PartName="/ppt/tags/tag20.xml" ContentType="application/vnd.openxmlformats-officedocument.presentationml.tags+xml"/>
  <Override PartName="/ppt/notesSlides/notesSlide29.xml" ContentType="application/vnd.openxmlformats-officedocument.presentationml.notesSlide+xml"/>
  <Override PartName="/ppt/tags/tag21.xml" ContentType="application/vnd.openxmlformats-officedocument.presentationml.tags+xml"/>
  <Override PartName="/ppt/notesSlides/notesSlide30.xml" ContentType="application/vnd.openxmlformats-officedocument.presentationml.notesSlide+xml"/>
  <Override PartName="/ppt/tags/tag22.xml" ContentType="application/vnd.openxmlformats-officedocument.presentationml.tags+xml"/>
  <Override PartName="/ppt/notesSlides/notesSlide31.xml" ContentType="application/vnd.openxmlformats-officedocument.presentationml.notesSlide+xml"/>
  <Override PartName="/ppt/tags/tag23.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30">
          <p15:clr>
            <a:srgbClr val="9AA0A6"/>
          </p15:clr>
        </p15:guide>
        <p15:guide id="2" pos="367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1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401" autoAdjust="0"/>
  </p:normalViewPr>
  <p:slideViewPr>
    <p:cSldViewPr snapToGrid="0">
      <p:cViewPr varScale="1">
        <p:scale>
          <a:sx n="62" d="100"/>
          <a:sy n="62" d="100"/>
        </p:scale>
        <p:origin x="1816" y="40"/>
      </p:cViewPr>
      <p:guideLst>
        <p:guide orient="horz" pos="2530"/>
        <p:guide pos="3672"/>
      </p:guideLst>
    </p:cSldViewPr>
  </p:slideViewPr>
  <p:notesTextViewPr>
    <p:cViewPr>
      <p:scale>
        <a:sx n="1" d="1"/>
        <a:sy n="1" d="1"/>
      </p:scale>
      <p:origin x="0" y="0"/>
    </p:cViewPr>
  </p:notesTextViewPr>
  <p:sorterViewPr>
    <p:cViewPr>
      <p:scale>
        <a:sx n="100" d="100"/>
        <a:sy n="100" d="100"/>
      </p:scale>
      <p:origin x="0" y="-83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00" name="Google Shape;2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9024016926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9024016926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7" name="Google Shape;21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3" name="Google Shape;22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50" name="Google Shape;25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61" name="Google Shape;26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2" name="Google Shape;272;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2" name="Google Shape;29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9" name="Google Shape;29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12" name="Google Shape;31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8dc3d635d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21" name="Google Shape;321;g8dc3d635d3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28" name="Google Shape;32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9" name="Google Shape;33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48" name="Google Shape;34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55" name="Google Shape;35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6" name="Google Shape;366;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75" name="Google Shape;37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89" name="Google Shape;38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96" name="Google Shape;39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 name="Google Shape;404;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4" name="Google Shape;42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90660e3f8a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90660e3f8a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6" name="Google Shape;11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24" name="Google Shape;12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5" name="Google Shape;15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6" name="Google Shape;17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3" name="Google Shape;19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openxmlformats.org/officeDocument/2006/relationships/hyperlink" Target="http://www.wellianillustration.com" TargetMode="Externa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hyperlink" Target="https://www.bensound.com/"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7.png"/><Relationship Id="rId5" Type="http://schemas.openxmlformats.org/officeDocument/2006/relationships/image" Target="../media/image1.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17.png"/><Relationship Id="rId4" Type="http://schemas.openxmlformats.org/officeDocument/2006/relationships/image" Target="../media/image20.gi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14.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17.xml"/><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35.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p:cNvPicPr preferRelativeResize="0"/>
          <p:nvPr/>
        </p:nvPicPr>
        <p:blipFill rotWithShape="1">
          <a:blip r:embed="rId4">
            <a:alphaModFix/>
          </a:blip>
          <a:srcRect/>
          <a:stretch/>
        </p:blipFill>
        <p:spPr>
          <a:xfrm>
            <a:off x="-20115" y="1546"/>
            <a:ext cx="3803317" cy="6931692"/>
          </a:xfrm>
          <a:prstGeom prst="rect">
            <a:avLst/>
          </a:prstGeom>
          <a:noFill/>
          <a:ln>
            <a:noFill/>
          </a:ln>
        </p:spPr>
      </p:pic>
      <p:pic>
        <p:nvPicPr>
          <p:cNvPr id="85" name="Google Shape;85;p13"/>
          <p:cNvPicPr preferRelativeResize="0"/>
          <p:nvPr/>
        </p:nvPicPr>
        <p:blipFill rotWithShape="1">
          <a:blip r:embed="rId5">
            <a:alphaModFix/>
          </a:blip>
          <a:srcRect/>
          <a:stretch/>
        </p:blipFill>
        <p:spPr>
          <a:xfrm>
            <a:off x="10028207" y="6042516"/>
            <a:ext cx="1983711" cy="511489"/>
          </a:xfrm>
          <a:prstGeom prst="rect">
            <a:avLst/>
          </a:prstGeom>
          <a:noFill/>
          <a:ln>
            <a:noFill/>
          </a:ln>
        </p:spPr>
      </p:pic>
      <p:sp>
        <p:nvSpPr>
          <p:cNvPr id="86" name="Google Shape;86;p13"/>
          <p:cNvSpPr txBox="1"/>
          <p:nvPr/>
        </p:nvSpPr>
        <p:spPr>
          <a:xfrm>
            <a:off x="5720535" y="1385126"/>
            <a:ext cx="5278200" cy="1323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4300" b="1" i="0" u="none" strike="noStrike" cap="none" dirty="0">
                <a:solidFill>
                  <a:srgbClr val="2B7280"/>
                </a:solidFill>
                <a:latin typeface="Calibri"/>
                <a:ea typeface="Calibri"/>
                <a:cs typeface="Calibri"/>
                <a:sym typeface="Calibri"/>
              </a:rPr>
              <a:t>The Lean-Fitness</a:t>
            </a:r>
            <a:endParaRPr sz="1700" b="1" dirty="0">
              <a:latin typeface="Calibri"/>
              <a:ea typeface="Calibri"/>
              <a:cs typeface="Calibri"/>
              <a:sym typeface="Calibri"/>
            </a:endParaRPr>
          </a:p>
          <a:p>
            <a:pPr marL="0" marR="0" lvl="0" indent="0" algn="r" rtl="0">
              <a:spcBef>
                <a:spcPts val="0"/>
              </a:spcBef>
              <a:spcAft>
                <a:spcPts val="0"/>
              </a:spcAft>
              <a:buNone/>
            </a:pPr>
            <a:r>
              <a:rPr lang="en-US" sz="4300" b="1" i="0" u="none" strike="noStrike" cap="none" dirty="0">
                <a:solidFill>
                  <a:srgbClr val="2B7280"/>
                </a:solidFill>
                <a:latin typeface="Calibri"/>
                <a:ea typeface="Calibri"/>
                <a:cs typeface="Calibri"/>
                <a:sym typeface="Calibri"/>
              </a:rPr>
              <a:t>Analogy</a:t>
            </a:r>
            <a:endParaRPr sz="1700" b="1" dirty="0">
              <a:latin typeface="Calibri"/>
              <a:ea typeface="Calibri"/>
              <a:cs typeface="Calibri"/>
              <a:sym typeface="Calibri"/>
            </a:endParaRPr>
          </a:p>
        </p:txBody>
      </p:sp>
      <p:sp>
        <p:nvSpPr>
          <p:cNvPr id="87" name="Google Shape;87;p13"/>
          <p:cNvSpPr txBox="1"/>
          <p:nvPr/>
        </p:nvSpPr>
        <p:spPr>
          <a:xfrm>
            <a:off x="7034050" y="2996118"/>
            <a:ext cx="3803400" cy="841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000" i="0" u="none" strike="noStrike" cap="none" dirty="0">
                <a:solidFill>
                  <a:srgbClr val="2B7280"/>
                </a:solidFill>
                <a:latin typeface="Calibri"/>
                <a:ea typeface="Calibri"/>
                <a:cs typeface="Calibri"/>
                <a:sym typeface="Calibri"/>
              </a:rPr>
              <a:t>An aid to understanding the essence of lean thinking</a:t>
            </a:r>
            <a:endParaRPr sz="2000" i="0" u="none" strike="noStrike" cap="none" dirty="0">
              <a:solidFill>
                <a:srgbClr val="2B7280"/>
              </a:solidFill>
              <a:latin typeface="Calibri"/>
              <a:ea typeface="Calibri"/>
              <a:cs typeface="Calibri"/>
              <a:sym typeface="Calibri"/>
            </a:endParaRPr>
          </a:p>
        </p:txBody>
      </p:sp>
      <p:pic>
        <p:nvPicPr>
          <p:cNvPr id="88" name="Google Shape;88;p13"/>
          <p:cNvPicPr preferRelativeResize="0"/>
          <p:nvPr/>
        </p:nvPicPr>
        <p:blipFill>
          <a:blip r:embed="rId6">
            <a:alphaModFix/>
          </a:blip>
          <a:stretch>
            <a:fillRect/>
          </a:stretch>
        </p:blipFill>
        <p:spPr>
          <a:xfrm>
            <a:off x="860950" y="460666"/>
            <a:ext cx="4859574" cy="5150273"/>
          </a:xfrm>
          <a:prstGeom prst="rect">
            <a:avLst/>
          </a:prstGeom>
          <a:noFill/>
          <a:ln>
            <a:noFill/>
          </a:ln>
        </p:spPr>
      </p:pic>
      <p:sp>
        <p:nvSpPr>
          <p:cNvPr id="89" name="Google Shape;89;p13"/>
          <p:cNvSpPr txBox="1"/>
          <p:nvPr/>
        </p:nvSpPr>
        <p:spPr>
          <a:xfrm>
            <a:off x="1349323" y="6139587"/>
            <a:ext cx="5453700" cy="34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a:ea typeface="Calibri"/>
                <a:cs typeface="Calibri"/>
                <a:sym typeface="Calibri"/>
              </a:rPr>
              <a:t>Graphics: Hanneke Wellian  </a:t>
            </a:r>
            <a:r>
              <a:rPr lang="en-US" u="sng" dirty="0">
                <a:solidFill>
                  <a:schemeClr val="hlink"/>
                </a:solidFill>
                <a:latin typeface="Calibri"/>
                <a:ea typeface="Calibri"/>
                <a:cs typeface="Calibri"/>
                <a:sym typeface="Calibri"/>
                <a:hlinkClick r:id="rId7"/>
              </a:rPr>
              <a:t>www.wellianillustration.com</a:t>
            </a:r>
            <a:endParaRPr dirty="0">
              <a:latin typeface="Calibri"/>
              <a:ea typeface="Calibri"/>
              <a:cs typeface="Calibri"/>
              <a:sym typeface="Calibri"/>
            </a:endParaRPr>
          </a:p>
        </p:txBody>
      </p:sp>
      <p:sp>
        <p:nvSpPr>
          <p:cNvPr id="90" name="Google Shape;90;p13"/>
          <p:cNvSpPr txBox="1"/>
          <p:nvPr/>
        </p:nvSpPr>
        <p:spPr>
          <a:xfrm>
            <a:off x="8600150" y="3966593"/>
            <a:ext cx="2226000" cy="579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dirty="0">
                <a:solidFill>
                  <a:srgbClr val="2B7280"/>
                </a:solidFill>
                <a:latin typeface="Calibri"/>
                <a:ea typeface="Calibri"/>
                <a:cs typeface="Calibri"/>
                <a:sym typeface="Calibri"/>
              </a:rPr>
              <a:t>Simon Elias</a:t>
            </a:r>
            <a:endParaRPr sz="1800" i="0" u="none" strike="noStrike" cap="none" dirty="0">
              <a:solidFill>
                <a:srgbClr val="2B7280"/>
              </a:solidFill>
              <a:latin typeface="Calibri"/>
              <a:ea typeface="Calibri"/>
              <a:cs typeface="Calibri"/>
              <a:sym typeface="Calibri"/>
            </a:endParaRPr>
          </a:p>
        </p:txBody>
      </p:sp>
      <p:pic>
        <p:nvPicPr>
          <p:cNvPr id="91" name="Google Shape;91;p13"/>
          <p:cNvPicPr preferRelativeResize="0"/>
          <p:nvPr/>
        </p:nvPicPr>
        <p:blipFill rotWithShape="1">
          <a:blip r:embed="rId8">
            <a:alphaModFix/>
          </a:blip>
          <a:srcRect t="14335" b="18328"/>
          <a:stretch/>
        </p:blipFill>
        <p:spPr>
          <a:xfrm>
            <a:off x="8240875" y="5948000"/>
            <a:ext cx="1494361" cy="757600"/>
          </a:xfrm>
          <a:prstGeom prst="rect">
            <a:avLst/>
          </a:prstGeom>
          <a:noFill/>
          <a:ln>
            <a:noFill/>
          </a:ln>
        </p:spPr>
      </p:pic>
      <p:sp>
        <p:nvSpPr>
          <p:cNvPr id="12" name="TextBox 11">
            <a:extLst>
              <a:ext uri="{FF2B5EF4-FFF2-40B4-BE49-F238E27FC236}">
                <a16:creationId xmlns:a16="http://schemas.microsoft.com/office/drawing/2014/main" id="{7B211B82-3968-4FAD-9D23-91E460FE328B}"/>
              </a:ext>
            </a:extLst>
          </p:cNvPr>
          <p:cNvSpPr txBox="1"/>
          <p:nvPr/>
        </p:nvSpPr>
        <p:spPr>
          <a:xfrm>
            <a:off x="1349323" y="6497409"/>
            <a:ext cx="4312642" cy="307777"/>
          </a:xfrm>
          <a:prstGeom prst="rect">
            <a:avLst/>
          </a:prstGeom>
          <a:noFill/>
        </p:spPr>
        <p:txBody>
          <a:bodyPr wrap="square">
            <a:spAutoFit/>
          </a:bodyPr>
          <a:lstStyle/>
          <a:p>
            <a:r>
              <a:rPr lang="en-GB" dirty="0">
                <a:latin typeface="Calibri" panose="020F0502020204030204" pitchFamily="34" charset="0"/>
                <a:cs typeface="Calibri" panose="020F0502020204030204" pitchFamily="34" charset="0"/>
              </a:rPr>
              <a:t>Music: «Ukulele» from </a:t>
            </a:r>
            <a:r>
              <a:rPr lang="en-GB" dirty="0">
                <a:latin typeface="Calibri" panose="020F0502020204030204" pitchFamily="34" charset="0"/>
                <a:cs typeface="Calibri" panose="020F0502020204030204" pitchFamily="34" charset="0"/>
                <a:hlinkClick r:id="rId9"/>
              </a:rPr>
              <a:t>Bensound.com</a:t>
            </a:r>
            <a:endParaRPr lang="en-GB" dirty="0">
              <a:latin typeface="Calibri" panose="020F0502020204030204" pitchFamily="34" charset="0"/>
              <a:cs typeface="Calibri" panose="020F0502020204030204" pitchFamily="34" charset="0"/>
            </a:endParaRPr>
          </a:p>
        </p:txBody>
      </p:sp>
    </p:spTree>
    <p:custDataLst>
      <p:tags r:id="rId1"/>
    </p:custData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2"/>
          <p:cNvSpPr txBox="1"/>
          <p:nvPr/>
        </p:nvSpPr>
        <p:spPr>
          <a:xfrm>
            <a:off x="221775" y="4022896"/>
            <a:ext cx="3264121" cy="184665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rgbClr val="2B7280"/>
                </a:solidFill>
                <a:latin typeface="Calibri"/>
                <a:ea typeface="Calibri"/>
                <a:cs typeface="Calibri"/>
                <a:sym typeface="Calibri"/>
              </a:rPr>
              <a:t>…though there are many underlying methods and techniques that align to these principles</a:t>
            </a:r>
            <a:endParaRPr sz="2000" dirty="0">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p:txBody>
      </p:sp>
      <p:pic>
        <p:nvPicPr>
          <p:cNvPr id="203" name="Google Shape;203;p22"/>
          <p:cNvPicPr preferRelativeResize="0"/>
          <p:nvPr/>
        </p:nvPicPr>
        <p:blipFill rotWithShape="1">
          <a:blip r:embed="rId4">
            <a:alphaModFix/>
          </a:blip>
          <a:srcRect/>
          <a:stretch/>
        </p:blipFill>
        <p:spPr>
          <a:xfrm>
            <a:off x="4086352" y="0"/>
            <a:ext cx="3460496" cy="6604000"/>
          </a:xfrm>
          <a:prstGeom prst="rect">
            <a:avLst/>
          </a:prstGeom>
          <a:noFill/>
          <a:ln>
            <a:noFill/>
          </a:ln>
        </p:spPr>
      </p:pic>
      <p:sp>
        <p:nvSpPr>
          <p:cNvPr id="204" name="Google Shape;204;p22"/>
          <p:cNvSpPr txBox="1"/>
          <p:nvPr/>
        </p:nvSpPr>
        <p:spPr>
          <a:xfrm>
            <a:off x="4305300" y="971803"/>
            <a:ext cx="3022600" cy="295465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100" b="1">
                <a:solidFill>
                  <a:srgbClr val="193151"/>
                </a:solidFill>
                <a:latin typeface="Calibri"/>
                <a:ea typeface="Calibri"/>
                <a:cs typeface="Calibri"/>
                <a:sym typeface="Calibri"/>
              </a:rPr>
              <a:t>Lean </a:t>
            </a:r>
            <a:endParaRPr sz="1500">
              <a:solidFill>
                <a:srgbClr val="193151"/>
              </a:solidFill>
              <a:latin typeface="Calibri"/>
              <a:ea typeface="Calibri"/>
              <a:cs typeface="Calibri"/>
              <a:sym typeface="Calibri"/>
            </a:endParaRPr>
          </a:p>
          <a:p>
            <a:pPr marL="0" marR="0" lvl="0" indent="0" algn="ctr" rtl="0">
              <a:spcBef>
                <a:spcPts val="0"/>
              </a:spcBef>
              <a:spcAft>
                <a:spcPts val="0"/>
              </a:spcAft>
              <a:buNone/>
            </a:pPr>
            <a:r>
              <a:rPr lang="en-US" sz="2100" b="1">
                <a:solidFill>
                  <a:srgbClr val="193151"/>
                </a:solidFill>
                <a:latin typeface="Calibri"/>
                <a:ea typeface="Calibri"/>
                <a:cs typeface="Calibri"/>
                <a:sym typeface="Calibri"/>
              </a:rPr>
              <a:t>Principles:</a:t>
            </a:r>
            <a:endParaRPr sz="1500">
              <a:solidFill>
                <a:srgbClr val="193151"/>
              </a:solidFill>
              <a:latin typeface="Calibri"/>
              <a:ea typeface="Calibri"/>
              <a:cs typeface="Calibri"/>
              <a:sym typeface="Calibri"/>
            </a:endParaRPr>
          </a:p>
          <a:p>
            <a:pPr marL="0" marR="0" lvl="0" indent="0" algn="ctr" rtl="0">
              <a:spcBef>
                <a:spcPts val="0"/>
              </a:spcBef>
              <a:spcAft>
                <a:spcPts val="0"/>
              </a:spcAft>
              <a:buNone/>
            </a:pPr>
            <a:endParaRPr sz="2100">
              <a:solidFill>
                <a:schemeClr val="lt1"/>
              </a:solidFill>
              <a:latin typeface="Calibri"/>
              <a:ea typeface="Calibri"/>
              <a:cs typeface="Calibri"/>
              <a:sym typeface="Calibri"/>
            </a:endParaRPr>
          </a:p>
          <a:p>
            <a:pPr marL="0" marR="0" lvl="0" indent="0" algn="ctr" rtl="0">
              <a:lnSpc>
                <a:spcPct val="115000"/>
              </a:lnSpc>
              <a:spcBef>
                <a:spcPts val="0"/>
              </a:spcBef>
              <a:spcAft>
                <a:spcPts val="0"/>
              </a:spcAft>
              <a:buNone/>
            </a:pPr>
            <a:r>
              <a:rPr lang="en-US" sz="1900">
                <a:solidFill>
                  <a:schemeClr val="lt1"/>
                </a:solidFill>
                <a:latin typeface="Calibri"/>
                <a:ea typeface="Calibri"/>
                <a:cs typeface="Calibri"/>
                <a:sym typeface="Calibri"/>
              </a:rPr>
              <a:t>Optimise Flow</a:t>
            </a:r>
            <a:endParaRPr sz="1500">
              <a:latin typeface="Calibri"/>
              <a:ea typeface="Calibri"/>
              <a:cs typeface="Calibri"/>
              <a:sym typeface="Calibri"/>
            </a:endParaRPr>
          </a:p>
          <a:p>
            <a:pPr marL="0" marR="0" lvl="0" indent="0" algn="ctr" rtl="0">
              <a:lnSpc>
                <a:spcPct val="115000"/>
              </a:lnSpc>
              <a:spcBef>
                <a:spcPts val="0"/>
              </a:spcBef>
              <a:spcAft>
                <a:spcPts val="0"/>
              </a:spcAft>
              <a:buNone/>
            </a:pPr>
            <a:r>
              <a:rPr lang="en-US" sz="1900">
                <a:solidFill>
                  <a:schemeClr val="lt1"/>
                </a:solidFill>
                <a:latin typeface="Calibri"/>
                <a:ea typeface="Calibri"/>
                <a:cs typeface="Calibri"/>
                <a:sym typeface="Calibri"/>
              </a:rPr>
              <a:t>Understand Demand</a:t>
            </a:r>
            <a:endParaRPr sz="1500">
              <a:latin typeface="Calibri"/>
              <a:ea typeface="Calibri"/>
              <a:cs typeface="Calibri"/>
              <a:sym typeface="Calibri"/>
            </a:endParaRPr>
          </a:p>
          <a:p>
            <a:pPr marL="0" marR="0" lvl="0" indent="0" algn="ctr" rtl="0">
              <a:lnSpc>
                <a:spcPct val="115000"/>
              </a:lnSpc>
              <a:spcBef>
                <a:spcPts val="0"/>
              </a:spcBef>
              <a:spcAft>
                <a:spcPts val="0"/>
              </a:spcAft>
              <a:buNone/>
            </a:pPr>
            <a:r>
              <a:rPr lang="en-US" sz="1900">
                <a:solidFill>
                  <a:schemeClr val="lt1"/>
                </a:solidFill>
                <a:latin typeface="Calibri"/>
                <a:ea typeface="Calibri"/>
                <a:cs typeface="Calibri"/>
                <a:sym typeface="Calibri"/>
              </a:rPr>
              <a:t>Deliver value</a:t>
            </a:r>
            <a:endParaRPr sz="1500">
              <a:latin typeface="Calibri"/>
              <a:ea typeface="Calibri"/>
              <a:cs typeface="Calibri"/>
              <a:sym typeface="Calibri"/>
            </a:endParaRPr>
          </a:p>
          <a:p>
            <a:pPr marL="0" marR="0" lvl="0" indent="0" algn="ctr" rtl="0">
              <a:lnSpc>
                <a:spcPct val="115000"/>
              </a:lnSpc>
              <a:spcBef>
                <a:spcPts val="0"/>
              </a:spcBef>
              <a:spcAft>
                <a:spcPts val="0"/>
              </a:spcAft>
              <a:buNone/>
            </a:pPr>
            <a:r>
              <a:rPr lang="en-US" sz="1900">
                <a:solidFill>
                  <a:schemeClr val="lt1"/>
                </a:solidFill>
                <a:latin typeface="Calibri"/>
                <a:ea typeface="Calibri"/>
                <a:cs typeface="Calibri"/>
                <a:sym typeface="Calibri"/>
              </a:rPr>
              <a:t>Remove waste</a:t>
            </a:r>
            <a:endParaRPr sz="1500">
              <a:latin typeface="Calibri"/>
              <a:ea typeface="Calibri"/>
              <a:cs typeface="Calibri"/>
              <a:sym typeface="Calibri"/>
            </a:endParaRPr>
          </a:p>
          <a:p>
            <a:pPr marL="0" marR="0" lvl="0" indent="0" algn="ctr" rtl="0">
              <a:lnSpc>
                <a:spcPct val="115000"/>
              </a:lnSpc>
              <a:spcBef>
                <a:spcPts val="0"/>
              </a:spcBef>
              <a:spcAft>
                <a:spcPts val="0"/>
              </a:spcAft>
              <a:buNone/>
            </a:pPr>
            <a:r>
              <a:rPr lang="en-US" sz="1900">
                <a:solidFill>
                  <a:schemeClr val="lt1"/>
                </a:solidFill>
                <a:latin typeface="Calibri"/>
                <a:ea typeface="Calibri"/>
                <a:cs typeface="Calibri"/>
                <a:sym typeface="Calibri"/>
              </a:rPr>
              <a:t>Continuously improve</a:t>
            </a:r>
            <a:endParaRPr sz="1500">
              <a:latin typeface="Calibri"/>
              <a:ea typeface="Calibri"/>
              <a:cs typeface="Calibri"/>
              <a:sym typeface="Calibri"/>
            </a:endParaRPr>
          </a:p>
          <a:p>
            <a:pPr marL="0" marR="0" lvl="0" indent="0" algn="ctr" rtl="0">
              <a:lnSpc>
                <a:spcPct val="115000"/>
              </a:lnSpc>
              <a:spcBef>
                <a:spcPts val="0"/>
              </a:spcBef>
              <a:spcAft>
                <a:spcPts val="0"/>
              </a:spcAft>
              <a:buNone/>
            </a:pPr>
            <a:r>
              <a:rPr lang="en-US" sz="1900">
                <a:solidFill>
                  <a:schemeClr val="lt1"/>
                </a:solidFill>
                <a:latin typeface="Calibri"/>
                <a:ea typeface="Calibri"/>
                <a:cs typeface="Calibri"/>
                <a:sym typeface="Calibri"/>
              </a:rPr>
              <a:t>Engage &amp; empower</a:t>
            </a:r>
            <a:endParaRPr sz="1500">
              <a:latin typeface="Calibri"/>
              <a:ea typeface="Calibri"/>
              <a:cs typeface="Calibri"/>
              <a:sym typeface="Calibri"/>
            </a:endParaRPr>
          </a:p>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205" name="Google Shape;205;p22"/>
          <p:cNvSpPr txBox="1"/>
          <p:nvPr/>
        </p:nvSpPr>
        <p:spPr>
          <a:xfrm>
            <a:off x="213824" y="450903"/>
            <a:ext cx="3264121" cy="13849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2B7280"/>
                </a:solidFill>
                <a:latin typeface="Calibri"/>
                <a:ea typeface="Calibri"/>
                <a:cs typeface="Calibri"/>
                <a:sym typeface="Calibri"/>
              </a:rPr>
              <a:t>Lean &amp; fitness both have underlying core principles</a:t>
            </a:r>
            <a:endParaRPr dirty="0">
              <a:latin typeface="Calibri"/>
              <a:ea typeface="Calibri"/>
              <a:cs typeface="Calibri"/>
              <a:sym typeface="Calibri"/>
            </a:endParaRPr>
          </a:p>
        </p:txBody>
      </p:sp>
      <p:sp>
        <p:nvSpPr>
          <p:cNvPr id="206" name="Google Shape;206;p22"/>
          <p:cNvSpPr txBox="1"/>
          <p:nvPr/>
        </p:nvSpPr>
        <p:spPr>
          <a:xfrm>
            <a:off x="221775" y="2362399"/>
            <a:ext cx="3264121"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rgbClr val="2B7280"/>
                </a:solidFill>
                <a:latin typeface="Calibri"/>
                <a:ea typeface="Calibri"/>
                <a:cs typeface="Calibri"/>
                <a:sym typeface="Calibri"/>
              </a:rPr>
              <a:t>These are universally applicable to any person (fitness) or organisation (lean).</a:t>
            </a:r>
            <a:endParaRPr sz="2000" dirty="0">
              <a:latin typeface="Calibri"/>
              <a:ea typeface="Calibri"/>
              <a:cs typeface="Calibri"/>
              <a:sym typeface="Calibri"/>
            </a:endParaRPr>
          </a:p>
        </p:txBody>
      </p:sp>
      <p:pic>
        <p:nvPicPr>
          <p:cNvPr id="207" name="Google Shape;207;p22"/>
          <p:cNvPicPr preferRelativeResize="0"/>
          <p:nvPr/>
        </p:nvPicPr>
        <p:blipFill rotWithShape="1">
          <a:blip r:embed="rId4">
            <a:alphaModFix/>
          </a:blip>
          <a:srcRect/>
          <a:stretch/>
        </p:blipFill>
        <p:spPr>
          <a:xfrm>
            <a:off x="8147302" y="0"/>
            <a:ext cx="3460496" cy="6604000"/>
          </a:xfrm>
          <a:prstGeom prst="rect">
            <a:avLst/>
          </a:prstGeom>
          <a:noFill/>
          <a:ln>
            <a:noFill/>
          </a:ln>
        </p:spPr>
      </p:pic>
      <p:sp>
        <p:nvSpPr>
          <p:cNvPr id="208" name="Google Shape;208;p22"/>
          <p:cNvSpPr txBox="1"/>
          <p:nvPr/>
        </p:nvSpPr>
        <p:spPr>
          <a:xfrm>
            <a:off x="8366252" y="990600"/>
            <a:ext cx="3022500" cy="3836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100" b="1">
                <a:solidFill>
                  <a:srgbClr val="193151"/>
                </a:solidFill>
                <a:latin typeface="Calibri"/>
                <a:ea typeface="Calibri"/>
                <a:cs typeface="Calibri"/>
                <a:sym typeface="Calibri"/>
              </a:rPr>
              <a:t>Fitness</a:t>
            </a:r>
            <a:endParaRPr sz="1500">
              <a:solidFill>
                <a:srgbClr val="193151"/>
              </a:solidFill>
              <a:latin typeface="Calibri"/>
              <a:ea typeface="Calibri"/>
              <a:cs typeface="Calibri"/>
              <a:sym typeface="Calibri"/>
            </a:endParaRPr>
          </a:p>
          <a:p>
            <a:pPr marL="0" marR="0" lvl="0" indent="0" algn="ctr" rtl="0">
              <a:spcBef>
                <a:spcPts val="0"/>
              </a:spcBef>
              <a:spcAft>
                <a:spcPts val="0"/>
              </a:spcAft>
              <a:buNone/>
            </a:pPr>
            <a:r>
              <a:rPr lang="en-US" sz="2100" b="1">
                <a:solidFill>
                  <a:srgbClr val="193151"/>
                </a:solidFill>
                <a:latin typeface="Calibri"/>
                <a:ea typeface="Calibri"/>
                <a:cs typeface="Calibri"/>
                <a:sym typeface="Calibri"/>
              </a:rPr>
              <a:t>Principles</a:t>
            </a:r>
            <a:r>
              <a:rPr lang="en-US" sz="2100">
                <a:solidFill>
                  <a:srgbClr val="193151"/>
                </a:solidFill>
                <a:latin typeface="Calibri"/>
                <a:ea typeface="Calibri"/>
                <a:cs typeface="Calibri"/>
                <a:sym typeface="Calibri"/>
              </a:rPr>
              <a:t>:</a:t>
            </a:r>
            <a:endParaRPr sz="1500">
              <a:solidFill>
                <a:srgbClr val="193151"/>
              </a:solidFill>
              <a:latin typeface="Calibri"/>
              <a:ea typeface="Calibri"/>
              <a:cs typeface="Calibri"/>
              <a:sym typeface="Calibri"/>
            </a:endParaRPr>
          </a:p>
          <a:p>
            <a:pPr marL="0" marR="0" lvl="0" indent="0" algn="ctr" rtl="0">
              <a:spcBef>
                <a:spcPts val="0"/>
              </a:spcBef>
              <a:spcAft>
                <a:spcPts val="0"/>
              </a:spcAft>
              <a:buNone/>
            </a:pPr>
            <a:endParaRPr sz="2100">
              <a:solidFill>
                <a:schemeClr val="lt1"/>
              </a:solidFill>
              <a:latin typeface="Calibri"/>
              <a:ea typeface="Calibri"/>
              <a:cs typeface="Calibri"/>
              <a:sym typeface="Calibri"/>
            </a:endParaRPr>
          </a:p>
          <a:p>
            <a:pPr marL="0" marR="0" lvl="0" indent="0" algn="ctr" rtl="0">
              <a:lnSpc>
                <a:spcPct val="115000"/>
              </a:lnSpc>
              <a:spcBef>
                <a:spcPts val="0"/>
              </a:spcBef>
              <a:spcAft>
                <a:spcPts val="0"/>
              </a:spcAft>
              <a:buNone/>
            </a:pPr>
            <a:r>
              <a:rPr lang="en-US" sz="1900">
                <a:solidFill>
                  <a:schemeClr val="lt1"/>
                </a:solidFill>
                <a:latin typeface="Calibri"/>
                <a:ea typeface="Calibri"/>
                <a:cs typeface="Calibri"/>
                <a:sym typeface="Calibri"/>
              </a:rPr>
              <a:t>Progression</a:t>
            </a:r>
            <a:endParaRPr sz="1900">
              <a:solidFill>
                <a:schemeClr val="lt1"/>
              </a:solidFill>
              <a:latin typeface="Calibri"/>
              <a:ea typeface="Calibri"/>
              <a:cs typeface="Calibri"/>
              <a:sym typeface="Calibri"/>
            </a:endParaRPr>
          </a:p>
          <a:p>
            <a:pPr marL="0" marR="0" lvl="0" indent="0" algn="ctr" rtl="0">
              <a:lnSpc>
                <a:spcPct val="115000"/>
              </a:lnSpc>
              <a:spcBef>
                <a:spcPts val="0"/>
              </a:spcBef>
              <a:spcAft>
                <a:spcPts val="0"/>
              </a:spcAft>
              <a:buNone/>
            </a:pPr>
            <a:r>
              <a:rPr lang="en-US" sz="1900">
                <a:solidFill>
                  <a:schemeClr val="lt1"/>
                </a:solidFill>
                <a:latin typeface="Calibri"/>
                <a:ea typeface="Calibri"/>
                <a:cs typeface="Calibri"/>
                <a:sym typeface="Calibri"/>
              </a:rPr>
              <a:t>Regularity</a:t>
            </a:r>
            <a:endParaRPr sz="1900">
              <a:solidFill>
                <a:schemeClr val="lt1"/>
              </a:solidFill>
              <a:latin typeface="Calibri"/>
              <a:ea typeface="Calibri"/>
              <a:cs typeface="Calibri"/>
              <a:sym typeface="Calibri"/>
            </a:endParaRPr>
          </a:p>
          <a:p>
            <a:pPr marL="0" marR="0" lvl="0" indent="0" algn="ctr" rtl="0">
              <a:lnSpc>
                <a:spcPct val="115000"/>
              </a:lnSpc>
              <a:spcBef>
                <a:spcPts val="0"/>
              </a:spcBef>
              <a:spcAft>
                <a:spcPts val="0"/>
              </a:spcAft>
              <a:buNone/>
            </a:pPr>
            <a:r>
              <a:rPr lang="en-US" sz="1900">
                <a:solidFill>
                  <a:schemeClr val="lt1"/>
                </a:solidFill>
                <a:latin typeface="Calibri"/>
                <a:ea typeface="Calibri"/>
                <a:cs typeface="Calibri"/>
                <a:sym typeface="Calibri"/>
              </a:rPr>
              <a:t>Overload</a:t>
            </a:r>
            <a:endParaRPr sz="1900">
              <a:solidFill>
                <a:schemeClr val="lt1"/>
              </a:solidFill>
              <a:latin typeface="Calibri"/>
              <a:ea typeface="Calibri"/>
              <a:cs typeface="Calibri"/>
              <a:sym typeface="Calibri"/>
            </a:endParaRPr>
          </a:p>
          <a:p>
            <a:pPr marL="0" marR="0" lvl="0" indent="0" algn="ctr" rtl="0">
              <a:lnSpc>
                <a:spcPct val="115000"/>
              </a:lnSpc>
              <a:spcBef>
                <a:spcPts val="0"/>
              </a:spcBef>
              <a:spcAft>
                <a:spcPts val="0"/>
              </a:spcAft>
              <a:buNone/>
            </a:pPr>
            <a:r>
              <a:rPr lang="en-US" sz="1900">
                <a:solidFill>
                  <a:schemeClr val="lt1"/>
                </a:solidFill>
                <a:latin typeface="Calibri"/>
                <a:ea typeface="Calibri"/>
                <a:cs typeface="Calibri"/>
                <a:sym typeface="Calibri"/>
              </a:rPr>
              <a:t>Variety</a:t>
            </a:r>
            <a:endParaRPr sz="1900">
              <a:solidFill>
                <a:schemeClr val="lt1"/>
              </a:solidFill>
              <a:latin typeface="Calibri"/>
              <a:ea typeface="Calibri"/>
              <a:cs typeface="Calibri"/>
              <a:sym typeface="Calibri"/>
            </a:endParaRPr>
          </a:p>
          <a:p>
            <a:pPr marL="0" marR="0" lvl="0" indent="0" algn="ctr" rtl="0">
              <a:lnSpc>
                <a:spcPct val="115000"/>
              </a:lnSpc>
              <a:spcBef>
                <a:spcPts val="0"/>
              </a:spcBef>
              <a:spcAft>
                <a:spcPts val="0"/>
              </a:spcAft>
              <a:buNone/>
            </a:pPr>
            <a:r>
              <a:rPr lang="en-US" sz="1900">
                <a:solidFill>
                  <a:schemeClr val="lt1"/>
                </a:solidFill>
                <a:latin typeface="Calibri"/>
                <a:ea typeface="Calibri"/>
                <a:cs typeface="Calibri"/>
                <a:sym typeface="Calibri"/>
              </a:rPr>
              <a:t>Recovery</a:t>
            </a:r>
            <a:endParaRPr sz="1900">
              <a:solidFill>
                <a:schemeClr val="lt1"/>
              </a:solidFill>
              <a:latin typeface="Calibri"/>
              <a:ea typeface="Calibri"/>
              <a:cs typeface="Calibri"/>
              <a:sym typeface="Calibri"/>
            </a:endParaRPr>
          </a:p>
          <a:p>
            <a:pPr marL="0" marR="0" lvl="0" indent="0" algn="ctr" rtl="0">
              <a:lnSpc>
                <a:spcPct val="115000"/>
              </a:lnSpc>
              <a:spcBef>
                <a:spcPts val="0"/>
              </a:spcBef>
              <a:spcAft>
                <a:spcPts val="0"/>
              </a:spcAft>
              <a:buNone/>
            </a:pPr>
            <a:r>
              <a:rPr lang="en-US" sz="1900">
                <a:solidFill>
                  <a:schemeClr val="lt1"/>
                </a:solidFill>
                <a:latin typeface="Calibri"/>
                <a:ea typeface="Calibri"/>
                <a:cs typeface="Calibri"/>
                <a:sym typeface="Calibri"/>
              </a:rPr>
              <a:t>Balance</a:t>
            </a:r>
            <a:endParaRPr sz="1500">
              <a:latin typeface="Calibri"/>
              <a:ea typeface="Calibri"/>
              <a:cs typeface="Calibri"/>
              <a:sym typeface="Calibri"/>
            </a:endParaRPr>
          </a:p>
          <a:p>
            <a:pPr marL="0" marR="0" lvl="0" indent="0" algn="ctr" rtl="0">
              <a:lnSpc>
                <a:spcPct val="115000"/>
              </a:lnSpc>
              <a:spcBef>
                <a:spcPts val="0"/>
              </a:spcBef>
              <a:spcAft>
                <a:spcPts val="0"/>
              </a:spcAft>
              <a:buNone/>
            </a:pPr>
            <a:r>
              <a:rPr lang="en-US" sz="1900">
                <a:solidFill>
                  <a:schemeClr val="lt1"/>
                </a:solidFill>
                <a:latin typeface="Calibri"/>
                <a:ea typeface="Calibri"/>
                <a:cs typeface="Calibri"/>
                <a:sym typeface="Calibri"/>
              </a:rPr>
              <a:t>Specificity</a:t>
            </a:r>
            <a:endParaRPr sz="1500">
              <a:latin typeface="Calibri"/>
              <a:ea typeface="Calibri"/>
              <a:cs typeface="Calibri"/>
              <a:sym typeface="Calibri"/>
            </a:endParaRPr>
          </a:p>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1000"/>
                                        <p:tgtEl>
                                          <p:spTgt spid="2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8"/>
                                        </p:tgtEl>
                                        <p:attrNameLst>
                                          <p:attrName>style.visibility</p:attrName>
                                        </p:attrNameLst>
                                      </p:cBhvr>
                                      <p:to>
                                        <p:strVal val="visible"/>
                                      </p:to>
                                    </p:set>
                                    <p:animEffect transition="in" filter="fade">
                                      <p:cBhvr>
                                        <p:cTn id="12" dur="1000"/>
                                        <p:tgtEl>
                                          <p:spTgt spid="2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6"/>
                                        </p:tgtEl>
                                        <p:attrNameLst>
                                          <p:attrName>style.visibility</p:attrName>
                                        </p:attrNameLst>
                                      </p:cBhvr>
                                      <p:to>
                                        <p:strVal val="visible"/>
                                      </p:to>
                                    </p:set>
                                    <p:animEffect transition="in" filter="fade">
                                      <p:cBhvr>
                                        <p:cTn id="17" dur="1000"/>
                                        <p:tgtEl>
                                          <p:spTgt spid="20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2"/>
                                        </p:tgtEl>
                                        <p:attrNameLst>
                                          <p:attrName>style.visibility</p:attrName>
                                        </p:attrNameLst>
                                      </p:cBhvr>
                                      <p:to>
                                        <p:strVal val="visible"/>
                                      </p:to>
                                    </p:set>
                                    <p:animEffect transition="in" filter="fade">
                                      <p:cBhvr>
                                        <p:cTn id="22"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3"/>
          <p:cNvSpPr txBox="1">
            <a:spLocks noGrp="1"/>
          </p:cNvSpPr>
          <p:nvPr>
            <p:ph type="title"/>
          </p:nvPr>
        </p:nvSpPr>
        <p:spPr>
          <a:xfrm>
            <a:off x="751950" y="0"/>
            <a:ext cx="10515600" cy="915300"/>
          </a:xfrm>
          <a:prstGeom prst="rect">
            <a:avLst/>
          </a:prstGeom>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sz="2800" b="1">
                <a:solidFill>
                  <a:srgbClr val="2B7280"/>
                </a:solidFill>
              </a:rPr>
              <a:t>Consider the numerous fitness methods...</a:t>
            </a:r>
            <a:endParaRPr b="1"/>
          </a:p>
        </p:txBody>
      </p:sp>
      <p:pic>
        <p:nvPicPr>
          <p:cNvPr id="214" name="Google Shape;214;p23"/>
          <p:cNvPicPr preferRelativeResize="0"/>
          <p:nvPr/>
        </p:nvPicPr>
        <p:blipFill>
          <a:blip r:embed="rId3">
            <a:alphaModFix/>
          </a:blip>
          <a:stretch>
            <a:fillRect/>
          </a:stretch>
        </p:blipFill>
        <p:spPr>
          <a:xfrm>
            <a:off x="497475" y="791575"/>
            <a:ext cx="11061576" cy="5914276"/>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4"/>
          <p:cNvSpPr txBox="1"/>
          <p:nvPr/>
        </p:nvSpPr>
        <p:spPr>
          <a:xfrm>
            <a:off x="9047975" y="2475600"/>
            <a:ext cx="2537100" cy="1906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rgbClr val="2B7280"/>
                </a:solidFill>
                <a:latin typeface="Calibri"/>
                <a:ea typeface="Calibri"/>
                <a:cs typeface="Calibri"/>
                <a:sym typeface="Calibri"/>
              </a:rPr>
              <a:t>There are many exercise methods that align to core principles and deliver fitness for different types of sports and activities</a:t>
            </a:r>
            <a:endParaRPr sz="2000" dirty="0">
              <a:latin typeface="Calibri"/>
              <a:ea typeface="Calibri"/>
              <a:cs typeface="Calibri"/>
              <a:sym typeface="Calibri"/>
            </a:endParaRPr>
          </a:p>
        </p:txBody>
      </p:sp>
      <p:pic>
        <p:nvPicPr>
          <p:cNvPr id="220" name="Google Shape;220;p24"/>
          <p:cNvPicPr preferRelativeResize="0"/>
          <p:nvPr/>
        </p:nvPicPr>
        <p:blipFill>
          <a:blip r:embed="rId3">
            <a:alphaModFix/>
          </a:blip>
          <a:stretch>
            <a:fillRect/>
          </a:stretch>
        </p:blipFill>
        <p:spPr>
          <a:xfrm>
            <a:off x="46650" y="91500"/>
            <a:ext cx="8747251" cy="6560438"/>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5"/>
          <p:cNvSpPr txBox="1"/>
          <p:nvPr/>
        </p:nvSpPr>
        <p:spPr>
          <a:xfrm>
            <a:off x="2225275" y="178075"/>
            <a:ext cx="8439600" cy="704400"/>
          </a:xfrm>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800">
                <a:solidFill>
                  <a:srgbClr val="2B7280"/>
                </a:solidFill>
                <a:latin typeface="Calibri"/>
                <a:ea typeface="Calibri"/>
                <a:cs typeface="Calibri"/>
                <a:sym typeface="Calibri"/>
              </a:rPr>
              <a:t>Consider the various continuous improvement models and methods...</a:t>
            </a:r>
            <a:endParaRPr sz="1800">
              <a:latin typeface="Calibri"/>
              <a:ea typeface="Calibri"/>
              <a:cs typeface="Calibri"/>
              <a:sym typeface="Calibri"/>
            </a:endParaRPr>
          </a:p>
        </p:txBody>
      </p:sp>
      <p:sp>
        <p:nvSpPr>
          <p:cNvPr id="226" name="Google Shape;226;p25"/>
          <p:cNvSpPr txBox="1"/>
          <p:nvPr/>
        </p:nvSpPr>
        <p:spPr>
          <a:xfrm>
            <a:off x="8939172" y="6550705"/>
            <a:ext cx="2582266" cy="358500"/>
          </a:xfrm>
          <a:prstGeom prst="rect">
            <a:avLst/>
          </a:prstGeom>
          <a:noFill/>
          <a:ln>
            <a:noFill/>
          </a:ln>
        </p:spPr>
        <p:txBody>
          <a:bodyPr spcFirstLastPara="1" wrap="square" lIns="0" tIns="45700" rIns="0" bIns="45700" anchor="ctr" anchorCtr="0">
            <a:noAutofit/>
          </a:bodyPr>
          <a:lstStyle/>
          <a:p>
            <a:pPr marL="0" marR="0" lvl="0" indent="0" algn="l" rtl="0">
              <a:spcBef>
                <a:spcPts val="0"/>
              </a:spcBef>
              <a:spcAft>
                <a:spcPts val="0"/>
              </a:spcAft>
              <a:buNone/>
            </a:pPr>
            <a:r>
              <a:rPr lang="en-US" sz="1200" dirty="0">
                <a:solidFill>
                  <a:srgbClr val="2B7280"/>
                </a:solidFill>
              </a:rPr>
              <a:t>And many more tools &amp; techniques..</a:t>
            </a:r>
            <a:endParaRPr sz="1200" dirty="0"/>
          </a:p>
        </p:txBody>
      </p:sp>
      <p:grpSp>
        <p:nvGrpSpPr>
          <p:cNvPr id="227" name="Google Shape;227;p25"/>
          <p:cNvGrpSpPr/>
          <p:nvPr/>
        </p:nvGrpSpPr>
        <p:grpSpPr>
          <a:xfrm>
            <a:off x="174248" y="997805"/>
            <a:ext cx="3714040" cy="5671027"/>
            <a:chOff x="174248" y="997805"/>
            <a:chExt cx="3714040" cy="5671027"/>
          </a:xfrm>
        </p:grpSpPr>
        <p:sp>
          <p:nvSpPr>
            <p:cNvPr id="228" name="Google Shape;228;p25"/>
            <p:cNvSpPr/>
            <p:nvPr/>
          </p:nvSpPr>
          <p:spPr>
            <a:xfrm>
              <a:off x="174248" y="997805"/>
              <a:ext cx="1755300" cy="1734600"/>
            </a:xfrm>
            <a:prstGeom prst="ellipse">
              <a:avLst/>
            </a:prstGeom>
            <a:solidFill>
              <a:srgbClr val="BEB33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PDCA</a:t>
              </a:r>
              <a:endParaRPr sz="1200" b="1">
                <a:solidFill>
                  <a:srgbClr val="FFFFFF"/>
                </a:solidFill>
              </a:endParaRPr>
            </a:p>
          </p:txBody>
        </p:sp>
        <p:sp>
          <p:nvSpPr>
            <p:cNvPr id="229" name="Google Shape;229;p25"/>
            <p:cNvSpPr/>
            <p:nvPr/>
          </p:nvSpPr>
          <p:spPr>
            <a:xfrm>
              <a:off x="174263" y="3004104"/>
              <a:ext cx="1755300" cy="1734600"/>
            </a:xfrm>
            <a:prstGeom prst="ellipse">
              <a:avLst/>
            </a:prstGeom>
            <a:solidFill>
              <a:srgbClr val="BEB33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DMAIC</a:t>
              </a:r>
              <a:endParaRPr sz="1200" b="1">
                <a:solidFill>
                  <a:srgbClr val="FFFFFF"/>
                </a:solidFill>
              </a:endParaRPr>
            </a:p>
          </p:txBody>
        </p:sp>
        <p:sp>
          <p:nvSpPr>
            <p:cNvPr id="230" name="Google Shape;230;p25"/>
            <p:cNvSpPr/>
            <p:nvPr/>
          </p:nvSpPr>
          <p:spPr>
            <a:xfrm>
              <a:off x="174248" y="4934232"/>
              <a:ext cx="1755300" cy="1734600"/>
            </a:xfrm>
            <a:prstGeom prst="ellipse">
              <a:avLst/>
            </a:prstGeom>
            <a:solidFill>
              <a:srgbClr val="BEB33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STAR</a:t>
              </a:r>
              <a:endParaRPr sz="1200" b="1">
                <a:solidFill>
                  <a:srgbClr val="FFFFFF"/>
                </a:solidFill>
              </a:endParaRPr>
            </a:p>
          </p:txBody>
        </p:sp>
        <p:sp>
          <p:nvSpPr>
            <p:cNvPr id="231" name="Google Shape;231;p25"/>
            <p:cNvSpPr/>
            <p:nvPr/>
          </p:nvSpPr>
          <p:spPr>
            <a:xfrm>
              <a:off x="2042282" y="1004655"/>
              <a:ext cx="1755300" cy="1734600"/>
            </a:xfrm>
            <a:prstGeom prst="ellipse">
              <a:avLst/>
            </a:prstGeom>
            <a:solidFill>
              <a:srgbClr val="BEB33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TQM</a:t>
              </a:r>
              <a:endParaRPr sz="1200" b="1">
                <a:solidFill>
                  <a:srgbClr val="FFFFFF"/>
                </a:solidFill>
              </a:endParaRPr>
            </a:p>
          </p:txBody>
        </p:sp>
        <p:sp>
          <p:nvSpPr>
            <p:cNvPr id="232" name="Google Shape;232;p25"/>
            <p:cNvSpPr/>
            <p:nvPr/>
          </p:nvSpPr>
          <p:spPr>
            <a:xfrm>
              <a:off x="2042275" y="3007547"/>
              <a:ext cx="1755300" cy="1734600"/>
            </a:xfrm>
            <a:prstGeom prst="ellipse">
              <a:avLst/>
            </a:prstGeom>
            <a:solidFill>
              <a:srgbClr val="BEB33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AMI</a:t>
              </a:r>
              <a:endParaRPr sz="1200" b="1">
                <a:solidFill>
                  <a:srgbClr val="FFFFFF"/>
                </a:solidFill>
              </a:endParaRPr>
            </a:p>
          </p:txBody>
        </p:sp>
        <p:sp>
          <p:nvSpPr>
            <p:cNvPr id="233" name="Google Shape;233;p25"/>
            <p:cNvSpPr/>
            <p:nvPr/>
          </p:nvSpPr>
          <p:spPr>
            <a:xfrm>
              <a:off x="2132988" y="4934232"/>
              <a:ext cx="1755300" cy="1734600"/>
            </a:xfrm>
            <a:prstGeom prst="ellipse">
              <a:avLst/>
            </a:prstGeom>
            <a:solidFill>
              <a:srgbClr val="BEB33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VCPCIA</a:t>
              </a:r>
              <a:endParaRPr sz="1200" b="1">
                <a:solidFill>
                  <a:srgbClr val="FFFFFF"/>
                </a:solidFill>
              </a:endParaRPr>
            </a:p>
          </p:txBody>
        </p:sp>
      </p:grpSp>
      <p:grpSp>
        <p:nvGrpSpPr>
          <p:cNvPr id="234" name="Google Shape;234;p25"/>
          <p:cNvGrpSpPr/>
          <p:nvPr/>
        </p:nvGrpSpPr>
        <p:grpSpPr>
          <a:xfrm>
            <a:off x="3986495" y="1004655"/>
            <a:ext cx="3866274" cy="5629492"/>
            <a:chOff x="3986495" y="1004655"/>
            <a:chExt cx="3866274" cy="5629492"/>
          </a:xfrm>
        </p:grpSpPr>
        <p:sp>
          <p:nvSpPr>
            <p:cNvPr id="235" name="Google Shape;235;p25"/>
            <p:cNvSpPr/>
            <p:nvPr/>
          </p:nvSpPr>
          <p:spPr>
            <a:xfrm>
              <a:off x="6097468" y="4899547"/>
              <a:ext cx="1755300" cy="1734600"/>
            </a:xfrm>
            <a:prstGeom prst="ellipse">
              <a:avLst/>
            </a:prstGeom>
            <a:solidFill>
              <a:srgbClr val="19315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600" b="1">
                  <a:solidFill>
                    <a:schemeClr val="lt1"/>
                  </a:solidFill>
                  <a:latin typeface="Calibri"/>
                  <a:ea typeface="Calibri"/>
                  <a:cs typeface="Calibri"/>
                  <a:sym typeface="Calibri"/>
                </a:rPr>
                <a:t>Agile</a:t>
              </a:r>
              <a:endParaRPr sz="1200" b="1"/>
            </a:p>
          </p:txBody>
        </p:sp>
        <p:sp>
          <p:nvSpPr>
            <p:cNvPr id="236" name="Google Shape;236;p25"/>
            <p:cNvSpPr/>
            <p:nvPr/>
          </p:nvSpPr>
          <p:spPr>
            <a:xfrm>
              <a:off x="4040691" y="4899538"/>
              <a:ext cx="1755300" cy="1734600"/>
            </a:xfrm>
            <a:prstGeom prst="ellipse">
              <a:avLst/>
            </a:prstGeom>
            <a:solidFill>
              <a:srgbClr val="19315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600" b="1">
                  <a:solidFill>
                    <a:schemeClr val="lt1"/>
                  </a:solidFill>
                  <a:latin typeface="Calibri"/>
                  <a:ea typeface="Calibri"/>
                  <a:cs typeface="Calibri"/>
                  <a:sym typeface="Calibri"/>
                </a:rPr>
                <a:t>Appreciative Inquiry</a:t>
              </a:r>
              <a:endParaRPr sz="1200" b="1"/>
            </a:p>
          </p:txBody>
        </p:sp>
        <p:sp>
          <p:nvSpPr>
            <p:cNvPr id="237" name="Google Shape;237;p25"/>
            <p:cNvSpPr/>
            <p:nvPr/>
          </p:nvSpPr>
          <p:spPr>
            <a:xfrm>
              <a:off x="3986495" y="1004655"/>
              <a:ext cx="1755300" cy="1734600"/>
            </a:xfrm>
            <a:prstGeom prst="ellipse">
              <a:avLst/>
            </a:prstGeom>
            <a:solidFill>
              <a:srgbClr val="19315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Lean Thinking</a:t>
              </a:r>
              <a:endParaRPr sz="1200" b="1">
                <a:solidFill>
                  <a:srgbClr val="FFFFFF"/>
                </a:solidFill>
              </a:endParaRPr>
            </a:p>
          </p:txBody>
        </p:sp>
        <p:sp>
          <p:nvSpPr>
            <p:cNvPr id="238" name="Google Shape;238;p25"/>
            <p:cNvSpPr/>
            <p:nvPr/>
          </p:nvSpPr>
          <p:spPr>
            <a:xfrm>
              <a:off x="6006917" y="1004655"/>
              <a:ext cx="1755300" cy="1734600"/>
            </a:xfrm>
            <a:prstGeom prst="ellipse">
              <a:avLst/>
            </a:prstGeom>
            <a:solidFill>
              <a:srgbClr val="19315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Lean Six Sigma</a:t>
              </a:r>
              <a:endParaRPr sz="1200" b="1">
                <a:solidFill>
                  <a:srgbClr val="FFFFFF"/>
                </a:solidFill>
              </a:endParaRPr>
            </a:p>
          </p:txBody>
        </p:sp>
        <p:sp>
          <p:nvSpPr>
            <p:cNvPr id="239" name="Google Shape;239;p25"/>
            <p:cNvSpPr/>
            <p:nvPr/>
          </p:nvSpPr>
          <p:spPr>
            <a:xfrm>
              <a:off x="3986495" y="3007527"/>
              <a:ext cx="1755300" cy="1734600"/>
            </a:xfrm>
            <a:prstGeom prst="ellipse">
              <a:avLst/>
            </a:prstGeom>
            <a:solidFill>
              <a:srgbClr val="19315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Operational Excellence</a:t>
              </a:r>
              <a:endParaRPr sz="1200" b="1">
                <a:solidFill>
                  <a:srgbClr val="FFFFFF"/>
                </a:solidFill>
              </a:endParaRPr>
            </a:p>
          </p:txBody>
        </p:sp>
        <p:sp>
          <p:nvSpPr>
            <p:cNvPr id="240" name="Google Shape;240;p25"/>
            <p:cNvSpPr/>
            <p:nvPr/>
          </p:nvSpPr>
          <p:spPr>
            <a:xfrm>
              <a:off x="6006937" y="3004090"/>
              <a:ext cx="1755300" cy="1734600"/>
            </a:xfrm>
            <a:prstGeom prst="ellipse">
              <a:avLst/>
            </a:prstGeom>
            <a:solidFill>
              <a:srgbClr val="19315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Lean Production</a:t>
              </a:r>
              <a:endParaRPr sz="1200" b="1">
                <a:solidFill>
                  <a:srgbClr val="FFFFFF"/>
                </a:solidFill>
              </a:endParaRPr>
            </a:p>
          </p:txBody>
        </p:sp>
      </p:grpSp>
      <p:grpSp>
        <p:nvGrpSpPr>
          <p:cNvPr id="241" name="Google Shape;241;p25"/>
          <p:cNvGrpSpPr/>
          <p:nvPr/>
        </p:nvGrpSpPr>
        <p:grpSpPr>
          <a:xfrm>
            <a:off x="8050890" y="961716"/>
            <a:ext cx="3850415" cy="5672436"/>
            <a:chOff x="8050890" y="961716"/>
            <a:chExt cx="3850415" cy="5672436"/>
          </a:xfrm>
        </p:grpSpPr>
        <p:sp>
          <p:nvSpPr>
            <p:cNvPr id="242" name="Google Shape;242;p25"/>
            <p:cNvSpPr/>
            <p:nvPr/>
          </p:nvSpPr>
          <p:spPr>
            <a:xfrm>
              <a:off x="10042029" y="3004112"/>
              <a:ext cx="1755300" cy="1734600"/>
            </a:xfrm>
            <a:prstGeom prst="ellipse">
              <a:avLst/>
            </a:prstGeom>
            <a:solidFill>
              <a:srgbClr val="3B709C"/>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600" b="1">
                  <a:solidFill>
                    <a:schemeClr val="lt1"/>
                  </a:solidFill>
                  <a:latin typeface="Calibri"/>
                  <a:ea typeface="Calibri"/>
                  <a:cs typeface="Calibri"/>
                  <a:sym typeface="Calibri"/>
                </a:rPr>
                <a:t>Performance Excellence</a:t>
              </a:r>
              <a:endParaRPr sz="1200" b="1"/>
            </a:p>
          </p:txBody>
        </p:sp>
        <p:sp>
          <p:nvSpPr>
            <p:cNvPr id="243" name="Google Shape;243;p25"/>
            <p:cNvSpPr/>
            <p:nvPr/>
          </p:nvSpPr>
          <p:spPr>
            <a:xfrm>
              <a:off x="8078055" y="4899553"/>
              <a:ext cx="1755300" cy="1734600"/>
            </a:xfrm>
            <a:prstGeom prst="ellipse">
              <a:avLst/>
            </a:prstGeom>
            <a:solidFill>
              <a:srgbClr val="3B709C"/>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600" b="1">
                  <a:solidFill>
                    <a:schemeClr val="lt1"/>
                  </a:solidFill>
                  <a:latin typeface="Calibri"/>
                  <a:ea typeface="Calibri"/>
                  <a:cs typeface="Calibri"/>
                  <a:sym typeface="Calibri"/>
                </a:rPr>
                <a:t>Lean start up</a:t>
              </a:r>
              <a:endParaRPr sz="1200" b="1"/>
            </a:p>
          </p:txBody>
        </p:sp>
        <p:sp>
          <p:nvSpPr>
            <p:cNvPr id="244" name="Google Shape;244;p25"/>
            <p:cNvSpPr/>
            <p:nvPr/>
          </p:nvSpPr>
          <p:spPr>
            <a:xfrm>
              <a:off x="8050890" y="3031434"/>
              <a:ext cx="1755300" cy="1734600"/>
            </a:xfrm>
            <a:prstGeom prst="ellipse">
              <a:avLst/>
            </a:prstGeom>
            <a:solidFill>
              <a:srgbClr val="3B709C"/>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Continuous Improvement</a:t>
              </a:r>
              <a:endParaRPr sz="1200" b="1">
                <a:solidFill>
                  <a:srgbClr val="FFFFFF"/>
                </a:solidFill>
              </a:endParaRPr>
            </a:p>
          </p:txBody>
        </p:sp>
        <p:sp>
          <p:nvSpPr>
            <p:cNvPr id="245" name="Google Shape;245;p25"/>
            <p:cNvSpPr/>
            <p:nvPr/>
          </p:nvSpPr>
          <p:spPr>
            <a:xfrm>
              <a:off x="10042013" y="961716"/>
              <a:ext cx="1755300" cy="1734600"/>
            </a:xfrm>
            <a:prstGeom prst="ellipse">
              <a:avLst/>
            </a:prstGeom>
            <a:solidFill>
              <a:srgbClr val="3B709C"/>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Service Improvement</a:t>
              </a:r>
              <a:endParaRPr sz="1200" b="1">
                <a:solidFill>
                  <a:srgbClr val="FFFFFF"/>
                </a:solidFill>
              </a:endParaRPr>
            </a:p>
          </p:txBody>
        </p:sp>
        <p:sp>
          <p:nvSpPr>
            <p:cNvPr id="246" name="Google Shape;246;p25"/>
            <p:cNvSpPr/>
            <p:nvPr/>
          </p:nvSpPr>
          <p:spPr>
            <a:xfrm>
              <a:off x="8050890" y="1004654"/>
              <a:ext cx="1755300" cy="1734600"/>
            </a:xfrm>
            <a:prstGeom prst="ellipse">
              <a:avLst/>
            </a:prstGeom>
            <a:solidFill>
              <a:srgbClr val="3B709C"/>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Systems Thinking</a:t>
              </a:r>
              <a:endParaRPr sz="1200" b="1">
                <a:solidFill>
                  <a:srgbClr val="FFFFFF"/>
                </a:solidFill>
              </a:endParaRPr>
            </a:p>
          </p:txBody>
        </p:sp>
        <p:sp>
          <p:nvSpPr>
            <p:cNvPr id="247" name="Google Shape;247;p25"/>
            <p:cNvSpPr/>
            <p:nvPr/>
          </p:nvSpPr>
          <p:spPr>
            <a:xfrm>
              <a:off x="10146005" y="4899553"/>
              <a:ext cx="1755300" cy="1734600"/>
            </a:xfrm>
            <a:prstGeom prst="ellipse">
              <a:avLst/>
            </a:prstGeom>
            <a:solidFill>
              <a:srgbClr val="3B709C"/>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600" b="1">
                  <a:solidFill>
                    <a:schemeClr val="lt1"/>
                  </a:solidFill>
                  <a:latin typeface="Calibri"/>
                  <a:ea typeface="Calibri"/>
                  <a:cs typeface="Calibri"/>
                  <a:sym typeface="Calibri"/>
                </a:rPr>
                <a:t>Kata</a:t>
              </a:r>
              <a:endParaRPr sz="1200" b="1"/>
            </a:p>
          </p:txBody>
        </p:sp>
      </p:gr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1000"/>
                                        <p:tgtEl>
                                          <p:spTgt spid="2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4"/>
                                        </p:tgtEl>
                                        <p:attrNameLst>
                                          <p:attrName>style.visibility</p:attrName>
                                        </p:attrNameLst>
                                      </p:cBhvr>
                                      <p:to>
                                        <p:strVal val="visible"/>
                                      </p:to>
                                    </p:set>
                                    <p:animEffect transition="in" filter="fade">
                                      <p:cBhvr>
                                        <p:cTn id="12" dur="1000"/>
                                        <p:tgtEl>
                                          <p:spTgt spid="2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1"/>
                                        </p:tgtEl>
                                        <p:attrNameLst>
                                          <p:attrName>style.visibility</p:attrName>
                                        </p:attrNameLst>
                                      </p:cBhvr>
                                      <p:to>
                                        <p:strVal val="visible"/>
                                      </p:to>
                                    </p:set>
                                    <p:animEffect transition="in" filter="fade">
                                      <p:cBhvr>
                                        <p:cTn id="17" dur="1000"/>
                                        <p:tgtEl>
                                          <p:spTgt spid="241"/>
                                        </p:tgtEl>
                                      </p:cBhvr>
                                    </p:animEffect>
                                  </p:childTnLst>
                                </p:cTn>
                              </p:par>
                              <p:par>
                                <p:cTn id="18" presetID="10" presetClass="entr" presetSubtype="0" fill="hold" nodeType="withEffect">
                                  <p:stCondLst>
                                    <p:cond delay="0"/>
                                  </p:stCondLst>
                                  <p:childTnLst>
                                    <p:set>
                                      <p:cBhvr>
                                        <p:cTn id="19" dur="1" fill="hold">
                                          <p:stCondLst>
                                            <p:cond delay="0"/>
                                          </p:stCondLst>
                                        </p:cTn>
                                        <p:tgtEl>
                                          <p:spTgt spid="226"/>
                                        </p:tgtEl>
                                        <p:attrNameLst>
                                          <p:attrName>style.visibility</p:attrName>
                                        </p:attrNameLst>
                                      </p:cBhvr>
                                      <p:to>
                                        <p:strVal val="visible"/>
                                      </p:to>
                                    </p:set>
                                    <p:animEffect transition="in" filter="fade">
                                      <p:cBhvr>
                                        <p:cTn id="20" dur="10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grpSp>
        <p:nvGrpSpPr>
          <p:cNvPr id="252" name="Google Shape;252;p26"/>
          <p:cNvGrpSpPr/>
          <p:nvPr/>
        </p:nvGrpSpPr>
        <p:grpSpPr>
          <a:xfrm>
            <a:off x="868075" y="1288400"/>
            <a:ext cx="6309650" cy="1040100"/>
            <a:chOff x="868075" y="1288400"/>
            <a:chExt cx="6309650" cy="1040100"/>
          </a:xfrm>
        </p:grpSpPr>
        <p:pic>
          <p:nvPicPr>
            <p:cNvPr id="253" name="Google Shape;253;p26"/>
            <p:cNvPicPr preferRelativeResize="0"/>
            <p:nvPr/>
          </p:nvPicPr>
          <p:blipFill rotWithShape="1">
            <a:blip r:embed="rId4">
              <a:alphaModFix/>
            </a:blip>
            <a:srcRect/>
            <a:stretch/>
          </p:blipFill>
          <p:spPr>
            <a:xfrm>
              <a:off x="868075" y="1341950"/>
              <a:ext cx="590750" cy="466950"/>
            </a:xfrm>
            <a:prstGeom prst="rect">
              <a:avLst/>
            </a:prstGeom>
            <a:noFill/>
            <a:ln>
              <a:noFill/>
            </a:ln>
          </p:spPr>
        </p:pic>
        <p:sp>
          <p:nvSpPr>
            <p:cNvPr id="254" name="Google Shape;254;p26"/>
            <p:cNvSpPr txBox="1"/>
            <p:nvPr/>
          </p:nvSpPr>
          <p:spPr>
            <a:xfrm>
              <a:off x="1535025" y="1288400"/>
              <a:ext cx="5642700" cy="1040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000" b="1" dirty="0">
                  <a:solidFill>
                    <a:srgbClr val="173151"/>
                  </a:solidFill>
                  <a:latin typeface="Calibri"/>
                  <a:ea typeface="Calibri"/>
                  <a:cs typeface="Calibri"/>
                  <a:sym typeface="Calibri"/>
                </a:rPr>
                <a:t>Which method(s) will enable me to become lean/fit so I can achieve my purpose effectively?</a:t>
              </a:r>
              <a:endParaRPr sz="2000" dirty="0">
                <a:solidFill>
                  <a:srgbClr val="173151"/>
                </a:solidFill>
                <a:latin typeface="Calibri"/>
                <a:ea typeface="Calibri"/>
                <a:cs typeface="Calibri"/>
                <a:sym typeface="Calibri"/>
              </a:endParaRPr>
            </a:p>
          </p:txBody>
        </p:sp>
      </p:grpSp>
      <p:sp>
        <p:nvSpPr>
          <p:cNvPr id="255" name="Google Shape;255;p26"/>
          <p:cNvSpPr txBox="1"/>
          <p:nvPr/>
        </p:nvSpPr>
        <p:spPr>
          <a:xfrm>
            <a:off x="780675" y="258180"/>
            <a:ext cx="10894200" cy="70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2B7280"/>
                </a:solidFill>
                <a:latin typeface="Calibri"/>
                <a:ea typeface="Calibri"/>
                <a:cs typeface="Calibri"/>
                <a:sym typeface="Calibri"/>
              </a:rPr>
              <a:t>Your key lean/fitness decision*:</a:t>
            </a:r>
            <a:endParaRPr sz="2800" b="1">
              <a:solidFill>
                <a:srgbClr val="2B7280"/>
              </a:solidFill>
              <a:latin typeface="Calibri"/>
              <a:ea typeface="Calibri"/>
              <a:cs typeface="Calibri"/>
              <a:sym typeface="Calibri"/>
            </a:endParaRPr>
          </a:p>
        </p:txBody>
      </p:sp>
      <p:pic>
        <p:nvPicPr>
          <p:cNvPr id="256" name="Google Shape;256;p26"/>
          <p:cNvPicPr preferRelativeResize="0"/>
          <p:nvPr/>
        </p:nvPicPr>
        <p:blipFill rotWithShape="1">
          <a:blip r:embed="rId5">
            <a:alphaModFix/>
          </a:blip>
          <a:srcRect/>
          <a:stretch/>
        </p:blipFill>
        <p:spPr>
          <a:xfrm rot="10800000">
            <a:off x="7889975" y="1"/>
            <a:ext cx="4302025" cy="6873199"/>
          </a:xfrm>
          <a:prstGeom prst="rect">
            <a:avLst/>
          </a:prstGeom>
          <a:noFill/>
          <a:ln>
            <a:noFill/>
          </a:ln>
        </p:spPr>
      </p:pic>
      <p:pic>
        <p:nvPicPr>
          <p:cNvPr id="257" name="Google Shape;257;p26"/>
          <p:cNvPicPr preferRelativeResize="0"/>
          <p:nvPr/>
        </p:nvPicPr>
        <p:blipFill>
          <a:blip r:embed="rId6">
            <a:alphaModFix/>
          </a:blip>
          <a:stretch>
            <a:fillRect/>
          </a:stretch>
        </p:blipFill>
        <p:spPr>
          <a:xfrm>
            <a:off x="393171" y="2533925"/>
            <a:ext cx="7597681" cy="4062226"/>
          </a:xfrm>
          <a:prstGeom prst="rect">
            <a:avLst/>
          </a:prstGeom>
          <a:noFill/>
          <a:ln>
            <a:noFill/>
          </a:ln>
        </p:spPr>
      </p:pic>
      <p:sp>
        <p:nvSpPr>
          <p:cNvPr id="258" name="Google Shape;258;p26"/>
          <p:cNvSpPr txBox="1">
            <a:spLocks noGrp="1"/>
          </p:cNvSpPr>
          <p:nvPr>
            <p:ph type="body" idx="1"/>
          </p:nvPr>
        </p:nvSpPr>
        <p:spPr>
          <a:xfrm>
            <a:off x="9628550" y="6228025"/>
            <a:ext cx="2494800" cy="5481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2800"/>
              <a:buNone/>
            </a:pPr>
            <a:r>
              <a:rPr lang="en-US" sz="1500">
                <a:solidFill>
                  <a:srgbClr val="FFFFFF"/>
                </a:solidFill>
              </a:rPr>
              <a:t>*Assuming you actually want to get fit or become lean…</a:t>
            </a:r>
            <a:endParaRPr sz="1500">
              <a:solidFill>
                <a:srgbClr val="FFFFFF"/>
              </a:solidFill>
            </a:endParaRPr>
          </a:p>
          <a:p>
            <a:pPr marL="0" lvl="0" indent="0" algn="l" rtl="0">
              <a:lnSpc>
                <a:spcPct val="90000"/>
              </a:lnSpc>
              <a:spcBef>
                <a:spcPts val="1000"/>
              </a:spcBef>
              <a:spcAft>
                <a:spcPts val="0"/>
              </a:spcAft>
              <a:buClr>
                <a:schemeClr val="dk1"/>
              </a:buClr>
              <a:buSzPts val="2800"/>
              <a:buNone/>
            </a:pPr>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fade">
                                      <p:cBhvr>
                                        <p:cTn id="7" dur="1000"/>
                                        <p:tgtEl>
                                          <p:spTgt spid="2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8"/>
                                        </p:tgtEl>
                                        <p:attrNameLst>
                                          <p:attrName>style.visibility</p:attrName>
                                        </p:attrNameLst>
                                      </p:cBhvr>
                                      <p:to>
                                        <p:strVal val="visible"/>
                                      </p:to>
                                    </p:set>
                                    <p:animEffect transition="in" filter="fade">
                                      <p:cBhvr>
                                        <p:cTn id="12" dur="10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7"/>
          <p:cNvSpPr/>
          <p:nvPr/>
        </p:nvSpPr>
        <p:spPr>
          <a:xfrm>
            <a:off x="0" y="0"/>
            <a:ext cx="12192000" cy="3429000"/>
          </a:xfrm>
          <a:prstGeom prst="rect">
            <a:avLst/>
          </a:prstGeom>
          <a:solidFill>
            <a:srgbClr val="1931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p27"/>
          <p:cNvSpPr/>
          <p:nvPr/>
        </p:nvSpPr>
        <p:spPr>
          <a:xfrm>
            <a:off x="0" y="3429000"/>
            <a:ext cx="12192000" cy="3429000"/>
          </a:xfrm>
          <a:prstGeom prst="rect">
            <a:avLst/>
          </a:prstGeom>
          <a:solidFill>
            <a:srgbClr val="BEB3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5" name="Google Shape;265;p27"/>
          <p:cNvSpPr/>
          <p:nvPr/>
        </p:nvSpPr>
        <p:spPr>
          <a:xfrm rot="8100000">
            <a:off x="1750814" y="3211339"/>
            <a:ext cx="1457325" cy="1457325"/>
          </a:xfrm>
          <a:prstGeom prst="rtTriangle">
            <a:avLst/>
          </a:prstGeom>
          <a:solidFill>
            <a:srgbClr val="BEB3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6" name="Google Shape;266;p27"/>
          <p:cNvSpPr/>
          <p:nvPr/>
        </p:nvSpPr>
        <p:spPr>
          <a:xfrm rot="-2700000">
            <a:off x="8983863" y="2180854"/>
            <a:ext cx="1457325" cy="1457325"/>
          </a:xfrm>
          <a:prstGeom prst="rtTriangle">
            <a:avLst/>
          </a:prstGeom>
          <a:solidFill>
            <a:srgbClr val="1931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7" name="Google Shape;267;p27"/>
          <p:cNvSpPr txBox="1"/>
          <p:nvPr/>
        </p:nvSpPr>
        <p:spPr>
          <a:xfrm>
            <a:off x="2147525" y="1387125"/>
            <a:ext cx="8301600" cy="95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If you failed to become fit or </a:t>
            </a:r>
            <a:r>
              <a:rPr lang="en-US" sz="2800">
                <a:solidFill>
                  <a:srgbClr val="BEB331"/>
                </a:solidFill>
                <a:latin typeface="Calibri"/>
                <a:ea typeface="Calibri"/>
                <a:cs typeface="Calibri"/>
                <a:sym typeface="Calibri"/>
              </a:rPr>
              <a:t>sustain your fitness,</a:t>
            </a:r>
            <a:br>
              <a:rPr lang="en-US" sz="2800">
                <a:solidFill>
                  <a:srgbClr val="BEB331"/>
                </a:solidFill>
                <a:latin typeface="Calibri"/>
                <a:ea typeface="Calibri"/>
                <a:cs typeface="Calibri"/>
                <a:sym typeface="Calibri"/>
              </a:rPr>
            </a:br>
            <a:r>
              <a:rPr lang="en-US" sz="2800">
                <a:solidFill>
                  <a:schemeClr val="lt1"/>
                </a:solidFill>
                <a:latin typeface="Calibri"/>
                <a:ea typeface="Calibri"/>
                <a:cs typeface="Calibri"/>
                <a:sym typeface="Calibri"/>
              </a:rPr>
              <a:t>would you say that “fitness does not work?”</a:t>
            </a:r>
            <a:endParaRPr>
              <a:latin typeface="Calibri"/>
              <a:ea typeface="Calibri"/>
              <a:cs typeface="Calibri"/>
              <a:sym typeface="Calibri"/>
            </a:endParaRPr>
          </a:p>
        </p:txBody>
      </p:sp>
      <p:sp>
        <p:nvSpPr>
          <p:cNvPr id="268" name="Google Shape;268;p27"/>
          <p:cNvSpPr txBox="1"/>
          <p:nvPr/>
        </p:nvSpPr>
        <p:spPr>
          <a:xfrm>
            <a:off x="1893950" y="4345650"/>
            <a:ext cx="8490600" cy="95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And if you failed to become lean or </a:t>
            </a:r>
            <a:r>
              <a:rPr lang="en-US" sz="2800">
                <a:solidFill>
                  <a:srgbClr val="193151"/>
                </a:solidFill>
                <a:latin typeface="Calibri"/>
                <a:ea typeface="Calibri"/>
                <a:cs typeface="Calibri"/>
                <a:sym typeface="Calibri"/>
              </a:rPr>
              <a:t>sustain your leanness, </a:t>
            </a:r>
            <a:r>
              <a:rPr lang="en-US" sz="2800">
                <a:solidFill>
                  <a:schemeClr val="lt1"/>
                </a:solidFill>
                <a:latin typeface="Calibri"/>
                <a:ea typeface="Calibri"/>
                <a:cs typeface="Calibri"/>
                <a:sym typeface="Calibri"/>
              </a:rPr>
              <a:t>would you say that “lean does not work?”</a:t>
            </a:r>
            <a:endParaRPr>
              <a:latin typeface="Calibri"/>
              <a:ea typeface="Calibri"/>
              <a:cs typeface="Calibri"/>
              <a:sym typeface="Calibri"/>
            </a:endParaRPr>
          </a:p>
        </p:txBody>
      </p:sp>
      <p:sp>
        <p:nvSpPr>
          <p:cNvPr id="269" name="Google Shape;269;p27"/>
          <p:cNvSpPr txBox="1"/>
          <p:nvPr/>
        </p:nvSpPr>
        <p:spPr>
          <a:xfrm>
            <a:off x="1755775" y="5761000"/>
            <a:ext cx="8971200" cy="95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b="1">
                <a:solidFill>
                  <a:schemeClr val="dk1"/>
                </a:solidFill>
                <a:latin typeface="Calibri"/>
                <a:ea typeface="Calibri"/>
                <a:cs typeface="Calibri"/>
                <a:sym typeface="Calibri"/>
              </a:rPr>
              <a:t>No…you either: chose the wrong method, were not motivated sufficiently, were not supported enough, it was the wrong time, you were not ready…</a:t>
            </a:r>
            <a:endParaRPr sz="1600">
              <a:latin typeface="Calibri"/>
              <a:ea typeface="Calibri"/>
              <a:cs typeface="Calibri"/>
              <a:sym typeface="Calibri"/>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fade">
                                      <p:cBhvr>
                                        <p:cTn id="7" dur="1000"/>
                                        <p:tgtEl>
                                          <p:spTgt spid="2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8"/>
                                        </p:tgtEl>
                                        <p:attrNameLst>
                                          <p:attrName>style.visibility</p:attrName>
                                        </p:attrNameLst>
                                      </p:cBhvr>
                                      <p:to>
                                        <p:strVal val="visible"/>
                                      </p:to>
                                    </p:set>
                                    <p:animEffect transition="in" filter="fade">
                                      <p:cBhvr>
                                        <p:cTn id="12" dur="1000"/>
                                        <p:tgtEl>
                                          <p:spTgt spid="2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9"/>
                                        </p:tgtEl>
                                        <p:attrNameLst>
                                          <p:attrName>style.visibility</p:attrName>
                                        </p:attrNameLst>
                                      </p:cBhvr>
                                      <p:to>
                                        <p:strVal val="visible"/>
                                      </p:to>
                                    </p:set>
                                    <p:animEffect transition="in" filter="fade">
                                      <p:cBhvr>
                                        <p:cTn id="17" dur="10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28"/>
          <p:cNvPicPr preferRelativeResize="0"/>
          <p:nvPr/>
        </p:nvPicPr>
        <p:blipFill>
          <a:blip r:embed="rId4">
            <a:alphaModFix/>
          </a:blip>
          <a:stretch>
            <a:fillRect/>
          </a:stretch>
        </p:blipFill>
        <p:spPr>
          <a:xfrm>
            <a:off x="485525" y="2739550"/>
            <a:ext cx="2561100" cy="2258735"/>
          </a:xfrm>
          <a:prstGeom prst="rect">
            <a:avLst/>
          </a:prstGeom>
          <a:noFill/>
          <a:ln>
            <a:noFill/>
          </a:ln>
        </p:spPr>
      </p:pic>
      <p:sp>
        <p:nvSpPr>
          <p:cNvPr id="275" name="Google Shape;275;p28"/>
          <p:cNvSpPr txBox="1"/>
          <p:nvPr/>
        </p:nvSpPr>
        <p:spPr>
          <a:xfrm>
            <a:off x="520700" y="520700"/>
            <a:ext cx="5083200" cy="75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2B7280"/>
                </a:solidFill>
                <a:latin typeface="Calibri"/>
                <a:ea typeface="Calibri"/>
                <a:cs typeface="Calibri"/>
                <a:sym typeface="Calibri"/>
              </a:rPr>
              <a:t>But what is sustainability?</a:t>
            </a:r>
            <a:endParaRPr sz="2800" b="1">
              <a:latin typeface="Calibri"/>
              <a:ea typeface="Calibri"/>
              <a:cs typeface="Calibri"/>
              <a:sym typeface="Calibri"/>
            </a:endParaRPr>
          </a:p>
          <a:p>
            <a:pPr marL="0" marR="0" lvl="0" indent="0" algn="l" rtl="0">
              <a:spcBef>
                <a:spcPts val="0"/>
              </a:spcBef>
              <a:spcAft>
                <a:spcPts val="0"/>
              </a:spcAft>
              <a:buNone/>
            </a:pPr>
            <a:endParaRPr sz="800">
              <a:solidFill>
                <a:srgbClr val="2B7280"/>
              </a:solidFill>
              <a:latin typeface="Calibri"/>
              <a:ea typeface="Calibri"/>
              <a:cs typeface="Calibri"/>
              <a:sym typeface="Calibri"/>
            </a:endParaRPr>
          </a:p>
        </p:txBody>
      </p:sp>
      <p:pic>
        <p:nvPicPr>
          <p:cNvPr id="276" name="Google Shape;276;p28"/>
          <p:cNvPicPr preferRelativeResize="0"/>
          <p:nvPr/>
        </p:nvPicPr>
        <p:blipFill rotWithShape="1">
          <a:blip r:embed="rId5">
            <a:alphaModFix/>
          </a:blip>
          <a:srcRect l="25494" r="30183"/>
          <a:stretch/>
        </p:blipFill>
        <p:spPr>
          <a:xfrm>
            <a:off x="6507018" y="0"/>
            <a:ext cx="5684982" cy="6857999"/>
          </a:xfrm>
          <a:prstGeom prst="rect">
            <a:avLst/>
          </a:prstGeom>
          <a:noFill/>
          <a:ln>
            <a:noFill/>
          </a:ln>
        </p:spPr>
      </p:pic>
      <p:sp>
        <p:nvSpPr>
          <p:cNvPr id="277" name="Google Shape;277;p28"/>
          <p:cNvSpPr/>
          <p:nvPr/>
        </p:nvSpPr>
        <p:spPr>
          <a:xfrm>
            <a:off x="714114" y="1633325"/>
            <a:ext cx="2473200" cy="962700"/>
          </a:xfrm>
          <a:prstGeom prst="chevron">
            <a:avLst>
              <a:gd name="adj" fmla="val 50000"/>
            </a:avLst>
          </a:prstGeom>
          <a:solidFill>
            <a:srgbClr val="19315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14300" lvl="0" indent="0" algn="l" rtl="0">
              <a:spcBef>
                <a:spcPts val="0"/>
              </a:spcBef>
              <a:spcAft>
                <a:spcPts val="0"/>
              </a:spcAft>
              <a:buNone/>
            </a:pPr>
            <a:r>
              <a:rPr lang="en-US" sz="1600" b="1">
                <a:solidFill>
                  <a:srgbClr val="FFFFFF"/>
                </a:solidFill>
                <a:latin typeface="Calibri"/>
                <a:ea typeface="Calibri"/>
                <a:cs typeface="Calibri"/>
                <a:sym typeface="Calibri"/>
              </a:rPr>
              <a:t>Unconscious incompetence</a:t>
            </a:r>
            <a:endParaRPr sz="1600" b="1">
              <a:solidFill>
                <a:srgbClr val="FFFFFF"/>
              </a:solidFill>
              <a:latin typeface="Calibri"/>
              <a:ea typeface="Calibri"/>
              <a:cs typeface="Calibri"/>
              <a:sym typeface="Calibri"/>
            </a:endParaRPr>
          </a:p>
        </p:txBody>
      </p:sp>
      <p:sp>
        <p:nvSpPr>
          <p:cNvPr id="278" name="Google Shape;278;p28"/>
          <p:cNvSpPr/>
          <p:nvPr/>
        </p:nvSpPr>
        <p:spPr>
          <a:xfrm>
            <a:off x="3978524" y="1633325"/>
            <a:ext cx="2473200" cy="962700"/>
          </a:xfrm>
          <a:prstGeom prst="chevron">
            <a:avLst>
              <a:gd name="adj" fmla="val 50000"/>
            </a:avLst>
          </a:prstGeom>
          <a:solidFill>
            <a:srgbClr val="BEB331"/>
          </a:solidFill>
          <a:ln w="9525" cap="flat" cmpd="sng">
            <a:solidFill>
              <a:srgbClr val="BEB3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600" b="1">
                <a:solidFill>
                  <a:srgbClr val="FFFFFF"/>
                </a:solidFill>
                <a:latin typeface="Calibri"/>
                <a:ea typeface="Calibri"/>
                <a:cs typeface="Calibri"/>
                <a:sym typeface="Calibri"/>
              </a:rPr>
              <a:t>Conscious incompetence</a:t>
            </a:r>
            <a:endParaRPr sz="1600" b="1">
              <a:solidFill>
                <a:srgbClr val="FFFFFF"/>
              </a:solidFill>
              <a:latin typeface="Calibri"/>
              <a:ea typeface="Calibri"/>
              <a:cs typeface="Calibri"/>
              <a:sym typeface="Calibri"/>
            </a:endParaRPr>
          </a:p>
        </p:txBody>
      </p:sp>
      <p:sp>
        <p:nvSpPr>
          <p:cNvPr id="279" name="Google Shape;279;p28"/>
          <p:cNvSpPr/>
          <p:nvPr/>
        </p:nvSpPr>
        <p:spPr>
          <a:xfrm flipH="1">
            <a:off x="3978638" y="3312429"/>
            <a:ext cx="2473200" cy="962700"/>
          </a:xfrm>
          <a:prstGeom prst="chevron">
            <a:avLst>
              <a:gd name="adj" fmla="val 50000"/>
            </a:avLst>
          </a:prstGeom>
          <a:solidFill>
            <a:srgbClr val="19315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57150" lvl="0" indent="0" algn="l" rtl="0">
              <a:spcBef>
                <a:spcPts val="0"/>
              </a:spcBef>
              <a:spcAft>
                <a:spcPts val="0"/>
              </a:spcAft>
              <a:buNone/>
            </a:pPr>
            <a:r>
              <a:rPr lang="en-US" sz="1600" b="1">
                <a:solidFill>
                  <a:srgbClr val="FFFFFF"/>
                </a:solidFill>
                <a:latin typeface="Calibri"/>
                <a:ea typeface="Calibri"/>
                <a:cs typeface="Calibri"/>
                <a:sym typeface="Calibri"/>
              </a:rPr>
              <a:t>Conscious Competence</a:t>
            </a:r>
            <a:endParaRPr sz="1600" b="1">
              <a:solidFill>
                <a:srgbClr val="FFFFFF"/>
              </a:solidFill>
              <a:latin typeface="Calibri"/>
              <a:ea typeface="Calibri"/>
              <a:cs typeface="Calibri"/>
              <a:sym typeface="Calibri"/>
            </a:endParaRPr>
          </a:p>
        </p:txBody>
      </p:sp>
      <p:cxnSp>
        <p:nvCxnSpPr>
          <p:cNvPr id="280" name="Google Shape;280;p28"/>
          <p:cNvCxnSpPr>
            <a:stCxn id="277" idx="3"/>
            <a:endCxn id="278" idx="1"/>
          </p:cNvCxnSpPr>
          <p:nvPr/>
        </p:nvCxnSpPr>
        <p:spPr>
          <a:xfrm>
            <a:off x="3187314" y="2114675"/>
            <a:ext cx="1272600" cy="0"/>
          </a:xfrm>
          <a:prstGeom prst="straightConnector1">
            <a:avLst/>
          </a:prstGeom>
          <a:noFill/>
          <a:ln w="28575" cap="flat" cmpd="sng">
            <a:solidFill>
              <a:schemeClr val="dk2"/>
            </a:solidFill>
            <a:prstDash val="solid"/>
            <a:round/>
            <a:headEnd type="none" w="med" len="med"/>
            <a:tailEnd type="none" w="med" len="med"/>
          </a:ln>
        </p:spPr>
      </p:cxnSp>
      <p:cxnSp>
        <p:nvCxnSpPr>
          <p:cNvPr id="281" name="Google Shape;281;p28"/>
          <p:cNvCxnSpPr>
            <a:stCxn id="279" idx="3"/>
            <a:endCxn id="282" idx="1"/>
          </p:cNvCxnSpPr>
          <p:nvPr/>
        </p:nvCxnSpPr>
        <p:spPr>
          <a:xfrm flipH="1">
            <a:off x="2512538" y="3793779"/>
            <a:ext cx="1466100" cy="16200"/>
          </a:xfrm>
          <a:prstGeom prst="straightConnector1">
            <a:avLst/>
          </a:prstGeom>
          <a:noFill/>
          <a:ln w="28575" cap="flat" cmpd="sng">
            <a:solidFill>
              <a:schemeClr val="dk2"/>
            </a:solidFill>
            <a:prstDash val="solid"/>
            <a:round/>
            <a:headEnd type="none" w="med" len="med"/>
            <a:tailEnd type="none" w="med" len="med"/>
          </a:ln>
        </p:spPr>
      </p:cxnSp>
      <p:cxnSp>
        <p:nvCxnSpPr>
          <p:cNvPr id="283" name="Google Shape;283;p28"/>
          <p:cNvCxnSpPr>
            <a:stCxn id="278" idx="3"/>
            <a:endCxn id="279" idx="1"/>
          </p:cNvCxnSpPr>
          <p:nvPr/>
        </p:nvCxnSpPr>
        <p:spPr>
          <a:xfrm flipH="1">
            <a:off x="5970524" y="2114675"/>
            <a:ext cx="481200" cy="1679100"/>
          </a:xfrm>
          <a:prstGeom prst="bentConnector3">
            <a:avLst>
              <a:gd name="adj1" fmla="val -58236"/>
            </a:avLst>
          </a:prstGeom>
          <a:noFill/>
          <a:ln w="28575" cap="flat" cmpd="sng">
            <a:solidFill>
              <a:schemeClr val="dk2"/>
            </a:solidFill>
            <a:prstDash val="solid"/>
            <a:round/>
            <a:headEnd type="none" w="med" len="med"/>
            <a:tailEnd type="none" w="med" len="med"/>
          </a:ln>
        </p:spPr>
      </p:cxnSp>
      <p:sp>
        <p:nvSpPr>
          <p:cNvPr id="284" name="Google Shape;284;p28"/>
          <p:cNvSpPr txBox="1"/>
          <p:nvPr/>
        </p:nvSpPr>
        <p:spPr>
          <a:xfrm>
            <a:off x="2775950" y="1942175"/>
            <a:ext cx="316200" cy="34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rgbClr val="FFFFFF"/>
                </a:solidFill>
                <a:latin typeface="Calibri"/>
                <a:ea typeface="Calibri"/>
                <a:cs typeface="Calibri"/>
                <a:sym typeface="Calibri"/>
              </a:rPr>
              <a:t>1</a:t>
            </a:r>
            <a:endParaRPr sz="1600" b="1">
              <a:solidFill>
                <a:srgbClr val="FFFFFF"/>
              </a:solidFill>
              <a:latin typeface="Calibri"/>
              <a:ea typeface="Calibri"/>
              <a:cs typeface="Calibri"/>
              <a:sym typeface="Calibri"/>
            </a:endParaRPr>
          </a:p>
        </p:txBody>
      </p:sp>
      <p:sp>
        <p:nvSpPr>
          <p:cNvPr id="285" name="Google Shape;285;p28"/>
          <p:cNvSpPr txBox="1"/>
          <p:nvPr/>
        </p:nvSpPr>
        <p:spPr>
          <a:xfrm>
            <a:off x="5970525" y="1942175"/>
            <a:ext cx="316200" cy="34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rgbClr val="FFFFFF"/>
                </a:solidFill>
                <a:latin typeface="Calibri"/>
                <a:ea typeface="Calibri"/>
                <a:cs typeface="Calibri"/>
                <a:sym typeface="Calibri"/>
              </a:rPr>
              <a:t>2</a:t>
            </a:r>
            <a:endParaRPr sz="1600" b="1">
              <a:solidFill>
                <a:srgbClr val="FFFFFF"/>
              </a:solidFill>
              <a:latin typeface="Calibri"/>
              <a:ea typeface="Calibri"/>
              <a:cs typeface="Calibri"/>
              <a:sym typeface="Calibri"/>
            </a:endParaRPr>
          </a:p>
        </p:txBody>
      </p:sp>
      <p:sp>
        <p:nvSpPr>
          <p:cNvPr id="286" name="Google Shape;286;p28"/>
          <p:cNvSpPr txBox="1"/>
          <p:nvPr/>
        </p:nvSpPr>
        <p:spPr>
          <a:xfrm>
            <a:off x="4214225" y="3621275"/>
            <a:ext cx="316200" cy="34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rgbClr val="FFFFFF"/>
                </a:solidFill>
                <a:latin typeface="Calibri"/>
                <a:ea typeface="Calibri"/>
                <a:cs typeface="Calibri"/>
                <a:sym typeface="Calibri"/>
              </a:rPr>
              <a:t>3</a:t>
            </a:r>
            <a:endParaRPr sz="1600" b="1">
              <a:solidFill>
                <a:srgbClr val="FFFFFF"/>
              </a:solidFill>
              <a:latin typeface="Calibri"/>
              <a:ea typeface="Calibri"/>
              <a:cs typeface="Calibri"/>
              <a:sym typeface="Calibri"/>
            </a:endParaRPr>
          </a:p>
        </p:txBody>
      </p:sp>
      <p:cxnSp>
        <p:nvCxnSpPr>
          <p:cNvPr id="287" name="Google Shape;287;p28"/>
          <p:cNvCxnSpPr/>
          <p:nvPr/>
        </p:nvCxnSpPr>
        <p:spPr>
          <a:xfrm rot="10800000" flipH="1">
            <a:off x="714125" y="6671975"/>
            <a:ext cx="6024000" cy="14400"/>
          </a:xfrm>
          <a:prstGeom prst="straightConnector1">
            <a:avLst/>
          </a:prstGeom>
          <a:noFill/>
          <a:ln w="76200" cap="flat" cmpd="sng">
            <a:solidFill>
              <a:srgbClr val="BEB331"/>
            </a:solidFill>
            <a:prstDash val="solid"/>
            <a:round/>
            <a:headEnd type="none" w="med" len="med"/>
            <a:tailEnd type="none" w="med" len="med"/>
          </a:ln>
        </p:spPr>
      </p:cxnSp>
      <p:sp>
        <p:nvSpPr>
          <p:cNvPr id="288" name="Google Shape;288;p28"/>
          <p:cNvSpPr txBox="1"/>
          <p:nvPr/>
        </p:nvSpPr>
        <p:spPr>
          <a:xfrm>
            <a:off x="430550" y="5045450"/>
            <a:ext cx="6627300" cy="1467300"/>
          </a:xfrm>
          <a:prstGeom prst="rect">
            <a:avLst/>
          </a:prstGeom>
          <a:noFill/>
          <a:ln>
            <a:noFill/>
          </a:ln>
        </p:spPr>
        <p:txBody>
          <a:bodyPr spcFirstLastPara="1" wrap="square" lIns="91425" tIns="45700" rIns="91425" bIns="45700" anchor="t" anchorCtr="0">
            <a:noAutofit/>
          </a:bodyPr>
          <a:lstStyle/>
          <a:p>
            <a:pPr marL="457200" marR="0" lvl="0" indent="-342900" algn="l" rtl="0">
              <a:spcBef>
                <a:spcPts val="0"/>
              </a:spcBef>
              <a:spcAft>
                <a:spcPts val="600"/>
              </a:spcAft>
              <a:buClr>
                <a:srgbClr val="2B7280"/>
              </a:buClr>
              <a:buSzPts val="1800"/>
              <a:buFont typeface="Calibri"/>
              <a:buChar char="●"/>
            </a:pPr>
            <a:r>
              <a:rPr lang="en-US" sz="2000" dirty="0">
                <a:solidFill>
                  <a:srgbClr val="2B7280"/>
                </a:solidFill>
                <a:latin typeface="Calibri"/>
                <a:ea typeface="Calibri"/>
                <a:cs typeface="Calibri"/>
                <a:sym typeface="Calibri"/>
              </a:rPr>
              <a:t>Sustainability usually involves a journey from </a:t>
            </a:r>
            <a:r>
              <a:rPr lang="en-US" sz="2000" b="1" dirty="0">
                <a:solidFill>
                  <a:srgbClr val="2B7280"/>
                </a:solidFill>
                <a:latin typeface="Calibri"/>
                <a:ea typeface="Calibri"/>
                <a:cs typeface="Calibri"/>
                <a:sym typeface="Calibri"/>
              </a:rPr>
              <a:t>unconscious</a:t>
            </a:r>
            <a:r>
              <a:rPr lang="en-US" sz="2000" dirty="0">
                <a:solidFill>
                  <a:srgbClr val="2B7280"/>
                </a:solidFill>
                <a:latin typeface="Calibri"/>
                <a:ea typeface="Calibri"/>
                <a:cs typeface="Calibri"/>
                <a:sym typeface="Calibri"/>
              </a:rPr>
              <a:t> </a:t>
            </a:r>
            <a:r>
              <a:rPr lang="en-US" sz="2000" b="1" dirty="0">
                <a:solidFill>
                  <a:srgbClr val="2B7280"/>
                </a:solidFill>
                <a:latin typeface="Calibri"/>
                <a:ea typeface="Calibri"/>
                <a:cs typeface="Calibri"/>
                <a:sym typeface="Calibri"/>
              </a:rPr>
              <a:t>incompetence</a:t>
            </a:r>
            <a:r>
              <a:rPr lang="en-US" sz="2000" dirty="0">
                <a:solidFill>
                  <a:srgbClr val="2B7280"/>
                </a:solidFill>
                <a:latin typeface="Calibri"/>
                <a:ea typeface="Calibri"/>
                <a:cs typeface="Calibri"/>
                <a:sym typeface="Calibri"/>
              </a:rPr>
              <a:t> to </a:t>
            </a:r>
            <a:r>
              <a:rPr lang="en-US" sz="2000" b="1" dirty="0">
                <a:solidFill>
                  <a:srgbClr val="2B7280"/>
                </a:solidFill>
                <a:latin typeface="Calibri"/>
                <a:ea typeface="Calibri"/>
                <a:cs typeface="Calibri"/>
                <a:sym typeface="Calibri"/>
              </a:rPr>
              <a:t>unconscious</a:t>
            </a:r>
            <a:r>
              <a:rPr lang="en-US" sz="2000" dirty="0">
                <a:solidFill>
                  <a:srgbClr val="2B7280"/>
                </a:solidFill>
                <a:latin typeface="Calibri"/>
                <a:ea typeface="Calibri"/>
                <a:cs typeface="Calibri"/>
                <a:sym typeface="Calibri"/>
              </a:rPr>
              <a:t> </a:t>
            </a:r>
            <a:r>
              <a:rPr lang="en-US" sz="2000" b="1" dirty="0">
                <a:solidFill>
                  <a:srgbClr val="2B7280"/>
                </a:solidFill>
                <a:latin typeface="Calibri"/>
                <a:ea typeface="Calibri"/>
                <a:cs typeface="Calibri"/>
                <a:sym typeface="Calibri"/>
              </a:rPr>
              <a:t>competence - </a:t>
            </a:r>
            <a:r>
              <a:rPr lang="en-US" sz="2000" dirty="0">
                <a:solidFill>
                  <a:srgbClr val="2B7280"/>
                </a:solidFill>
                <a:latin typeface="Calibri"/>
                <a:ea typeface="Calibri"/>
                <a:cs typeface="Calibri"/>
                <a:sym typeface="Calibri"/>
              </a:rPr>
              <a:t>where being lean/fit becomes a habit.</a:t>
            </a:r>
            <a:endParaRPr sz="2000" dirty="0">
              <a:solidFill>
                <a:srgbClr val="2B7280"/>
              </a:solidFill>
              <a:latin typeface="Calibri"/>
              <a:ea typeface="Calibri"/>
              <a:cs typeface="Calibri"/>
              <a:sym typeface="Calibri"/>
            </a:endParaRPr>
          </a:p>
          <a:p>
            <a:pPr marL="457200" marR="0" lvl="0" indent="-342900" algn="l" rtl="0">
              <a:spcBef>
                <a:spcPts val="0"/>
              </a:spcBef>
              <a:spcAft>
                <a:spcPts val="600"/>
              </a:spcAft>
              <a:buClr>
                <a:srgbClr val="2B7280"/>
              </a:buClr>
              <a:buSzPts val="1800"/>
              <a:buFont typeface="Calibri"/>
              <a:buChar char="●"/>
            </a:pPr>
            <a:r>
              <a:rPr lang="en-US" sz="2000" dirty="0">
                <a:solidFill>
                  <a:srgbClr val="2B7280"/>
                </a:solidFill>
                <a:latin typeface="Calibri"/>
                <a:ea typeface="Calibri"/>
                <a:cs typeface="Calibri"/>
                <a:sym typeface="Calibri"/>
              </a:rPr>
              <a:t>Getting there takes discipline, time and effort!</a:t>
            </a:r>
            <a:endParaRPr sz="2000" dirty="0">
              <a:latin typeface="Calibri"/>
              <a:ea typeface="Calibri"/>
              <a:cs typeface="Calibri"/>
              <a:sym typeface="Calibri"/>
            </a:endParaRPr>
          </a:p>
        </p:txBody>
      </p:sp>
      <p:sp>
        <p:nvSpPr>
          <p:cNvPr id="282" name="Google Shape;282;p28"/>
          <p:cNvSpPr/>
          <p:nvPr/>
        </p:nvSpPr>
        <p:spPr>
          <a:xfrm flipH="1">
            <a:off x="520689" y="3328667"/>
            <a:ext cx="2473200" cy="962700"/>
          </a:xfrm>
          <a:prstGeom prst="chevron">
            <a:avLst>
              <a:gd name="adj" fmla="val 50000"/>
            </a:avLst>
          </a:prstGeom>
          <a:solidFill>
            <a:srgbClr val="BEB331"/>
          </a:solidFill>
          <a:ln w="9525" cap="flat" cmpd="sng">
            <a:solidFill>
              <a:srgbClr val="BEB331"/>
            </a:solidFill>
            <a:prstDash val="solid"/>
            <a:round/>
            <a:headEnd type="none" w="sm" len="sm"/>
            <a:tailEnd type="none" w="sm" len="sm"/>
          </a:ln>
        </p:spPr>
        <p:txBody>
          <a:bodyPr spcFirstLastPara="1" wrap="square" lIns="91425" tIns="91425" rIns="91425" bIns="91425" anchor="ctr" anchorCtr="0">
            <a:noAutofit/>
          </a:bodyPr>
          <a:lstStyle/>
          <a:p>
            <a:pPr marL="57150" lvl="0" indent="0" algn="l" rtl="0">
              <a:spcBef>
                <a:spcPts val="0"/>
              </a:spcBef>
              <a:spcAft>
                <a:spcPts val="0"/>
              </a:spcAft>
              <a:buNone/>
            </a:pPr>
            <a:r>
              <a:rPr lang="en-US" sz="1600" b="1">
                <a:solidFill>
                  <a:srgbClr val="FFFFFF"/>
                </a:solidFill>
                <a:latin typeface="Calibri"/>
                <a:ea typeface="Calibri"/>
                <a:cs typeface="Calibri"/>
                <a:sym typeface="Calibri"/>
              </a:rPr>
              <a:t>Unconscious Competence</a:t>
            </a:r>
            <a:endParaRPr sz="1600" b="1">
              <a:solidFill>
                <a:srgbClr val="FFFFFF"/>
              </a:solidFill>
              <a:latin typeface="Calibri"/>
              <a:ea typeface="Calibri"/>
              <a:cs typeface="Calibri"/>
              <a:sym typeface="Calibri"/>
            </a:endParaRPr>
          </a:p>
        </p:txBody>
      </p:sp>
      <p:sp>
        <p:nvSpPr>
          <p:cNvPr id="289" name="Google Shape;289;p28"/>
          <p:cNvSpPr txBox="1"/>
          <p:nvPr/>
        </p:nvSpPr>
        <p:spPr>
          <a:xfrm>
            <a:off x="670925" y="3621275"/>
            <a:ext cx="316200" cy="34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rgbClr val="FFFFFF"/>
                </a:solidFill>
                <a:latin typeface="Calibri"/>
                <a:ea typeface="Calibri"/>
                <a:cs typeface="Calibri"/>
                <a:sym typeface="Calibri"/>
              </a:rPr>
              <a:t>4</a:t>
            </a:r>
            <a:endParaRPr sz="1600" b="1">
              <a:solidFill>
                <a:srgbClr val="FFFFFF"/>
              </a:solidFill>
              <a:latin typeface="Calibri"/>
              <a:ea typeface="Calibri"/>
              <a:cs typeface="Calibri"/>
              <a:sym typeface="Calibri"/>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1000"/>
                                        <p:tgtEl>
                                          <p:spTgt spid="274"/>
                                        </p:tgtEl>
                                      </p:cBhvr>
                                    </p:animEffect>
                                  </p:childTnLst>
                                </p:cTn>
                              </p:par>
                              <p:par>
                                <p:cTn id="8" presetID="10" presetClass="entr" presetSubtype="0" fill="hold" nodeType="withEffect">
                                  <p:stCondLst>
                                    <p:cond delay="0"/>
                                  </p:stCondLst>
                                  <p:childTnLst>
                                    <p:set>
                                      <p:cBhvr>
                                        <p:cTn id="9" dur="1" fill="hold">
                                          <p:stCondLst>
                                            <p:cond delay="0"/>
                                          </p:stCondLst>
                                        </p:cTn>
                                        <p:tgtEl>
                                          <p:spTgt spid="288"/>
                                        </p:tgtEl>
                                        <p:attrNameLst>
                                          <p:attrName>style.visibility</p:attrName>
                                        </p:attrNameLst>
                                      </p:cBhvr>
                                      <p:to>
                                        <p:strVal val="visible"/>
                                      </p:to>
                                    </p:set>
                                    <p:animEffect transition="in" filter="fade">
                                      <p:cBhvr>
                                        <p:cTn id="10" dur="1000"/>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29"/>
          <p:cNvPicPr preferRelativeResize="0"/>
          <p:nvPr/>
        </p:nvPicPr>
        <p:blipFill rotWithShape="1">
          <a:blip r:embed="rId3">
            <a:alphaModFix/>
          </a:blip>
          <a:srcRect/>
          <a:stretch/>
        </p:blipFill>
        <p:spPr>
          <a:xfrm>
            <a:off x="5285" y="1546"/>
            <a:ext cx="3803317" cy="6931692"/>
          </a:xfrm>
          <a:prstGeom prst="rect">
            <a:avLst/>
          </a:prstGeom>
          <a:noFill/>
          <a:ln>
            <a:noFill/>
          </a:ln>
        </p:spPr>
      </p:pic>
      <p:sp>
        <p:nvSpPr>
          <p:cNvPr id="295" name="Google Shape;295;p29"/>
          <p:cNvSpPr txBox="1"/>
          <p:nvPr/>
        </p:nvSpPr>
        <p:spPr>
          <a:xfrm>
            <a:off x="3602950" y="2177800"/>
            <a:ext cx="3870000" cy="232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rgbClr val="2B7280"/>
                </a:solidFill>
                <a:latin typeface="Calibri"/>
                <a:ea typeface="Calibri"/>
                <a:cs typeface="Calibri"/>
                <a:sym typeface="Calibri"/>
              </a:rPr>
              <a:t>No “one size fits all” solution</a:t>
            </a:r>
            <a:endParaRPr b="1">
              <a:latin typeface="Calibri"/>
              <a:ea typeface="Calibri"/>
              <a:cs typeface="Calibri"/>
              <a:sym typeface="Calibri"/>
            </a:endParaRPr>
          </a:p>
        </p:txBody>
      </p:sp>
      <p:pic>
        <p:nvPicPr>
          <p:cNvPr id="296" name="Google Shape;296;p29"/>
          <p:cNvPicPr preferRelativeResize="0"/>
          <p:nvPr/>
        </p:nvPicPr>
        <p:blipFill>
          <a:blip r:embed="rId4">
            <a:alphaModFix/>
          </a:blip>
          <a:stretch>
            <a:fillRect/>
          </a:stretch>
        </p:blipFill>
        <p:spPr>
          <a:xfrm>
            <a:off x="7299125" y="1550"/>
            <a:ext cx="4820395" cy="6818650"/>
          </a:xfrm>
          <a:prstGeom prst="rect">
            <a:avLst/>
          </a:prstGeom>
          <a:noFill/>
          <a:ln>
            <a:noFill/>
          </a:ln>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0"/>
          <p:cNvSpPr txBox="1"/>
          <p:nvPr/>
        </p:nvSpPr>
        <p:spPr>
          <a:xfrm>
            <a:off x="645825" y="385100"/>
            <a:ext cx="6081000" cy="1858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2B7280"/>
                </a:solidFill>
                <a:latin typeface="Calibri"/>
                <a:ea typeface="Calibri"/>
                <a:cs typeface="Calibri"/>
                <a:sym typeface="Calibri"/>
              </a:rPr>
              <a:t>No “one size fits all” solution</a:t>
            </a:r>
            <a:endParaRPr sz="2400" b="1" dirty="0">
              <a:solidFill>
                <a:srgbClr val="2B7280"/>
              </a:solidFill>
              <a:latin typeface="Calibri"/>
              <a:ea typeface="Calibri"/>
              <a:cs typeface="Calibri"/>
              <a:sym typeface="Calibri"/>
            </a:endParaRPr>
          </a:p>
          <a:p>
            <a:pPr marL="0" marR="0" lvl="0" indent="0" algn="l" rtl="0">
              <a:spcBef>
                <a:spcPts val="0"/>
              </a:spcBef>
              <a:spcAft>
                <a:spcPts val="0"/>
              </a:spcAft>
              <a:buNone/>
            </a:pPr>
            <a:endParaRPr sz="2400" dirty="0">
              <a:solidFill>
                <a:srgbClr val="2B7280"/>
              </a:solidFill>
              <a:latin typeface="Calibri"/>
              <a:ea typeface="Calibri"/>
              <a:cs typeface="Calibri"/>
              <a:sym typeface="Calibri"/>
            </a:endParaRPr>
          </a:p>
          <a:p>
            <a:pPr marL="0" marR="0" lvl="0" indent="0" algn="l" rtl="0">
              <a:spcBef>
                <a:spcPts val="0"/>
              </a:spcBef>
              <a:spcAft>
                <a:spcPts val="0"/>
              </a:spcAft>
              <a:buNone/>
            </a:pPr>
            <a:r>
              <a:rPr lang="en-US" sz="1800" dirty="0">
                <a:solidFill>
                  <a:srgbClr val="2B7280"/>
                </a:solidFill>
                <a:latin typeface="Calibri"/>
                <a:ea typeface="Calibri"/>
                <a:cs typeface="Calibri"/>
                <a:sym typeface="Calibri"/>
              </a:rPr>
              <a:t>When getting fit, we recognise we are all unique in our own ways and we all possess different attributes and characteristics.</a:t>
            </a:r>
            <a:endParaRPr sz="2200" dirty="0">
              <a:solidFill>
                <a:srgbClr val="2B7280"/>
              </a:solidFill>
              <a:latin typeface="Calibri"/>
              <a:ea typeface="Calibri"/>
              <a:cs typeface="Calibri"/>
              <a:sym typeface="Calibri"/>
            </a:endParaRPr>
          </a:p>
        </p:txBody>
      </p:sp>
      <p:pic>
        <p:nvPicPr>
          <p:cNvPr id="302" name="Google Shape;302;p30"/>
          <p:cNvPicPr preferRelativeResize="0"/>
          <p:nvPr/>
        </p:nvPicPr>
        <p:blipFill>
          <a:blip r:embed="rId4">
            <a:alphaModFix/>
          </a:blip>
          <a:stretch>
            <a:fillRect/>
          </a:stretch>
        </p:blipFill>
        <p:spPr>
          <a:xfrm>
            <a:off x="6726710" y="0"/>
            <a:ext cx="5489515" cy="6858000"/>
          </a:xfrm>
          <a:prstGeom prst="rect">
            <a:avLst/>
          </a:prstGeom>
          <a:noFill/>
          <a:ln>
            <a:noFill/>
          </a:ln>
        </p:spPr>
      </p:pic>
      <p:grpSp>
        <p:nvGrpSpPr>
          <p:cNvPr id="303" name="Google Shape;303;p30"/>
          <p:cNvGrpSpPr/>
          <p:nvPr/>
        </p:nvGrpSpPr>
        <p:grpSpPr>
          <a:xfrm>
            <a:off x="632206" y="3097050"/>
            <a:ext cx="2477700" cy="3476662"/>
            <a:chOff x="632206" y="3097050"/>
            <a:chExt cx="2477700" cy="3476662"/>
          </a:xfrm>
        </p:grpSpPr>
        <p:sp>
          <p:nvSpPr>
            <p:cNvPr id="304" name="Google Shape;304;p30"/>
            <p:cNvSpPr txBox="1"/>
            <p:nvPr/>
          </p:nvSpPr>
          <p:spPr>
            <a:xfrm>
              <a:off x="632206" y="3879112"/>
              <a:ext cx="2477700" cy="26946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50000"/>
                </a:lnSpc>
                <a:spcBef>
                  <a:spcPts val="0"/>
                </a:spcBef>
                <a:spcAft>
                  <a:spcPts val="0"/>
                </a:spcAft>
                <a:buClr>
                  <a:srgbClr val="BEB331"/>
                </a:buClr>
                <a:buSzPts val="1800"/>
                <a:buFont typeface="Calibri"/>
                <a:buChar char="●"/>
              </a:pPr>
              <a:r>
                <a:rPr lang="en-US" sz="1800" b="1" dirty="0">
                  <a:solidFill>
                    <a:srgbClr val="2B7280"/>
                  </a:solidFill>
                  <a:latin typeface="Calibri"/>
                  <a:ea typeface="Calibri"/>
                  <a:cs typeface="Calibri"/>
                  <a:sym typeface="Calibri"/>
                </a:rPr>
                <a:t>Age</a:t>
              </a:r>
              <a:endParaRPr sz="1800" b="1" dirty="0">
                <a:latin typeface="Calibri"/>
                <a:ea typeface="Calibri"/>
                <a:cs typeface="Calibri"/>
                <a:sym typeface="Calibri"/>
              </a:endParaRPr>
            </a:p>
            <a:p>
              <a:pPr marL="457200" marR="0" lvl="0" indent="-342900" algn="l" rtl="0">
                <a:lnSpc>
                  <a:spcPct val="150000"/>
                </a:lnSpc>
                <a:spcBef>
                  <a:spcPts val="0"/>
                </a:spcBef>
                <a:spcAft>
                  <a:spcPts val="0"/>
                </a:spcAft>
                <a:buClr>
                  <a:srgbClr val="BEB331"/>
                </a:buClr>
                <a:buSzPts val="1800"/>
                <a:buFont typeface="Calibri"/>
                <a:buChar char="●"/>
              </a:pPr>
              <a:r>
                <a:rPr lang="en-US" sz="1800" b="1" dirty="0">
                  <a:solidFill>
                    <a:srgbClr val="2B7280"/>
                  </a:solidFill>
                  <a:latin typeface="Calibri"/>
                  <a:ea typeface="Calibri"/>
                  <a:cs typeface="Calibri"/>
                  <a:sym typeface="Calibri"/>
                </a:rPr>
                <a:t>Competition</a:t>
              </a:r>
              <a:endParaRPr sz="1800" b="1" dirty="0">
                <a:latin typeface="Calibri"/>
                <a:ea typeface="Calibri"/>
                <a:cs typeface="Calibri"/>
                <a:sym typeface="Calibri"/>
              </a:endParaRPr>
            </a:p>
            <a:p>
              <a:pPr marL="457200" marR="0" lvl="0" indent="-342900" algn="l" rtl="0">
                <a:lnSpc>
                  <a:spcPct val="150000"/>
                </a:lnSpc>
                <a:spcBef>
                  <a:spcPts val="0"/>
                </a:spcBef>
                <a:spcAft>
                  <a:spcPts val="0"/>
                </a:spcAft>
                <a:buClr>
                  <a:srgbClr val="BEB331"/>
                </a:buClr>
                <a:buSzPts val="1800"/>
                <a:buFont typeface="Calibri"/>
                <a:buChar char="●"/>
              </a:pPr>
              <a:r>
                <a:rPr lang="en-US" sz="1800" b="1" dirty="0">
                  <a:solidFill>
                    <a:srgbClr val="2B7280"/>
                  </a:solidFill>
                  <a:latin typeface="Calibri"/>
                  <a:ea typeface="Calibri"/>
                  <a:cs typeface="Calibri"/>
                  <a:sym typeface="Calibri"/>
                </a:rPr>
                <a:t>Medical history</a:t>
              </a:r>
              <a:endParaRPr sz="1800" b="1" dirty="0">
                <a:solidFill>
                  <a:srgbClr val="2B7280"/>
                </a:solidFill>
                <a:latin typeface="Calibri"/>
                <a:ea typeface="Calibri"/>
                <a:cs typeface="Calibri"/>
                <a:sym typeface="Calibri"/>
              </a:endParaRPr>
            </a:p>
            <a:p>
              <a:pPr marL="457200" marR="0" lvl="0" indent="-342900" algn="l" rtl="0">
                <a:lnSpc>
                  <a:spcPct val="150000"/>
                </a:lnSpc>
                <a:spcBef>
                  <a:spcPts val="0"/>
                </a:spcBef>
                <a:spcAft>
                  <a:spcPts val="0"/>
                </a:spcAft>
                <a:buClr>
                  <a:srgbClr val="BEB331"/>
                </a:buClr>
                <a:buSzPts val="1800"/>
                <a:buFont typeface="Calibri"/>
                <a:buChar char="●"/>
              </a:pPr>
              <a:r>
                <a:rPr lang="en-US" sz="1800" b="1" dirty="0">
                  <a:solidFill>
                    <a:srgbClr val="2B7280"/>
                  </a:solidFill>
                  <a:latin typeface="Calibri"/>
                  <a:ea typeface="Calibri"/>
                  <a:cs typeface="Calibri"/>
                  <a:sym typeface="Calibri"/>
                </a:rPr>
                <a:t>Lifestyle</a:t>
              </a:r>
              <a:endParaRPr sz="1800" b="1" dirty="0">
                <a:solidFill>
                  <a:srgbClr val="2B7280"/>
                </a:solidFill>
                <a:latin typeface="Calibri"/>
                <a:ea typeface="Calibri"/>
                <a:cs typeface="Calibri"/>
                <a:sym typeface="Calibri"/>
              </a:endParaRPr>
            </a:p>
            <a:p>
              <a:pPr marL="457200" marR="0" lvl="0" indent="-342900" algn="l" rtl="0">
                <a:lnSpc>
                  <a:spcPct val="150000"/>
                </a:lnSpc>
                <a:spcBef>
                  <a:spcPts val="0"/>
                </a:spcBef>
                <a:spcAft>
                  <a:spcPts val="0"/>
                </a:spcAft>
                <a:buClr>
                  <a:srgbClr val="BEB331"/>
                </a:buClr>
                <a:buSzPts val="1800"/>
                <a:buFont typeface="Calibri"/>
                <a:buChar char="●"/>
              </a:pPr>
              <a:r>
                <a:rPr lang="en-US" sz="1800" b="1" dirty="0">
                  <a:solidFill>
                    <a:srgbClr val="2B7280"/>
                  </a:solidFill>
                  <a:latin typeface="Calibri"/>
                  <a:ea typeface="Calibri"/>
                  <a:cs typeface="Calibri"/>
                  <a:sym typeface="Calibri"/>
                </a:rPr>
                <a:t>Sport or activity</a:t>
              </a:r>
              <a:endParaRPr sz="1800" b="1" dirty="0">
                <a:solidFill>
                  <a:srgbClr val="2B7280"/>
                </a:solidFill>
                <a:latin typeface="Calibri"/>
                <a:ea typeface="Calibri"/>
                <a:cs typeface="Calibri"/>
                <a:sym typeface="Calibri"/>
              </a:endParaRPr>
            </a:p>
            <a:p>
              <a:pPr marL="457200" marR="0" lvl="0" indent="-342900" algn="l" rtl="0">
                <a:lnSpc>
                  <a:spcPct val="150000"/>
                </a:lnSpc>
                <a:spcBef>
                  <a:spcPts val="0"/>
                </a:spcBef>
                <a:spcAft>
                  <a:spcPts val="0"/>
                </a:spcAft>
                <a:buClr>
                  <a:srgbClr val="BEB331"/>
                </a:buClr>
                <a:buSzPts val="1800"/>
                <a:buFont typeface="Calibri"/>
                <a:buChar char="●"/>
              </a:pPr>
              <a:r>
                <a:rPr lang="en-US" sz="1800" b="1" dirty="0">
                  <a:solidFill>
                    <a:srgbClr val="2B7280"/>
                  </a:solidFill>
                  <a:latin typeface="Calibri"/>
                  <a:ea typeface="Calibri"/>
                  <a:cs typeface="Calibri"/>
                  <a:sym typeface="Calibri"/>
                </a:rPr>
                <a:t>Physiology</a:t>
              </a:r>
              <a:endParaRPr sz="1800" b="1" dirty="0">
                <a:solidFill>
                  <a:srgbClr val="2B7280"/>
                </a:solidFill>
                <a:latin typeface="Calibri"/>
                <a:ea typeface="Calibri"/>
                <a:cs typeface="Calibri"/>
                <a:sym typeface="Calibri"/>
              </a:endParaRPr>
            </a:p>
          </p:txBody>
        </p:sp>
        <p:sp>
          <p:nvSpPr>
            <p:cNvPr id="305" name="Google Shape;305;p30"/>
            <p:cNvSpPr txBox="1"/>
            <p:nvPr/>
          </p:nvSpPr>
          <p:spPr>
            <a:xfrm>
              <a:off x="705950" y="3097050"/>
              <a:ext cx="2403900" cy="73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BEB331"/>
                  </a:solidFill>
                  <a:latin typeface="Calibri"/>
                  <a:ea typeface="Calibri"/>
                  <a:cs typeface="Calibri"/>
                  <a:sym typeface="Calibri"/>
                </a:rPr>
                <a:t>Factors influencing our fitness approach:</a:t>
              </a:r>
              <a:endParaRPr sz="2200" b="1">
                <a:solidFill>
                  <a:srgbClr val="BEB331"/>
                </a:solidFill>
                <a:latin typeface="Calibri"/>
                <a:ea typeface="Calibri"/>
                <a:cs typeface="Calibri"/>
                <a:sym typeface="Calibri"/>
              </a:endParaRPr>
            </a:p>
          </p:txBody>
        </p:sp>
      </p:grpSp>
      <p:grpSp>
        <p:nvGrpSpPr>
          <p:cNvPr id="306" name="Google Shape;306;p30"/>
          <p:cNvGrpSpPr/>
          <p:nvPr/>
        </p:nvGrpSpPr>
        <p:grpSpPr>
          <a:xfrm>
            <a:off x="3562275" y="3097050"/>
            <a:ext cx="3249300" cy="3483550"/>
            <a:chOff x="3562275" y="3097050"/>
            <a:chExt cx="3249300" cy="3483550"/>
          </a:xfrm>
        </p:grpSpPr>
        <p:sp>
          <p:nvSpPr>
            <p:cNvPr id="307" name="Google Shape;307;p30"/>
            <p:cNvSpPr txBox="1"/>
            <p:nvPr/>
          </p:nvSpPr>
          <p:spPr>
            <a:xfrm>
              <a:off x="3562275" y="3872200"/>
              <a:ext cx="3249300" cy="27084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50000"/>
                </a:lnSpc>
                <a:spcBef>
                  <a:spcPts val="0"/>
                </a:spcBef>
                <a:spcAft>
                  <a:spcPts val="0"/>
                </a:spcAft>
                <a:buClr>
                  <a:srgbClr val="BEB331"/>
                </a:buClr>
                <a:buSzPts val="1800"/>
                <a:buFont typeface="Calibri"/>
                <a:buChar char="●"/>
              </a:pPr>
              <a:r>
                <a:rPr lang="en-US" sz="1800" b="1">
                  <a:solidFill>
                    <a:srgbClr val="2B7280"/>
                  </a:solidFill>
                  <a:latin typeface="Calibri"/>
                  <a:ea typeface="Calibri"/>
                  <a:cs typeface="Calibri"/>
                  <a:sym typeface="Calibri"/>
                </a:rPr>
                <a:t>Business sector</a:t>
              </a:r>
              <a:endParaRPr sz="1800" b="1">
                <a:latin typeface="Calibri"/>
                <a:ea typeface="Calibri"/>
                <a:cs typeface="Calibri"/>
                <a:sym typeface="Calibri"/>
              </a:endParaRPr>
            </a:p>
            <a:p>
              <a:pPr marL="457200" marR="0" lvl="0" indent="-342900" algn="l" rtl="0">
                <a:lnSpc>
                  <a:spcPct val="150000"/>
                </a:lnSpc>
                <a:spcBef>
                  <a:spcPts val="0"/>
                </a:spcBef>
                <a:spcAft>
                  <a:spcPts val="0"/>
                </a:spcAft>
                <a:buClr>
                  <a:srgbClr val="BEB331"/>
                </a:buClr>
                <a:buSzPts val="1800"/>
                <a:buFont typeface="Calibri"/>
                <a:buChar char="●"/>
              </a:pPr>
              <a:r>
                <a:rPr lang="en-US" sz="1800" b="1">
                  <a:solidFill>
                    <a:srgbClr val="2B7280"/>
                  </a:solidFill>
                  <a:latin typeface="Calibri"/>
                  <a:ea typeface="Calibri"/>
                  <a:cs typeface="Calibri"/>
                  <a:sym typeface="Calibri"/>
                </a:rPr>
                <a:t>Process type</a:t>
              </a:r>
              <a:endParaRPr sz="1800" b="1">
                <a:latin typeface="Calibri"/>
                <a:ea typeface="Calibri"/>
                <a:cs typeface="Calibri"/>
                <a:sym typeface="Calibri"/>
              </a:endParaRPr>
            </a:p>
            <a:p>
              <a:pPr marL="457200" marR="0" lvl="0" indent="-342900" algn="l" rtl="0">
                <a:lnSpc>
                  <a:spcPct val="150000"/>
                </a:lnSpc>
                <a:spcBef>
                  <a:spcPts val="0"/>
                </a:spcBef>
                <a:spcAft>
                  <a:spcPts val="0"/>
                </a:spcAft>
                <a:buClr>
                  <a:srgbClr val="BEB331"/>
                </a:buClr>
                <a:buSzPts val="1800"/>
                <a:buFont typeface="Calibri"/>
                <a:buChar char="●"/>
              </a:pPr>
              <a:r>
                <a:rPr lang="en-US" sz="1800" b="1">
                  <a:solidFill>
                    <a:srgbClr val="2B7280"/>
                  </a:solidFill>
                  <a:latin typeface="Calibri"/>
                  <a:ea typeface="Calibri"/>
                  <a:cs typeface="Calibri"/>
                  <a:sym typeface="Calibri"/>
                </a:rPr>
                <a:t>Size</a:t>
              </a:r>
              <a:endParaRPr sz="1800" b="1">
                <a:solidFill>
                  <a:srgbClr val="2B7280"/>
                </a:solidFill>
                <a:latin typeface="Calibri"/>
                <a:ea typeface="Calibri"/>
                <a:cs typeface="Calibri"/>
                <a:sym typeface="Calibri"/>
              </a:endParaRPr>
            </a:p>
            <a:p>
              <a:pPr marL="457200" marR="0" lvl="0" indent="-342900" algn="l" rtl="0">
                <a:lnSpc>
                  <a:spcPct val="150000"/>
                </a:lnSpc>
                <a:spcBef>
                  <a:spcPts val="0"/>
                </a:spcBef>
                <a:spcAft>
                  <a:spcPts val="0"/>
                </a:spcAft>
                <a:buClr>
                  <a:srgbClr val="BEB331"/>
                </a:buClr>
                <a:buSzPts val="1800"/>
                <a:buFont typeface="Calibri"/>
                <a:buChar char="●"/>
              </a:pPr>
              <a:r>
                <a:rPr lang="en-US" sz="1800" b="1">
                  <a:solidFill>
                    <a:srgbClr val="2B7280"/>
                  </a:solidFill>
                  <a:latin typeface="Calibri"/>
                  <a:ea typeface="Calibri"/>
                  <a:cs typeface="Calibri"/>
                  <a:sym typeface="Calibri"/>
                </a:rPr>
                <a:t>Competition &amp; market</a:t>
              </a:r>
              <a:endParaRPr sz="1800" b="1">
                <a:solidFill>
                  <a:srgbClr val="2B7280"/>
                </a:solidFill>
                <a:latin typeface="Calibri"/>
                <a:ea typeface="Calibri"/>
                <a:cs typeface="Calibri"/>
                <a:sym typeface="Calibri"/>
              </a:endParaRPr>
            </a:p>
            <a:p>
              <a:pPr marL="457200" marR="0" lvl="0" indent="-342900" algn="l" rtl="0">
                <a:lnSpc>
                  <a:spcPct val="150000"/>
                </a:lnSpc>
                <a:spcBef>
                  <a:spcPts val="0"/>
                </a:spcBef>
                <a:spcAft>
                  <a:spcPts val="0"/>
                </a:spcAft>
                <a:buClr>
                  <a:srgbClr val="BEB331"/>
                </a:buClr>
                <a:buSzPts val="1800"/>
                <a:buFont typeface="Calibri"/>
                <a:buChar char="●"/>
              </a:pPr>
              <a:r>
                <a:rPr lang="en-US" sz="1800" b="1">
                  <a:solidFill>
                    <a:srgbClr val="2B7280"/>
                  </a:solidFill>
                  <a:latin typeface="Calibri"/>
                  <a:ea typeface="Calibri"/>
                  <a:cs typeface="Calibri"/>
                  <a:sym typeface="Calibri"/>
                </a:rPr>
                <a:t>Products</a:t>
              </a:r>
              <a:endParaRPr sz="1800" b="1">
                <a:solidFill>
                  <a:srgbClr val="2B7280"/>
                </a:solidFill>
                <a:latin typeface="Calibri"/>
                <a:ea typeface="Calibri"/>
                <a:cs typeface="Calibri"/>
                <a:sym typeface="Calibri"/>
              </a:endParaRPr>
            </a:p>
            <a:p>
              <a:pPr marL="457200" marR="0" lvl="0" indent="-342900" algn="l" rtl="0">
                <a:lnSpc>
                  <a:spcPct val="150000"/>
                </a:lnSpc>
                <a:spcBef>
                  <a:spcPts val="0"/>
                </a:spcBef>
                <a:spcAft>
                  <a:spcPts val="0"/>
                </a:spcAft>
                <a:buClr>
                  <a:srgbClr val="BEB331"/>
                </a:buClr>
                <a:buSzPts val="1800"/>
                <a:buFont typeface="Calibri"/>
                <a:buChar char="●"/>
              </a:pPr>
              <a:r>
                <a:rPr lang="en-US" sz="1800" b="1">
                  <a:solidFill>
                    <a:srgbClr val="2B7280"/>
                  </a:solidFill>
                  <a:latin typeface="Calibri"/>
                  <a:ea typeface="Calibri"/>
                  <a:cs typeface="Calibri"/>
                  <a:sym typeface="Calibri"/>
                </a:rPr>
                <a:t>Customers</a:t>
              </a:r>
              <a:endParaRPr sz="1800" b="1">
                <a:solidFill>
                  <a:srgbClr val="2B7280"/>
                </a:solidFill>
                <a:latin typeface="Calibri"/>
                <a:ea typeface="Calibri"/>
                <a:cs typeface="Calibri"/>
                <a:sym typeface="Calibri"/>
              </a:endParaRPr>
            </a:p>
          </p:txBody>
        </p:sp>
        <p:sp>
          <p:nvSpPr>
            <p:cNvPr id="308" name="Google Shape;308;p30"/>
            <p:cNvSpPr txBox="1"/>
            <p:nvPr/>
          </p:nvSpPr>
          <p:spPr>
            <a:xfrm>
              <a:off x="3651900" y="3097050"/>
              <a:ext cx="2274600" cy="900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BEB331"/>
                  </a:solidFill>
                  <a:latin typeface="Calibri"/>
                  <a:ea typeface="Calibri"/>
                  <a:cs typeface="Calibri"/>
                  <a:sym typeface="Calibri"/>
                </a:rPr>
                <a:t>Factors influencing our lean approach:</a:t>
              </a:r>
              <a:endParaRPr sz="2200" b="1">
                <a:solidFill>
                  <a:srgbClr val="BEB331"/>
                </a:solidFill>
                <a:latin typeface="Calibri"/>
                <a:ea typeface="Calibri"/>
                <a:cs typeface="Calibri"/>
                <a:sym typeface="Calibri"/>
              </a:endParaRPr>
            </a:p>
          </p:txBody>
        </p:sp>
      </p:grpSp>
      <p:sp>
        <p:nvSpPr>
          <p:cNvPr id="309" name="Google Shape;309;p30"/>
          <p:cNvSpPr txBox="1"/>
          <p:nvPr/>
        </p:nvSpPr>
        <p:spPr>
          <a:xfrm>
            <a:off x="645825" y="2142675"/>
            <a:ext cx="6007800" cy="59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2B7280"/>
                </a:solidFill>
                <a:latin typeface="Calibri"/>
                <a:ea typeface="Calibri"/>
                <a:cs typeface="Calibri"/>
                <a:sym typeface="Calibri"/>
              </a:rPr>
              <a:t>So our chosen fitness/lean solution will depend on our circumstances.</a:t>
            </a:r>
            <a:endParaRPr sz="1800" dirty="0"/>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9"/>
                                        </p:tgtEl>
                                        <p:attrNameLst>
                                          <p:attrName>style.visibility</p:attrName>
                                        </p:attrNameLst>
                                      </p:cBhvr>
                                      <p:to>
                                        <p:strVal val="visible"/>
                                      </p:to>
                                    </p:set>
                                    <p:animEffect transition="in" filter="fade">
                                      <p:cBhvr>
                                        <p:cTn id="7" dur="1000"/>
                                        <p:tgtEl>
                                          <p:spTgt spid="3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3"/>
                                        </p:tgtEl>
                                        <p:attrNameLst>
                                          <p:attrName>style.visibility</p:attrName>
                                        </p:attrNameLst>
                                      </p:cBhvr>
                                      <p:to>
                                        <p:strVal val="visible"/>
                                      </p:to>
                                    </p:set>
                                    <p:animEffect transition="in" filter="fade">
                                      <p:cBhvr>
                                        <p:cTn id="12" dur="1000"/>
                                        <p:tgtEl>
                                          <p:spTgt spid="3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6"/>
                                        </p:tgtEl>
                                        <p:attrNameLst>
                                          <p:attrName>style.visibility</p:attrName>
                                        </p:attrNameLst>
                                      </p:cBhvr>
                                      <p:to>
                                        <p:strVal val="visible"/>
                                      </p:to>
                                    </p:set>
                                    <p:animEffect transition="in" filter="fade">
                                      <p:cBhvr>
                                        <p:cTn id="1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31"/>
          <p:cNvPicPr preferRelativeResize="0"/>
          <p:nvPr/>
        </p:nvPicPr>
        <p:blipFill>
          <a:blip r:embed="rId4">
            <a:alphaModFix/>
          </a:blip>
          <a:stretch>
            <a:fillRect/>
          </a:stretch>
        </p:blipFill>
        <p:spPr>
          <a:xfrm>
            <a:off x="0" y="0"/>
            <a:ext cx="4018368" cy="6857999"/>
          </a:xfrm>
          <a:prstGeom prst="rect">
            <a:avLst/>
          </a:prstGeom>
          <a:noFill/>
          <a:ln>
            <a:noFill/>
          </a:ln>
        </p:spPr>
      </p:pic>
      <p:sp>
        <p:nvSpPr>
          <p:cNvPr id="315" name="Google Shape;315;p31"/>
          <p:cNvSpPr txBox="1"/>
          <p:nvPr/>
        </p:nvSpPr>
        <p:spPr>
          <a:xfrm>
            <a:off x="4956975" y="547175"/>
            <a:ext cx="5722200" cy="80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solidFill>
                  <a:srgbClr val="BEB331"/>
                </a:solidFill>
                <a:latin typeface="Calibri"/>
                <a:ea typeface="Calibri"/>
                <a:cs typeface="Calibri"/>
                <a:sym typeface="Calibri"/>
              </a:rPr>
              <a:t>Both require a </a:t>
            </a:r>
            <a:r>
              <a:rPr lang="en-US" sz="2800" b="1">
                <a:solidFill>
                  <a:srgbClr val="193151"/>
                </a:solidFill>
                <a:latin typeface="Calibri"/>
                <a:ea typeface="Calibri"/>
                <a:cs typeface="Calibri"/>
                <a:sym typeface="Calibri"/>
              </a:rPr>
              <a:t>contingent</a:t>
            </a:r>
            <a:r>
              <a:rPr lang="en-US" sz="2800" b="1">
                <a:solidFill>
                  <a:srgbClr val="BEB331"/>
                </a:solidFill>
                <a:latin typeface="Calibri"/>
                <a:ea typeface="Calibri"/>
                <a:cs typeface="Calibri"/>
                <a:sym typeface="Calibri"/>
              </a:rPr>
              <a:t> approach</a:t>
            </a:r>
            <a:endParaRPr sz="2800" b="1">
              <a:solidFill>
                <a:srgbClr val="BEB331"/>
              </a:solidFill>
              <a:latin typeface="Calibri"/>
              <a:ea typeface="Calibri"/>
              <a:cs typeface="Calibri"/>
              <a:sym typeface="Calibri"/>
            </a:endParaRPr>
          </a:p>
        </p:txBody>
      </p:sp>
      <p:sp>
        <p:nvSpPr>
          <p:cNvPr id="316" name="Google Shape;316;p31"/>
          <p:cNvSpPr txBox="1"/>
          <p:nvPr/>
        </p:nvSpPr>
        <p:spPr>
          <a:xfrm>
            <a:off x="5086375" y="2683700"/>
            <a:ext cx="5930100" cy="22140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50000"/>
              </a:lnSpc>
              <a:spcBef>
                <a:spcPts val="0"/>
              </a:spcBef>
              <a:spcAft>
                <a:spcPts val="0"/>
              </a:spcAft>
              <a:buClr>
                <a:srgbClr val="BEB331"/>
              </a:buClr>
              <a:buSzPts val="1800"/>
              <a:buFont typeface="Calibri"/>
              <a:buChar char="●"/>
            </a:pPr>
            <a:r>
              <a:rPr lang="en-US" sz="2000" b="1" dirty="0">
                <a:solidFill>
                  <a:srgbClr val="2B7280"/>
                </a:solidFill>
                <a:latin typeface="Calibri"/>
                <a:ea typeface="Calibri"/>
                <a:cs typeface="Calibri"/>
                <a:sym typeface="Calibri"/>
              </a:rPr>
              <a:t>Non-prescriptive</a:t>
            </a:r>
            <a:endParaRPr sz="2000" b="1" dirty="0">
              <a:solidFill>
                <a:srgbClr val="2B7280"/>
              </a:solidFill>
              <a:latin typeface="Calibri"/>
              <a:ea typeface="Calibri"/>
              <a:cs typeface="Calibri"/>
              <a:sym typeface="Calibri"/>
            </a:endParaRPr>
          </a:p>
          <a:p>
            <a:pPr marL="457200" marR="0" lvl="0" indent="-342900" algn="l" rtl="0">
              <a:lnSpc>
                <a:spcPct val="150000"/>
              </a:lnSpc>
              <a:spcBef>
                <a:spcPts val="0"/>
              </a:spcBef>
              <a:spcAft>
                <a:spcPts val="0"/>
              </a:spcAft>
              <a:buClr>
                <a:srgbClr val="BEB331"/>
              </a:buClr>
              <a:buSzPts val="1800"/>
              <a:buFont typeface="Calibri"/>
              <a:buChar char="●"/>
            </a:pPr>
            <a:r>
              <a:rPr lang="en-US" sz="2000" b="1" dirty="0">
                <a:solidFill>
                  <a:srgbClr val="2B7280"/>
                </a:solidFill>
                <a:latin typeface="Calibri"/>
                <a:ea typeface="Calibri"/>
                <a:cs typeface="Calibri"/>
                <a:sym typeface="Calibri"/>
              </a:rPr>
              <a:t>No single best one way</a:t>
            </a:r>
            <a:endParaRPr sz="2000" b="1" dirty="0">
              <a:solidFill>
                <a:srgbClr val="2B7280"/>
              </a:solidFill>
              <a:latin typeface="Calibri"/>
              <a:ea typeface="Calibri"/>
              <a:cs typeface="Calibri"/>
              <a:sym typeface="Calibri"/>
            </a:endParaRPr>
          </a:p>
          <a:p>
            <a:pPr marL="457200" marR="0" lvl="0" indent="-342900" algn="l" rtl="0">
              <a:lnSpc>
                <a:spcPct val="150000"/>
              </a:lnSpc>
              <a:spcBef>
                <a:spcPts val="0"/>
              </a:spcBef>
              <a:spcAft>
                <a:spcPts val="0"/>
              </a:spcAft>
              <a:buClr>
                <a:srgbClr val="BEB331"/>
              </a:buClr>
              <a:buSzPts val="1800"/>
              <a:buFont typeface="Calibri"/>
              <a:buChar char="●"/>
            </a:pPr>
            <a:r>
              <a:rPr lang="en-US" sz="2000" b="1" dirty="0">
                <a:solidFill>
                  <a:srgbClr val="2B7280"/>
                </a:solidFill>
                <a:latin typeface="Calibri"/>
                <a:ea typeface="Calibri"/>
                <a:cs typeface="Calibri"/>
                <a:sym typeface="Calibri"/>
              </a:rPr>
              <a:t>Adaptable</a:t>
            </a:r>
            <a:endParaRPr sz="2000" b="1" dirty="0">
              <a:solidFill>
                <a:srgbClr val="2B7280"/>
              </a:solidFill>
              <a:latin typeface="Calibri"/>
              <a:ea typeface="Calibri"/>
              <a:cs typeface="Calibri"/>
              <a:sym typeface="Calibri"/>
            </a:endParaRPr>
          </a:p>
          <a:p>
            <a:pPr marL="457200" marR="0" lvl="0" indent="-342900" algn="l" rtl="0">
              <a:lnSpc>
                <a:spcPct val="150000"/>
              </a:lnSpc>
              <a:spcBef>
                <a:spcPts val="0"/>
              </a:spcBef>
              <a:spcAft>
                <a:spcPts val="0"/>
              </a:spcAft>
              <a:buClr>
                <a:srgbClr val="BEB331"/>
              </a:buClr>
              <a:buSzPts val="1800"/>
              <a:buFont typeface="Calibri"/>
              <a:buChar char="●"/>
            </a:pPr>
            <a:r>
              <a:rPr lang="en-US" sz="2000" b="1" dirty="0">
                <a:solidFill>
                  <a:srgbClr val="2B7280"/>
                </a:solidFill>
                <a:latin typeface="Calibri"/>
                <a:ea typeface="Calibri"/>
                <a:cs typeface="Calibri"/>
                <a:sym typeface="Calibri"/>
              </a:rPr>
              <a:t>Contextualised</a:t>
            </a:r>
            <a:endParaRPr sz="2000" b="1" dirty="0">
              <a:solidFill>
                <a:srgbClr val="2B7280"/>
              </a:solidFill>
              <a:latin typeface="Calibri"/>
              <a:ea typeface="Calibri"/>
              <a:cs typeface="Calibri"/>
              <a:sym typeface="Calibri"/>
            </a:endParaRPr>
          </a:p>
        </p:txBody>
      </p:sp>
      <p:sp>
        <p:nvSpPr>
          <p:cNvPr id="317" name="Google Shape;317;p31"/>
          <p:cNvSpPr/>
          <p:nvPr/>
        </p:nvSpPr>
        <p:spPr>
          <a:xfrm>
            <a:off x="5086375" y="1202775"/>
            <a:ext cx="5220742" cy="1135800"/>
          </a:xfrm>
          <a:prstGeom prst="upArrowCallout">
            <a:avLst>
              <a:gd name="adj1" fmla="val 24351"/>
              <a:gd name="adj2" fmla="val 25000"/>
              <a:gd name="adj3" fmla="val 25000"/>
              <a:gd name="adj4" fmla="val 51292"/>
            </a:avLst>
          </a:prstGeom>
          <a:solidFill>
            <a:srgbClr val="BEB33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800" b="1" dirty="0">
                <a:solidFill>
                  <a:srgbClr val="FFFFFF"/>
                </a:solidFill>
                <a:latin typeface="Calibri"/>
                <a:ea typeface="Calibri"/>
                <a:cs typeface="Calibri"/>
                <a:sym typeface="Calibri"/>
              </a:rPr>
              <a:t>“Depending on or influenced by something else”</a:t>
            </a:r>
            <a:endParaRPr sz="1800" b="1" dirty="0">
              <a:solidFill>
                <a:srgbClr val="FFFFFF"/>
              </a:solidFill>
              <a:latin typeface="Calibri"/>
              <a:ea typeface="Calibri"/>
              <a:cs typeface="Calibri"/>
              <a:sym typeface="Calibri"/>
            </a:endParaRPr>
          </a:p>
        </p:txBody>
      </p:sp>
      <p:cxnSp>
        <p:nvCxnSpPr>
          <p:cNvPr id="318" name="Google Shape;318;p31"/>
          <p:cNvCxnSpPr/>
          <p:nvPr/>
        </p:nvCxnSpPr>
        <p:spPr>
          <a:xfrm rot="10800000" flipH="1">
            <a:off x="5086375" y="4868900"/>
            <a:ext cx="5132700" cy="28800"/>
          </a:xfrm>
          <a:prstGeom prst="straightConnector1">
            <a:avLst/>
          </a:prstGeom>
          <a:noFill/>
          <a:ln w="76200" cap="flat" cmpd="sng">
            <a:solidFill>
              <a:srgbClr val="193151"/>
            </a:solidFill>
            <a:prstDash val="solid"/>
            <a:round/>
            <a:headEnd type="none" w="med" len="med"/>
            <a:tailEnd type="none" w="med" len="med"/>
          </a:ln>
        </p:spPr>
      </p:cxn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1000"/>
                                        <p:tgtEl>
                                          <p:spTgt spid="3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7"/>
                                        </p:tgtEl>
                                        <p:attrNameLst>
                                          <p:attrName>style.visibility</p:attrName>
                                        </p:attrNameLst>
                                      </p:cBhvr>
                                      <p:to>
                                        <p:strVal val="visible"/>
                                      </p:to>
                                    </p:set>
                                    <p:animEffect transition="in" filter="fade">
                                      <p:cBhvr>
                                        <p:cTn id="12" dur="1000"/>
                                        <p:tgtEl>
                                          <p:spTgt spid="3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6"/>
                                        </p:tgtEl>
                                        <p:attrNameLst>
                                          <p:attrName>style.visibility</p:attrName>
                                        </p:attrNameLst>
                                      </p:cBhvr>
                                      <p:to>
                                        <p:strVal val="visible"/>
                                      </p:to>
                                    </p:set>
                                    <p:animEffect transition="in" filter="fade">
                                      <p:cBhvr>
                                        <p:cTn id="17" dur="1000"/>
                                        <p:tgtEl>
                                          <p:spTgt spid="316"/>
                                        </p:tgtEl>
                                      </p:cBhvr>
                                    </p:animEffect>
                                  </p:childTnLst>
                                </p:cTn>
                              </p:par>
                              <p:par>
                                <p:cTn id="18" presetID="10" presetClass="entr" presetSubtype="0" fill="hold" nodeType="withEffect">
                                  <p:stCondLst>
                                    <p:cond delay="0"/>
                                  </p:stCondLst>
                                  <p:childTnLst>
                                    <p:set>
                                      <p:cBhvr>
                                        <p:cTn id="19" dur="1" fill="hold">
                                          <p:stCondLst>
                                            <p:cond delay="0"/>
                                          </p:stCondLst>
                                        </p:cTn>
                                        <p:tgtEl>
                                          <p:spTgt spid="318"/>
                                        </p:tgtEl>
                                        <p:attrNameLst>
                                          <p:attrName>style.visibility</p:attrName>
                                        </p:attrNameLst>
                                      </p:cBhvr>
                                      <p:to>
                                        <p:strVal val="visible"/>
                                      </p:to>
                                    </p:set>
                                    <p:animEffect transition="in" filter="fade">
                                      <p:cBhvr>
                                        <p:cTn id="20" dur="1000"/>
                                        <p:tgtEl>
                                          <p:spTgt spid="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p:nvPr/>
        </p:nvSpPr>
        <p:spPr>
          <a:xfrm>
            <a:off x="821100" y="4288166"/>
            <a:ext cx="5458500" cy="1233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rgbClr val="2B7280"/>
                </a:solidFill>
                <a:latin typeface="Calibri"/>
                <a:ea typeface="Calibri"/>
                <a:cs typeface="Calibri"/>
                <a:sym typeface="Calibri"/>
              </a:rPr>
              <a:t>This got them thinking and before long a story that linked lean and fitness took shape and the analogy was created…</a:t>
            </a:r>
            <a:endParaRPr sz="2000" dirty="0">
              <a:solidFill>
                <a:srgbClr val="2B7280"/>
              </a:solidFill>
              <a:latin typeface="Calibri"/>
              <a:ea typeface="Calibri"/>
              <a:cs typeface="Calibri"/>
              <a:sym typeface="Calibri"/>
            </a:endParaRPr>
          </a:p>
        </p:txBody>
      </p:sp>
      <p:pic>
        <p:nvPicPr>
          <p:cNvPr id="97" name="Google Shape;97;p14"/>
          <p:cNvPicPr preferRelativeResize="0"/>
          <p:nvPr/>
        </p:nvPicPr>
        <p:blipFill>
          <a:blip r:embed="rId4">
            <a:alphaModFix/>
          </a:blip>
          <a:stretch>
            <a:fillRect/>
          </a:stretch>
        </p:blipFill>
        <p:spPr>
          <a:xfrm>
            <a:off x="6515793" y="0"/>
            <a:ext cx="5649130" cy="6857999"/>
          </a:xfrm>
          <a:prstGeom prst="rect">
            <a:avLst/>
          </a:prstGeom>
          <a:noFill/>
          <a:ln>
            <a:noFill/>
          </a:ln>
        </p:spPr>
      </p:pic>
      <p:cxnSp>
        <p:nvCxnSpPr>
          <p:cNvPr id="98" name="Google Shape;98;p14"/>
          <p:cNvCxnSpPr/>
          <p:nvPr/>
        </p:nvCxnSpPr>
        <p:spPr>
          <a:xfrm>
            <a:off x="842300" y="6031044"/>
            <a:ext cx="5153700" cy="0"/>
          </a:xfrm>
          <a:prstGeom prst="straightConnector1">
            <a:avLst/>
          </a:prstGeom>
          <a:noFill/>
          <a:ln w="76200" cap="flat" cmpd="sng">
            <a:solidFill>
              <a:srgbClr val="BEB331"/>
            </a:solidFill>
            <a:prstDash val="solid"/>
            <a:round/>
            <a:headEnd type="none" w="med" len="med"/>
            <a:tailEnd type="none" w="med" len="med"/>
          </a:ln>
        </p:spPr>
      </p:cxnSp>
      <p:sp>
        <p:nvSpPr>
          <p:cNvPr id="99" name="Google Shape;99;p14"/>
          <p:cNvSpPr txBox="1"/>
          <p:nvPr/>
        </p:nvSpPr>
        <p:spPr>
          <a:xfrm>
            <a:off x="821100" y="444050"/>
            <a:ext cx="5458500" cy="66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i="0" u="none" strike="noStrike" cap="none">
                <a:solidFill>
                  <a:srgbClr val="2B7280"/>
                </a:solidFill>
                <a:latin typeface="Calibri"/>
                <a:ea typeface="Calibri"/>
                <a:cs typeface="Calibri"/>
                <a:sym typeface="Calibri"/>
              </a:rPr>
              <a:t>How it started</a:t>
            </a:r>
            <a:endParaRPr b="1">
              <a:latin typeface="Calibri"/>
              <a:ea typeface="Calibri"/>
              <a:cs typeface="Calibri"/>
              <a:sym typeface="Calibri"/>
            </a:endParaRPr>
          </a:p>
          <a:p>
            <a:pPr marL="0" marR="0" lvl="0" indent="0" algn="l" rtl="0">
              <a:spcBef>
                <a:spcPts val="0"/>
              </a:spcBef>
              <a:spcAft>
                <a:spcPts val="0"/>
              </a:spcAft>
              <a:buNone/>
            </a:pPr>
            <a:endParaRPr sz="1800">
              <a:solidFill>
                <a:srgbClr val="2B7280"/>
              </a:solidFill>
              <a:latin typeface="Calibri"/>
              <a:ea typeface="Calibri"/>
              <a:cs typeface="Calibri"/>
              <a:sym typeface="Calibri"/>
            </a:endParaRPr>
          </a:p>
        </p:txBody>
      </p:sp>
      <p:sp>
        <p:nvSpPr>
          <p:cNvPr id="100" name="Google Shape;100;p14"/>
          <p:cNvSpPr txBox="1"/>
          <p:nvPr/>
        </p:nvSpPr>
        <p:spPr>
          <a:xfrm>
            <a:off x="844350" y="1218550"/>
            <a:ext cx="5458500" cy="1401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rgbClr val="2B7280"/>
                </a:solidFill>
                <a:latin typeface="Calibri"/>
                <a:ea typeface="Calibri"/>
                <a:cs typeface="Calibri"/>
                <a:sym typeface="Calibri"/>
              </a:rPr>
              <a:t>One day, a researcher in the Lean Enterprise Research Centre announced she was going to run a marathon. This inspired a few others to do the same and start training. </a:t>
            </a:r>
            <a:endParaRPr sz="2000" dirty="0">
              <a:solidFill>
                <a:srgbClr val="2B7280"/>
              </a:solidFill>
              <a:latin typeface="Calibri"/>
              <a:ea typeface="Calibri"/>
              <a:cs typeface="Calibri"/>
              <a:sym typeface="Calibri"/>
            </a:endParaRPr>
          </a:p>
        </p:txBody>
      </p:sp>
      <p:sp>
        <p:nvSpPr>
          <p:cNvPr id="101" name="Google Shape;101;p14"/>
          <p:cNvSpPr txBox="1"/>
          <p:nvPr/>
        </p:nvSpPr>
        <p:spPr>
          <a:xfrm>
            <a:off x="836475" y="2846621"/>
            <a:ext cx="5458500" cy="1156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rgbClr val="2B7280"/>
                </a:solidFill>
                <a:latin typeface="Calibri"/>
                <a:ea typeface="Calibri"/>
                <a:cs typeface="Calibri"/>
                <a:sym typeface="Calibri"/>
              </a:rPr>
              <a:t>After a few weeks of effort, one of those training mentioned that it was hard work - and “</a:t>
            </a:r>
            <a:r>
              <a:rPr lang="en-US" sz="2000" b="1" dirty="0">
                <a:solidFill>
                  <a:srgbClr val="2B7280"/>
                </a:solidFill>
                <a:latin typeface="Calibri"/>
                <a:ea typeface="Calibri"/>
                <a:cs typeface="Calibri"/>
                <a:sym typeface="Calibri"/>
              </a:rPr>
              <a:t>a bit like going lean</a:t>
            </a:r>
            <a:r>
              <a:rPr lang="en-US" sz="2000" dirty="0">
                <a:solidFill>
                  <a:srgbClr val="2B7280"/>
                </a:solidFill>
                <a:latin typeface="Calibri"/>
                <a:ea typeface="Calibri"/>
                <a:cs typeface="Calibri"/>
                <a:sym typeface="Calibri"/>
              </a:rPr>
              <a:t>.”</a:t>
            </a:r>
            <a:endParaRPr sz="2000" dirty="0">
              <a:solidFill>
                <a:srgbClr val="2B7280"/>
              </a:solidFill>
              <a:latin typeface="Calibri"/>
              <a:ea typeface="Calibri"/>
              <a:cs typeface="Calibri"/>
              <a:sym typeface="Calibri"/>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10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6">
                                            <p:txEl>
                                              <p:pRg st="0" end="0"/>
                                            </p:txEl>
                                          </p:spTgt>
                                        </p:tgtEl>
                                        <p:attrNameLst>
                                          <p:attrName>style.visibility</p:attrName>
                                        </p:attrNameLst>
                                      </p:cBhvr>
                                      <p:to>
                                        <p:strVal val="visible"/>
                                      </p:to>
                                    </p:set>
                                    <p:animEffect transition="in" filter="fade">
                                      <p:cBhvr>
                                        <p:cTn id="17" dur="500"/>
                                        <p:tgtEl>
                                          <p:spTgt spid="96">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8"/>
                                        </p:tgtEl>
                                        <p:attrNameLst>
                                          <p:attrName>style.visibility</p:attrName>
                                        </p:attrNameLst>
                                      </p:cBhvr>
                                      <p:to>
                                        <p:strVal val="visible"/>
                                      </p:to>
                                    </p:set>
                                    <p:animEffect transition="in" filter="fade">
                                      <p:cBhvr>
                                        <p:cTn id="20" dur="1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32"/>
          <p:cNvPicPr preferRelativeResize="0"/>
          <p:nvPr/>
        </p:nvPicPr>
        <p:blipFill rotWithShape="1">
          <a:blip r:embed="rId3">
            <a:alphaModFix/>
          </a:blip>
          <a:srcRect/>
          <a:stretch/>
        </p:blipFill>
        <p:spPr>
          <a:xfrm>
            <a:off x="0" y="0"/>
            <a:ext cx="5518149" cy="6858000"/>
          </a:xfrm>
          <a:prstGeom prst="rect">
            <a:avLst/>
          </a:prstGeom>
          <a:noFill/>
          <a:ln>
            <a:noFill/>
          </a:ln>
        </p:spPr>
      </p:pic>
      <p:pic>
        <p:nvPicPr>
          <p:cNvPr id="324" name="Google Shape;324;p32"/>
          <p:cNvPicPr preferRelativeResize="0"/>
          <p:nvPr/>
        </p:nvPicPr>
        <p:blipFill rotWithShape="1">
          <a:blip r:embed="rId4">
            <a:alphaModFix/>
          </a:blip>
          <a:srcRect/>
          <a:stretch/>
        </p:blipFill>
        <p:spPr>
          <a:xfrm rot="10800000">
            <a:off x="8388683" y="1548"/>
            <a:ext cx="3803317" cy="6931691"/>
          </a:xfrm>
          <a:prstGeom prst="rect">
            <a:avLst/>
          </a:prstGeom>
          <a:noFill/>
          <a:ln>
            <a:noFill/>
          </a:ln>
        </p:spPr>
      </p:pic>
      <p:sp>
        <p:nvSpPr>
          <p:cNvPr id="325" name="Google Shape;325;p32"/>
          <p:cNvSpPr txBox="1"/>
          <p:nvPr/>
        </p:nvSpPr>
        <p:spPr>
          <a:xfrm>
            <a:off x="5347650" y="1992025"/>
            <a:ext cx="3803400" cy="1660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rgbClr val="2B7280"/>
                </a:solidFill>
                <a:latin typeface="Calibri"/>
                <a:ea typeface="Calibri"/>
                <a:cs typeface="Calibri"/>
                <a:sym typeface="Calibri"/>
              </a:rPr>
              <a:t>There are no quick fixes</a:t>
            </a:r>
            <a:endParaRPr sz="4000" b="1">
              <a:solidFill>
                <a:srgbClr val="2B7280"/>
              </a:solidFill>
              <a:latin typeface="Calibri"/>
              <a:ea typeface="Calibri"/>
              <a:cs typeface="Calibri"/>
              <a:sym typeface="Calibri"/>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3"/>
          <p:cNvSpPr/>
          <p:nvPr/>
        </p:nvSpPr>
        <p:spPr>
          <a:xfrm>
            <a:off x="0" y="0"/>
            <a:ext cx="8610600" cy="6858000"/>
          </a:xfrm>
          <a:prstGeom prst="rect">
            <a:avLst/>
          </a:prstGeom>
          <a:solidFill>
            <a:srgbClr val="1931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1" name="Google Shape;331;p33"/>
          <p:cNvSpPr txBox="1"/>
          <p:nvPr/>
        </p:nvSpPr>
        <p:spPr>
          <a:xfrm>
            <a:off x="787400" y="723900"/>
            <a:ext cx="7035800" cy="13849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lt1"/>
                </a:solidFill>
                <a:latin typeface="Calibri"/>
                <a:ea typeface="Calibri"/>
                <a:cs typeface="Calibri"/>
                <a:sym typeface="Calibri"/>
              </a:rPr>
              <a:t>Lean &amp; fitness are about incremental improvement over time</a:t>
            </a:r>
            <a:endParaRPr sz="2800">
              <a:solidFill>
                <a:schemeClr val="lt1"/>
              </a:solidFill>
              <a:latin typeface="Calibri"/>
              <a:ea typeface="Calibri"/>
              <a:cs typeface="Calibri"/>
              <a:sym typeface="Calibri"/>
            </a:endParaRPr>
          </a:p>
        </p:txBody>
      </p:sp>
      <p:grpSp>
        <p:nvGrpSpPr>
          <p:cNvPr id="332" name="Google Shape;332;p33"/>
          <p:cNvGrpSpPr/>
          <p:nvPr/>
        </p:nvGrpSpPr>
        <p:grpSpPr>
          <a:xfrm>
            <a:off x="787400" y="3003675"/>
            <a:ext cx="7385500" cy="1200300"/>
            <a:chOff x="787400" y="3003675"/>
            <a:chExt cx="7385500" cy="1200300"/>
          </a:xfrm>
        </p:grpSpPr>
        <p:sp>
          <p:nvSpPr>
            <p:cNvPr id="333" name="Google Shape;333;p33"/>
            <p:cNvSpPr txBox="1"/>
            <p:nvPr/>
          </p:nvSpPr>
          <p:spPr>
            <a:xfrm>
              <a:off x="2057400" y="3003675"/>
              <a:ext cx="6115500" cy="12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lt1"/>
                  </a:solidFill>
                  <a:latin typeface="Calibri"/>
                  <a:ea typeface="Calibri"/>
                  <a:cs typeface="Calibri"/>
                  <a:sym typeface="Calibri"/>
                </a:rPr>
                <a:t>Success in lean/fitness is not about improving </a:t>
              </a:r>
              <a:r>
                <a:rPr lang="en-US" sz="2400" dirty="0">
                  <a:solidFill>
                    <a:srgbClr val="BEB331"/>
                  </a:solidFill>
                  <a:latin typeface="Calibri"/>
                  <a:ea typeface="Calibri"/>
                  <a:cs typeface="Calibri"/>
                  <a:sym typeface="Calibri"/>
                </a:rPr>
                <a:t>one </a:t>
              </a:r>
              <a:r>
                <a:rPr lang="en-US" sz="2400" dirty="0">
                  <a:solidFill>
                    <a:schemeClr val="lt1"/>
                  </a:solidFill>
                  <a:latin typeface="Calibri"/>
                  <a:ea typeface="Calibri"/>
                  <a:cs typeface="Calibri"/>
                  <a:sym typeface="Calibri"/>
                </a:rPr>
                <a:t>thing 100%. It’s about improving</a:t>
              </a:r>
              <a:endParaRPr dirty="0">
                <a:latin typeface="Calibri"/>
                <a:ea typeface="Calibri"/>
                <a:cs typeface="Calibri"/>
                <a:sym typeface="Calibri"/>
              </a:endParaRPr>
            </a:p>
            <a:p>
              <a:pPr marL="0" marR="0" lvl="0" indent="0" algn="l" rtl="0">
                <a:spcBef>
                  <a:spcPts val="0"/>
                </a:spcBef>
                <a:spcAft>
                  <a:spcPts val="0"/>
                </a:spcAft>
                <a:buNone/>
              </a:pPr>
              <a:r>
                <a:rPr lang="en-US" sz="2400" dirty="0">
                  <a:solidFill>
                    <a:srgbClr val="BEB331"/>
                  </a:solidFill>
                  <a:latin typeface="Calibri"/>
                  <a:ea typeface="Calibri"/>
                  <a:cs typeface="Calibri"/>
                  <a:sym typeface="Calibri"/>
                </a:rPr>
                <a:t>ninety nine </a:t>
              </a:r>
              <a:r>
                <a:rPr lang="en-US" sz="2400" dirty="0">
                  <a:solidFill>
                    <a:schemeClr val="lt1"/>
                  </a:solidFill>
                  <a:latin typeface="Calibri"/>
                  <a:ea typeface="Calibri"/>
                  <a:cs typeface="Calibri"/>
                  <a:sym typeface="Calibri"/>
                </a:rPr>
                <a:t>things 1%.</a:t>
              </a:r>
              <a:endParaRPr dirty="0">
                <a:latin typeface="Calibri"/>
                <a:ea typeface="Calibri"/>
                <a:cs typeface="Calibri"/>
                <a:sym typeface="Calibri"/>
              </a:endParaRPr>
            </a:p>
          </p:txBody>
        </p:sp>
        <p:pic>
          <p:nvPicPr>
            <p:cNvPr id="334" name="Google Shape;334;p33"/>
            <p:cNvPicPr preferRelativeResize="0"/>
            <p:nvPr/>
          </p:nvPicPr>
          <p:blipFill rotWithShape="1">
            <a:blip r:embed="rId4">
              <a:alphaModFix/>
            </a:blip>
            <a:srcRect/>
            <a:stretch/>
          </p:blipFill>
          <p:spPr>
            <a:xfrm>
              <a:off x="787400" y="3072874"/>
              <a:ext cx="1197687" cy="943276"/>
            </a:xfrm>
            <a:prstGeom prst="rect">
              <a:avLst/>
            </a:prstGeom>
            <a:noFill/>
            <a:ln>
              <a:noFill/>
            </a:ln>
          </p:spPr>
        </p:pic>
      </p:grpSp>
      <p:pic>
        <p:nvPicPr>
          <p:cNvPr id="335" name="Google Shape;335;p33"/>
          <p:cNvPicPr preferRelativeResize="0"/>
          <p:nvPr/>
        </p:nvPicPr>
        <p:blipFill/>
        <p:spPr>
          <a:xfrm>
            <a:off x="787400" y="5529655"/>
            <a:ext cx="7035800" cy="58345"/>
          </a:xfrm>
          <a:prstGeom prst="rect">
            <a:avLst/>
          </a:prstGeom>
          <a:solidFill>
            <a:srgbClr val="FFFFFF"/>
          </a:solidFill>
          <a:ln>
            <a:noFill/>
          </a:ln>
        </p:spPr>
      </p:pic>
      <p:pic>
        <p:nvPicPr>
          <p:cNvPr id="336" name="Google Shape;336;p33"/>
          <p:cNvPicPr preferRelativeResize="0"/>
          <p:nvPr/>
        </p:nvPicPr>
        <p:blipFill>
          <a:blip r:embed="rId5">
            <a:alphaModFix/>
          </a:blip>
          <a:stretch>
            <a:fillRect/>
          </a:stretch>
        </p:blipFill>
        <p:spPr>
          <a:xfrm>
            <a:off x="8172950" y="0"/>
            <a:ext cx="4032101" cy="6945101"/>
          </a:xfrm>
          <a:prstGeom prst="rect">
            <a:avLst/>
          </a:prstGeom>
          <a:noFill/>
          <a:ln>
            <a:noFill/>
          </a:ln>
        </p:spPr>
      </p:pic>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animEffect transition="in" filter="fade">
                                      <p:cBhvr>
                                        <p:cTn id="7" dur="1000"/>
                                        <p:tgtEl>
                                          <p:spTgt spid="332"/>
                                        </p:tgtEl>
                                      </p:cBhvr>
                                    </p:animEffect>
                                  </p:childTnLst>
                                </p:cTn>
                              </p:par>
                              <p:par>
                                <p:cTn id="8" presetID="10" presetClass="entr" presetSubtype="0" fill="hold" nodeType="withEffect">
                                  <p:stCondLst>
                                    <p:cond delay="0"/>
                                  </p:stCondLst>
                                  <p:childTnLst>
                                    <p:set>
                                      <p:cBhvr>
                                        <p:cTn id="9" dur="1" fill="hold">
                                          <p:stCondLst>
                                            <p:cond delay="0"/>
                                          </p:stCondLst>
                                        </p:cTn>
                                        <p:tgtEl>
                                          <p:spTgt spid="335"/>
                                        </p:tgtEl>
                                        <p:attrNameLst>
                                          <p:attrName>style.visibility</p:attrName>
                                        </p:attrNameLst>
                                      </p:cBhvr>
                                      <p:to>
                                        <p:strVal val="visible"/>
                                      </p:to>
                                    </p:set>
                                    <p:animEffect transition="in" filter="fade">
                                      <p:cBhvr>
                                        <p:cTn id="10" dur="1000"/>
                                        <p:tgtEl>
                                          <p:spTgt spid="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4"/>
          <p:cNvSpPr/>
          <p:nvPr/>
        </p:nvSpPr>
        <p:spPr>
          <a:xfrm>
            <a:off x="0" y="0"/>
            <a:ext cx="12192000" cy="2882900"/>
          </a:xfrm>
          <a:prstGeom prst="rect">
            <a:avLst/>
          </a:prstGeom>
          <a:solidFill>
            <a:srgbClr val="1931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2" name="Google Shape;342;p34"/>
          <p:cNvSpPr/>
          <p:nvPr/>
        </p:nvSpPr>
        <p:spPr>
          <a:xfrm>
            <a:off x="6096000" y="2882900"/>
            <a:ext cx="6096000" cy="3975100"/>
          </a:xfrm>
          <a:prstGeom prst="rect">
            <a:avLst/>
          </a:prstGeom>
          <a:blipFill rotWithShape="1">
            <a:blip r:embed="rId4">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3" name="Google Shape;343;p34"/>
          <p:cNvSpPr/>
          <p:nvPr/>
        </p:nvSpPr>
        <p:spPr>
          <a:xfrm>
            <a:off x="0" y="2882900"/>
            <a:ext cx="6096000" cy="3975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4" name="Google Shape;344;p34"/>
          <p:cNvSpPr txBox="1"/>
          <p:nvPr/>
        </p:nvSpPr>
        <p:spPr>
          <a:xfrm>
            <a:off x="1162050" y="964396"/>
            <a:ext cx="9867900"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However, there is room for the occasional radical breakthrough…</a:t>
            </a:r>
            <a:endParaRPr>
              <a:latin typeface="Calibri"/>
              <a:ea typeface="Calibri"/>
              <a:cs typeface="Calibri"/>
              <a:sym typeface="Calibri"/>
            </a:endParaRPr>
          </a:p>
        </p:txBody>
      </p:sp>
      <p:sp>
        <p:nvSpPr>
          <p:cNvPr id="345" name="Google Shape;345;p34"/>
          <p:cNvSpPr txBox="1"/>
          <p:nvPr/>
        </p:nvSpPr>
        <p:spPr>
          <a:xfrm>
            <a:off x="573900" y="3593200"/>
            <a:ext cx="4948200" cy="255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rgbClr val="2B7280"/>
                </a:solidFill>
                <a:latin typeface="Calibri"/>
                <a:ea typeface="Calibri"/>
                <a:cs typeface="Calibri"/>
                <a:sym typeface="Calibri"/>
              </a:rPr>
              <a:t>Dick Fosbury caused a paradigm shift in the high jump with his unique style of jumping. </a:t>
            </a:r>
            <a:endParaRPr sz="2000" dirty="0">
              <a:solidFill>
                <a:srgbClr val="2B7280"/>
              </a:solidFill>
              <a:latin typeface="Calibri"/>
              <a:ea typeface="Calibri"/>
              <a:cs typeface="Calibri"/>
              <a:sym typeface="Calibri"/>
            </a:endParaRPr>
          </a:p>
          <a:p>
            <a:pPr marL="0" marR="0" lvl="0" indent="0" algn="l" rtl="0">
              <a:spcBef>
                <a:spcPts val="0"/>
              </a:spcBef>
              <a:spcAft>
                <a:spcPts val="0"/>
              </a:spcAft>
              <a:buNone/>
            </a:pPr>
            <a:r>
              <a:rPr lang="en-US" sz="2000" dirty="0">
                <a:solidFill>
                  <a:srgbClr val="2B7280"/>
                </a:solidFill>
                <a:latin typeface="Calibri"/>
                <a:ea typeface="Calibri"/>
                <a:cs typeface="Calibri"/>
                <a:sym typeface="Calibri"/>
              </a:rPr>
              <a:t>He achieved a gold medal in the 1968 Olympics.</a:t>
            </a:r>
            <a:endParaRPr sz="2000" dirty="0">
              <a:latin typeface="Calibri"/>
              <a:ea typeface="Calibri"/>
              <a:cs typeface="Calibri"/>
              <a:sym typeface="Calibri"/>
            </a:endParaRPr>
          </a:p>
          <a:p>
            <a:pPr marL="0" marR="0" lvl="0" indent="0" algn="l" rtl="0">
              <a:spcBef>
                <a:spcPts val="0"/>
              </a:spcBef>
              <a:spcAft>
                <a:spcPts val="0"/>
              </a:spcAft>
              <a:buNone/>
            </a:pPr>
            <a:endParaRPr sz="2000" dirty="0">
              <a:solidFill>
                <a:srgbClr val="2B7280"/>
              </a:solidFill>
              <a:latin typeface="Calibri"/>
              <a:ea typeface="Calibri"/>
              <a:cs typeface="Calibri"/>
              <a:sym typeface="Calibri"/>
            </a:endParaRPr>
          </a:p>
          <a:p>
            <a:pPr marL="0" marR="0" lvl="0" indent="0" algn="l" rtl="0">
              <a:spcBef>
                <a:spcPts val="0"/>
              </a:spcBef>
              <a:spcAft>
                <a:spcPts val="0"/>
              </a:spcAft>
              <a:buNone/>
            </a:pPr>
            <a:r>
              <a:rPr lang="en-US" sz="2000" dirty="0">
                <a:solidFill>
                  <a:srgbClr val="2B7280"/>
                </a:solidFill>
                <a:latin typeface="Calibri"/>
                <a:ea typeface="Calibri"/>
                <a:cs typeface="Calibri"/>
                <a:sym typeface="Calibri"/>
              </a:rPr>
              <a:t>Occasionally radical breakthroughs will be needed in lean implementations.</a:t>
            </a:r>
            <a:endParaRPr sz="2000" dirty="0">
              <a:latin typeface="Calibri"/>
              <a:ea typeface="Calibri"/>
              <a:cs typeface="Calibri"/>
              <a:sym typeface="Calibri"/>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10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p35"/>
          <p:cNvPicPr preferRelativeResize="0"/>
          <p:nvPr/>
        </p:nvPicPr>
        <p:blipFill rotWithShape="1">
          <a:blip r:embed="rId3">
            <a:alphaModFix/>
          </a:blip>
          <a:srcRect/>
          <a:stretch/>
        </p:blipFill>
        <p:spPr>
          <a:xfrm>
            <a:off x="5285" y="1546"/>
            <a:ext cx="3803317" cy="6931692"/>
          </a:xfrm>
          <a:prstGeom prst="rect">
            <a:avLst/>
          </a:prstGeom>
          <a:noFill/>
          <a:ln>
            <a:noFill/>
          </a:ln>
        </p:spPr>
      </p:pic>
      <p:sp>
        <p:nvSpPr>
          <p:cNvPr id="351" name="Google Shape;351;p35"/>
          <p:cNvSpPr txBox="1"/>
          <p:nvPr/>
        </p:nvSpPr>
        <p:spPr>
          <a:xfrm>
            <a:off x="3073550" y="2606250"/>
            <a:ext cx="4298700" cy="2346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rgbClr val="2B7280"/>
                </a:solidFill>
                <a:latin typeface="Calibri"/>
                <a:ea typeface="Calibri"/>
                <a:cs typeface="Calibri"/>
                <a:sym typeface="Calibri"/>
              </a:rPr>
              <a:t>Sound planning, support and a system perspective</a:t>
            </a:r>
            <a:endParaRPr b="1">
              <a:latin typeface="Calibri"/>
              <a:ea typeface="Calibri"/>
              <a:cs typeface="Calibri"/>
              <a:sym typeface="Calibri"/>
            </a:endParaRPr>
          </a:p>
        </p:txBody>
      </p:sp>
      <p:pic>
        <p:nvPicPr>
          <p:cNvPr id="352" name="Google Shape;352;p35"/>
          <p:cNvPicPr preferRelativeResize="0"/>
          <p:nvPr/>
        </p:nvPicPr>
        <p:blipFill rotWithShape="1">
          <a:blip r:embed="rId4">
            <a:alphaModFix/>
          </a:blip>
          <a:srcRect/>
          <a:stretch/>
        </p:blipFill>
        <p:spPr>
          <a:xfrm>
            <a:off x="7277100" y="-1"/>
            <a:ext cx="4914900" cy="6858000"/>
          </a:xfrm>
          <a:prstGeom prst="rect">
            <a:avLst/>
          </a:prstGeom>
          <a:noFill/>
          <a:ln>
            <a:noFill/>
          </a:ln>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6"/>
          <p:cNvSpPr/>
          <p:nvPr/>
        </p:nvSpPr>
        <p:spPr>
          <a:xfrm>
            <a:off x="6096000" y="0"/>
            <a:ext cx="6096000" cy="2559900"/>
          </a:xfrm>
          <a:prstGeom prst="rect">
            <a:avLst/>
          </a:prstGeom>
          <a:solidFill>
            <a:srgbClr val="BEB3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EB331"/>
              </a:solidFill>
              <a:latin typeface="Calibri"/>
              <a:ea typeface="Calibri"/>
              <a:cs typeface="Calibri"/>
              <a:sym typeface="Calibri"/>
            </a:endParaRPr>
          </a:p>
        </p:txBody>
      </p:sp>
      <p:sp>
        <p:nvSpPr>
          <p:cNvPr id="358" name="Google Shape;358;p36"/>
          <p:cNvSpPr/>
          <p:nvPr/>
        </p:nvSpPr>
        <p:spPr>
          <a:xfrm>
            <a:off x="0" y="8467"/>
            <a:ext cx="6096000" cy="6858000"/>
          </a:xfrm>
          <a:prstGeom prst="rect">
            <a:avLst/>
          </a:prstGeom>
          <a:solidFill>
            <a:srgbClr val="1931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EB331"/>
              </a:solidFill>
              <a:latin typeface="Calibri"/>
              <a:ea typeface="Calibri"/>
              <a:cs typeface="Calibri"/>
              <a:sym typeface="Calibri"/>
            </a:endParaRPr>
          </a:p>
        </p:txBody>
      </p:sp>
      <p:sp>
        <p:nvSpPr>
          <p:cNvPr id="359" name="Google Shape;359;p36"/>
          <p:cNvSpPr txBox="1"/>
          <p:nvPr/>
        </p:nvSpPr>
        <p:spPr>
          <a:xfrm>
            <a:off x="636600" y="628231"/>
            <a:ext cx="4822800" cy="1131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lt1"/>
                </a:solidFill>
                <a:latin typeface="Calibri"/>
                <a:ea typeface="Calibri"/>
                <a:cs typeface="Calibri"/>
                <a:sym typeface="Calibri"/>
              </a:rPr>
              <a:t>Success in fitness and lean is built on sound planning</a:t>
            </a:r>
            <a:endParaRPr>
              <a:latin typeface="Calibri"/>
              <a:ea typeface="Calibri"/>
              <a:cs typeface="Calibri"/>
              <a:sym typeface="Calibri"/>
            </a:endParaRPr>
          </a:p>
          <a:p>
            <a:pPr marL="0" marR="0" lvl="0" indent="0" algn="l" rtl="0">
              <a:spcBef>
                <a:spcPts val="0"/>
              </a:spcBef>
              <a:spcAft>
                <a:spcPts val="0"/>
              </a:spcAft>
              <a:buNone/>
            </a:pPr>
            <a:endParaRPr sz="2000">
              <a:solidFill>
                <a:schemeClr val="lt1"/>
              </a:solidFill>
              <a:latin typeface="Calibri"/>
              <a:ea typeface="Calibri"/>
              <a:cs typeface="Calibri"/>
              <a:sym typeface="Calibri"/>
            </a:endParaRPr>
          </a:p>
          <a:p>
            <a:pPr marL="0" marR="0" lvl="0" indent="0" algn="l" rtl="0">
              <a:spcBef>
                <a:spcPts val="0"/>
              </a:spcBef>
              <a:spcAft>
                <a:spcPts val="0"/>
              </a:spcAft>
              <a:buNone/>
            </a:pPr>
            <a:endParaRPr sz="2800">
              <a:solidFill>
                <a:schemeClr val="lt1"/>
              </a:solidFill>
              <a:latin typeface="Calibri"/>
              <a:ea typeface="Calibri"/>
              <a:cs typeface="Calibri"/>
              <a:sym typeface="Calibri"/>
            </a:endParaRPr>
          </a:p>
        </p:txBody>
      </p:sp>
      <p:sp>
        <p:nvSpPr>
          <p:cNvPr id="360" name="Google Shape;360;p36"/>
          <p:cNvSpPr txBox="1"/>
          <p:nvPr/>
        </p:nvSpPr>
        <p:spPr>
          <a:xfrm>
            <a:off x="6886575" y="696125"/>
            <a:ext cx="4515000" cy="1131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lt1"/>
                </a:solidFill>
                <a:latin typeface="Calibri"/>
                <a:ea typeface="Calibri"/>
                <a:cs typeface="Calibri"/>
                <a:sym typeface="Calibri"/>
              </a:rPr>
              <a:t>Plans must be realistic, achievable, timely  and aligned.</a:t>
            </a:r>
            <a:endParaRPr sz="2000">
              <a:solidFill>
                <a:schemeClr val="lt1"/>
              </a:solidFill>
              <a:latin typeface="Calibri"/>
              <a:ea typeface="Calibri"/>
              <a:cs typeface="Calibri"/>
              <a:sym typeface="Calibri"/>
            </a:endParaRPr>
          </a:p>
          <a:p>
            <a:pPr marL="0" marR="0" lvl="0" indent="0" algn="l" rtl="0">
              <a:spcBef>
                <a:spcPts val="0"/>
              </a:spcBef>
              <a:spcAft>
                <a:spcPts val="0"/>
              </a:spcAft>
              <a:buNone/>
            </a:pPr>
            <a:endParaRPr>
              <a:latin typeface="Calibri"/>
              <a:ea typeface="Calibri"/>
              <a:cs typeface="Calibri"/>
              <a:sym typeface="Calibri"/>
            </a:endParaRPr>
          </a:p>
        </p:txBody>
      </p:sp>
      <p:pic>
        <p:nvPicPr>
          <p:cNvPr id="361" name="Google Shape;361;p36"/>
          <p:cNvPicPr preferRelativeResize="0"/>
          <p:nvPr/>
        </p:nvPicPr>
        <p:blipFill>
          <a:blip r:embed="rId4">
            <a:alphaModFix/>
          </a:blip>
          <a:stretch>
            <a:fillRect/>
          </a:stretch>
        </p:blipFill>
        <p:spPr>
          <a:xfrm>
            <a:off x="6096000" y="2258075"/>
            <a:ext cx="6096000" cy="4608402"/>
          </a:xfrm>
          <a:prstGeom prst="rect">
            <a:avLst/>
          </a:prstGeom>
          <a:noFill/>
          <a:ln>
            <a:noFill/>
          </a:ln>
        </p:spPr>
      </p:pic>
      <p:pic>
        <p:nvPicPr>
          <p:cNvPr id="362" name="Google Shape;362;p36"/>
          <p:cNvPicPr preferRelativeResize="0"/>
          <p:nvPr/>
        </p:nvPicPr>
        <p:blipFill/>
        <p:spPr>
          <a:xfrm>
            <a:off x="709949" y="5756587"/>
            <a:ext cx="4676100" cy="49800"/>
          </a:xfrm>
          <a:prstGeom prst="rect">
            <a:avLst/>
          </a:prstGeom>
          <a:solidFill>
            <a:srgbClr val="FFFFFF"/>
          </a:solidFill>
          <a:ln>
            <a:noFill/>
          </a:ln>
        </p:spPr>
      </p:pic>
      <p:sp>
        <p:nvSpPr>
          <p:cNvPr id="363" name="Google Shape;363;p36"/>
          <p:cNvSpPr txBox="1"/>
          <p:nvPr/>
        </p:nvSpPr>
        <p:spPr>
          <a:xfrm>
            <a:off x="633750" y="2559898"/>
            <a:ext cx="4822800" cy="2961600"/>
          </a:xfrm>
          <a:prstGeom prst="rect">
            <a:avLst/>
          </a:prstGeom>
          <a:noFill/>
          <a:ln>
            <a:noFill/>
          </a:ln>
        </p:spPr>
        <p:txBody>
          <a:bodyPr spcFirstLastPara="1" wrap="square" lIns="91425" tIns="45700" rIns="91425" bIns="45700" anchor="t" anchorCtr="0">
            <a:noAutofit/>
          </a:bodyPr>
          <a:lstStyle/>
          <a:p>
            <a:pPr marL="342900" marR="0" lvl="0" indent="-317500" algn="l" rtl="0">
              <a:spcBef>
                <a:spcPts val="0"/>
              </a:spcBef>
              <a:spcAft>
                <a:spcPts val="0"/>
              </a:spcAft>
              <a:buClr>
                <a:srgbClr val="FFFFFF"/>
              </a:buClr>
              <a:buSzPts val="2000"/>
              <a:buFont typeface="Calibri"/>
              <a:buChar char="●"/>
            </a:pPr>
            <a:r>
              <a:rPr lang="en-US" sz="2000" dirty="0">
                <a:solidFill>
                  <a:srgbClr val="BEB331"/>
                </a:solidFill>
                <a:latin typeface="Calibri"/>
                <a:ea typeface="Calibri"/>
                <a:cs typeface="Calibri"/>
                <a:sym typeface="Calibri"/>
              </a:rPr>
              <a:t>Clear objectives linked to purpose</a:t>
            </a:r>
            <a:endParaRPr sz="2000" dirty="0">
              <a:latin typeface="Calibri"/>
              <a:ea typeface="Calibri"/>
              <a:cs typeface="Calibri"/>
              <a:sym typeface="Calibri"/>
            </a:endParaRPr>
          </a:p>
          <a:p>
            <a:pPr marL="342900" marR="0" lvl="0" indent="-317500" algn="l" rtl="0">
              <a:spcBef>
                <a:spcPts val="1200"/>
              </a:spcBef>
              <a:spcAft>
                <a:spcPts val="0"/>
              </a:spcAft>
              <a:buClr>
                <a:srgbClr val="FFFFFF"/>
              </a:buClr>
              <a:buSzPts val="2000"/>
              <a:buFont typeface="Calibri"/>
              <a:buChar char="●"/>
            </a:pPr>
            <a:r>
              <a:rPr lang="en-US" sz="2000" dirty="0">
                <a:solidFill>
                  <a:srgbClr val="BEB331"/>
                </a:solidFill>
                <a:latin typeface="Calibri"/>
                <a:ea typeface="Calibri"/>
                <a:cs typeface="Calibri"/>
                <a:sym typeface="Calibri"/>
              </a:rPr>
              <a:t>Appropriate performance measures</a:t>
            </a:r>
            <a:endParaRPr sz="2000" dirty="0">
              <a:latin typeface="Calibri"/>
              <a:ea typeface="Calibri"/>
              <a:cs typeface="Calibri"/>
              <a:sym typeface="Calibri"/>
            </a:endParaRPr>
          </a:p>
          <a:p>
            <a:pPr marL="342900" marR="0" lvl="0" indent="-317500" algn="l" rtl="0">
              <a:spcBef>
                <a:spcPts val="1200"/>
              </a:spcBef>
              <a:spcAft>
                <a:spcPts val="0"/>
              </a:spcAft>
              <a:buClr>
                <a:srgbClr val="FFFFFF"/>
              </a:buClr>
              <a:buSzPts val="2000"/>
              <a:buFont typeface="Calibri"/>
              <a:buChar char="●"/>
            </a:pPr>
            <a:r>
              <a:rPr lang="en-US" sz="2000" dirty="0">
                <a:solidFill>
                  <a:srgbClr val="BEB331"/>
                </a:solidFill>
                <a:latin typeface="Calibri"/>
                <a:ea typeface="Calibri"/>
                <a:cs typeface="Calibri"/>
                <a:sym typeface="Calibri"/>
              </a:rPr>
              <a:t>Relevant critical success factors</a:t>
            </a:r>
            <a:endParaRPr sz="2000" dirty="0">
              <a:latin typeface="Calibri"/>
              <a:ea typeface="Calibri"/>
              <a:cs typeface="Calibri"/>
              <a:sym typeface="Calibri"/>
            </a:endParaRPr>
          </a:p>
          <a:p>
            <a:pPr marL="342900" marR="0" lvl="0" indent="-317500" algn="l" rtl="0">
              <a:spcBef>
                <a:spcPts val="1200"/>
              </a:spcBef>
              <a:spcAft>
                <a:spcPts val="0"/>
              </a:spcAft>
              <a:buClr>
                <a:srgbClr val="FFFFFF"/>
              </a:buClr>
              <a:buSzPts val="2000"/>
              <a:buFont typeface="Calibri"/>
              <a:buChar char="●"/>
            </a:pPr>
            <a:r>
              <a:rPr lang="en-US" sz="2000" dirty="0">
                <a:solidFill>
                  <a:srgbClr val="BEB331"/>
                </a:solidFill>
                <a:latin typeface="Calibri"/>
                <a:ea typeface="Calibri"/>
                <a:cs typeface="Calibri"/>
                <a:sym typeface="Calibri"/>
              </a:rPr>
              <a:t>Activity plans aligned to objectives</a:t>
            </a:r>
            <a:endParaRPr sz="2000" dirty="0">
              <a:latin typeface="Calibri"/>
              <a:ea typeface="Calibri"/>
              <a:cs typeface="Calibri"/>
              <a:sym typeface="Calibri"/>
            </a:endParaRPr>
          </a:p>
          <a:p>
            <a:pPr marL="0" marR="0" lvl="0" indent="0" algn="l" rtl="0">
              <a:spcBef>
                <a:spcPts val="1200"/>
              </a:spcBef>
              <a:spcAft>
                <a:spcPts val="0"/>
              </a:spcAft>
              <a:buNone/>
            </a:pPr>
            <a:endParaRPr sz="2000" dirty="0">
              <a:solidFill>
                <a:schemeClr val="lt1"/>
              </a:solidFill>
              <a:latin typeface="Calibri"/>
              <a:ea typeface="Calibri"/>
              <a:cs typeface="Calibri"/>
              <a:sym typeface="Calibri"/>
            </a:endParaRPr>
          </a:p>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0" marR="0" lvl="0" indent="0" algn="l" rtl="0">
              <a:spcBef>
                <a:spcPts val="0"/>
              </a:spcBef>
              <a:spcAft>
                <a:spcPts val="0"/>
              </a:spcAft>
              <a:buNone/>
            </a:pPr>
            <a:endParaRPr sz="2800" dirty="0">
              <a:solidFill>
                <a:schemeClr val="lt1"/>
              </a:solidFill>
              <a:latin typeface="Calibri"/>
              <a:ea typeface="Calibri"/>
              <a:cs typeface="Calibri"/>
              <a:sym typeface="Calibri"/>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3"/>
                                        </p:tgtEl>
                                        <p:attrNameLst>
                                          <p:attrName>style.visibility</p:attrName>
                                        </p:attrNameLst>
                                      </p:cBhvr>
                                      <p:to>
                                        <p:strVal val="visible"/>
                                      </p:to>
                                    </p:set>
                                    <p:animEffect transition="in" filter="fade">
                                      <p:cBhvr>
                                        <p:cTn id="7" dur="1000"/>
                                        <p:tgtEl>
                                          <p:spTgt spid="363"/>
                                        </p:tgtEl>
                                      </p:cBhvr>
                                    </p:animEffect>
                                  </p:childTnLst>
                                </p:cTn>
                              </p:par>
                              <p:par>
                                <p:cTn id="8" presetID="10" presetClass="entr" presetSubtype="0" fill="hold" nodeType="withEffect">
                                  <p:stCondLst>
                                    <p:cond delay="0"/>
                                  </p:stCondLst>
                                  <p:childTnLst>
                                    <p:set>
                                      <p:cBhvr>
                                        <p:cTn id="9" dur="1" fill="hold">
                                          <p:stCondLst>
                                            <p:cond delay="0"/>
                                          </p:stCondLst>
                                        </p:cTn>
                                        <p:tgtEl>
                                          <p:spTgt spid="362"/>
                                        </p:tgtEl>
                                        <p:attrNameLst>
                                          <p:attrName>style.visibility</p:attrName>
                                        </p:attrNameLst>
                                      </p:cBhvr>
                                      <p:to>
                                        <p:strVal val="visible"/>
                                      </p:to>
                                    </p:set>
                                    <p:animEffect transition="in" filter="fade">
                                      <p:cBhvr>
                                        <p:cTn id="10" dur="1000"/>
                                        <p:tgtEl>
                                          <p:spTgt spid="36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0"/>
                                        </p:tgtEl>
                                        <p:attrNameLst>
                                          <p:attrName>style.visibility</p:attrName>
                                        </p:attrNameLst>
                                      </p:cBhvr>
                                      <p:to>
                                        <p:strVal val="visible"/>
                                      </p:to>
                                    </p:set>
                                    <p:animEffect transition="in" filter="fade">
                                      <p:cBhvr>
                                        <p:cTn id="15" dur="100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7"/>
          <p:cNvSpPr/>
          <p:nvPr/>
        </p:nvSpPr>
        <p:spPr>
          <a:xfrm>
            <a:off x="0" y="0"/>
            <a:ext cx="7573800" cy="6858000"/>
          </a:xfrm>
          <a:prstGeom prst="rect">
            <a:avLst/>
          </a:prstGeom>
          <a:solidFill>
            <a:srgbClr val="1931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9" name="Google Shape;369;p37"/>
          <p:cNvSpPr txBox="1"/>
          <p:nvPr/>
        </p:nvSpPr>
        <p:spPr>
          <a:xfrm>
            <a:off x="520700" y="705325"/>
            <a:ext cx="6406500" cy="805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BEB331"/>
                </a:solidFill>
                <a:latin typeface="Calibri"/>
                <a:ea typeface="Calibri"/>
                <a:cs typeface="Calibri"/>
                <a:sym typeface="Calibri"/>
              </a:rPr>
              <a:t>Both need an integrated approach</a:t>
            </a:r>
            <a:endParaRPr sz="2400">
              <a:solidFill>
                <a:schemeClr val="lt1"/>
              </a:solidFill>
              <a:latin typeface="Calibri"/>
              <a:ea typeface="Calibri"/>
              <a:cs typeface="Calibri"/>
              <a:sym typeface="Calibri"/>
            </a:endParaRPr>
          </a:p>
        </p:txBody>
      </p:sp>
      <p:pic>
        <p:nvPicPr>
          <p:cNvPr id="370" name="Google Shape;370;p37"/>
          <p:cNvPicPr preferRelativeResize="0"/>
          <p:nvPr/>
        </p:nvPicPr>
        <p:blipFill rotWithShape="1">
          <a:blip r:embed="rId4">
            <a:alphaModFix/>
          </a:blip>
          <a:srcRect/>
          <a:stretch/>
        </p:blipFill>
        <p:spPr>
          <a:xfrm>
            <a:off x="583639" y="5925904"/>
            <a:ext cx="6406503" cy="71830"/>
          </a:xfrm>
          <a:prstGeom prst="rect">
            <a:avLst/>
          </a:prstGeom>
          <a:noFill/>
          <a:ln>
            <a:noFill/>
          </a:ln>
        </p:spPr>
      </p:pic>
      <p:pic>
        <p:nvPicPr>
          <p:cNvPr id="371" name="Google Shape;371;p37"/>
          <p:cNvPicPr preferRelativeResize="0"/>
          <p:nvPr/>
        </p:nvPicPr>
        <p:blipFill rotWithShape="1">
          <a:blip r:embed="rId5">
            <a:alphaModFix/>
          </a:blip>
          <a:srcRect l="13043" t="7837" r="17723" b="1656"/>
          <a:stretch/>
        </p:blipFill>
        <p:spPr>
          <a:xfrm>
            <a:off x="7496631" y="0"/>
            <a:ext cx="4695367" cy="6857999"/>
          </a:xfrm>
          <a:prstGeom prst="rect">
            <a:avLst/>
          </a:prstGeom>
          <a:noFill/>
          <a:ln>
            <a:noFill/>
          </a:ln>
        </p:spPr>
      </p:pic>
      <p:sp>
        <p:nvSpPr>
          <p:cNvPr id="372" name="Google Shape;372;p37"/>
          <p:cNvSpPr txBox="1"/>
          <p:nvPr/>
        </p:nvSpPr>
        <p:spPr>
          <a:xfrm>
            <a:off x="644350" y="1836115"/>
            <a:ext cx="6406500" cy="39597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chemeClr val="lt1"/>
                </a:solidFill>
                <a:latin typeface="Calibri"/>
                <a:ea typeface="Calibri"/>
                <a:cs typeface="Calibri"/>
                <a:sym typeface="Calibri"/>
              </a:rPr>
              <a:t>The whole system needs to work together.</a:t>
            </a:r>
            <a:endParaRPr sz="2000" dirty="0">
              <a:latin typeface="Calibri"/>
              <a:ea typeface="Calibri"/>
              <a:cs typeface="Calibri"/>
              <a:sym typeface="Calibri"/>
            </a:endParaRPr>
          </a:p>
          <a:p>
            <a:pPr marL="0" marR="0" lvl="0" indent="0" algn="l" rtl="0">
              <a:spcBef>
                <a:spcPts val="0"/>
              </a:spcBef>
              <a:spcAft>
                <a:spcPts val="0"/>
              </a:spcAft>
              <a:buNone/>
            </a:pPr>
            <a:endParaRPr sz="2000" dirty="0">
              <a:solidFill>
                <a:schemeClr val="lt1"/>
              </a:solidFill>
              <a:latin typeface="Calibri"/>
              <a:ea typeface="Calibri"/>
              <a:cs typeface="Calibri"/>
              <a:sym typeface="Calibri"/>
            </a:endParaRPr>
          </a:p>
          <a:p>
            <a:pPr marL="0" marR="0" lvl="0" indent="0" algn="l" rtl="0">
              <a:lnSpc>
                <a:spcPct val="115000"/>
              </a:lnSpc>
              <a:spcBef>
                <a:spcPts val="0"/>
              </a:spcBef>
              <a:spcAft>
                <a:spcPts val="0"/>
              </a:spcAft>
              <a:buNone/>
            </a:pPr>
            <a:r>
              <a:rPr lang="en-US" sz="2000" dirty="0">
                <a:solidFill>
                  <a:srgbClr val="BEB331"/>
                </a:solidFill>
                <a:latin typeface="Calibri"/>
                <a:ea typeface="Calibri"/>
                <a:cs typeface="Calibri"/>
                <a:sym typeface="Calibri"/>
              </a:rPr>
              <a:t>Fitness</a:t>
            </a:r>
            <a:r>
              <a:rPr lang="en-US" sz="2000" dirty="0">
                <a:solidFill>
                  <a:schemeClr val="lt1"/>
                </a:solidFill>
                <a:latin typeface="Calibri"/>
                <a:ea typeface="Calibri"/>
                <a:cs typeface="Calibri"/>
                <a:sym typeface="Calibri"/>
              </a:rPr>
              <a:t>: not just specific muscles, but your whole body and even your mind.</a:t>
            </a:r>
            <a:endParaRPr sz="2000" dirty="0">
              <a:solidFill>
                <a:schemeClr val="lt1"/>
              </a:solidFill>
              <a:latin typeface="Calibri"/>
              <a:ea typeface="Calibri"/>
              <a:cs typeface="Calibri"/>
              <a:sym typeface="Calibri"/>
            </a:endParaRPr>
          </a:p>
          <a:p>
            <a:pPr marL="0" marR="0" lvl="0" indent="0" algn="l" rtl="0">
              <a:lnSpc>
                <a:spcPct val="115000"/>
              </a:lnSpc>
              <a:spcBef>
                <a:spcPts val="600"/>
              </a:spcBef>
              <a:spcAft>
                <a:spcPts val="0"/>
              </a:spcAft>
              <a:buNone/>
            </a:pPr>
            <a:r>
              <a:rPr lang="en-US" sz="2000" dirty="0">
                <a:solidFill>
                  <a:srgbClr val="BEB331"/>
                </a:solidFill>
                <a:latin typeface="Calibri"/>
                <a:ea typeface="Calibri"/>
                <a:cs typeface="Calibri"/>
                <a:sym typeface="Calibri"/>
              </a:rPr>
              <a:t>Lean</a:t>
            </a:r>
            <a:r>
              <a:rPr lang="en-US" sz="2000" dirty="0">
                <a:solidFill>
                  <a:schemeClr val="lt1"/>
                </a:solidFill>
                <a:latin typeface="Calibri"/>
                <a:ea typeface="Calibri"/>
                <a:cs typeface="Calibri"/>
                <a:sym typeface="Calibri"/>
              </a:rPr>
              <a:t>: not just the department, but also the value stream, the organisation and even the extended enterprise</a:t>
            </a:r>
            <a:endParaRPr sz="2000" dirty="0">
              <a:solidFill>
                <a:schemeClr val="lt1"/>
              </a:solidFill>
              <a:latin typeface="Calibri"/>
              <a:ea typeface="Calibri"/>
              <a:cs typeface="Calibri"/>
              <a:sym typeface="Calibri"/>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fade">
                                      <p:cBhvr>
                                        <p:cTn id="7" dur="1000"/>
                                        <p:tgtEl>
                                          <p:spTgt spid="372"/>
                                        </p:tgtEl>
                                      </p:cBhvr>
                                    </p:animEffect>
                                  </p:childTnLst>
                                </p:cTn>
                              </p:par>
                              <p:par>
                                <p:cTn id="8" presetID="10" presetClass="entr" presetSubtype="0" fill="hold" nodeType="withEffect">
                                  <p:stCondLst>
                                    <p:cond delay="0"/>
                                  </p:stCondLst>
                                  <p:childTnLst>
                                    <p:set>
                                      <p:cBhvr>
                                        <p:cTn id="9" dur="1" fill="hold">
                                          <p:stCondLst>
                                            <p:cond delay="0"/>
                                          </p:stCondLst>
                                        </p:cTn>
                                        <p:tgtEl>
                                          <p:spTgt spid="370"/>
                                        </p:tgtEl>
                                        <p:attrNameLst>
                                          <p:attrName>style.visibility</p:attrName>
                                        </p:attrNameLst>
                                      </p:cBhvr>
                                      <p:to>
                                        <p:strVal val="visible"/>
                                      </p:to>
                                    </p:set>
                                    <p:animEffect transition="in" filter="fade">
                                      <p:cBhvr>
                                        <p:cTn id="10" dur="1000"/>
                                        <p:tgtEl>
                                          <p:spTgt spid="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8"/>
          <p:cNvSpPr/>
          <p:nvPr/>
        </p:nvSpPr>
        <p:spPr>
          <a:xfrm>
            <a:off x="-1" y="0"/>
            <a:ext cx="7921626" cy="6858000"/>
          </a:xfrm>
          <a:prstGeom prst="rect">
            <a:avLst/>
          </a:prstGeom>
          <a:solidFill>
            <a:srgbClr val="1931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8" name="Google Shape;378;p38"/>
          <p:cNvSpPr/>
          <p:nvPr/>
        </p:nvSpPr>
        <p:spPr>
          <a:xfrm>
            <a:off x="7921625" y="0"/>
            <a:ext cx="4270374" cy="6858000"/>
          </a:xfrm>
          <a:prstGeom prst="rect">
            <a:avLst/>
          </a:prstGeom>
          <a:solidFill>
            <a:srgbClr val="BEB3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EB331"/>
              </a:solidFill>
              <a:latin typeface="Calibri"/>
              <a:ea typeface="Calibri"/>
              <a:cs typeface="Calibri"/>
              <a:sym typeface="Calibri"/>
            </a:endParaRPr>
          </a:p>
        </p:txBody>
      </p:sp>
      <p:sp>
        <p:nvSpPr>
          <p:cNvPr id="379" name="Google Shape;379;p38"/>
          <p:cNvSpPr txBox="1"/>
          <p:nvPr/>
        </p:nvSpPr>
        <p:spPr>
          <a:xfrm>
            <a:off x="520700" y="520700"/>
            <a:ext cx="3022500" cy="262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lt1"/>
                </a:solidFill>
                <a:latin typeface="Calibri"/>
                <a:ea typeface="Calibri"/>
                <a:cs typeface="Calibri"/>
                <a:sym typeface="Calibri"/>
              </a:rPr>
              <a:t>Fitness and lean can both  benefit from support</a:t>
            </a:r>
            <a:endParaRPr>
              <a:latin typeface="Calibri"/>
              <a:ea typeface="Calibri"/>
              <a:cs typeface="Calibri"/>
              <a:sym typeface="Calibri"/>
            </a:endParaRPr>
          </a:p>
          <a:p>
            <a:pPr marL="0" marR="0" lvl="0" indent="0" algn="l" rtl="0">
              <a:spcBef>
                <a:spcPts val="0"/>
              </a:spcBef>
              <a:spcAft>
                <a:spcPts val="0"/>
              </a:spcAft>
              <a:buNone/>
            </a:pPr>
            <a:endParaRPr sz="2800">
              <a:solidFill>
                <a:schemeClr val="lt1"/>
              </a:solidFill>
              <a:latin typeface="Calibri"/>
              <a:ea typeface="Calibri"/>
              <a:cs typeface="Calibri"/>
              <a:sym typeface="Calibri"/>
            </a:endParaRPr>
          </a:p>
          <a:p>
            <a:pPr marL="0" marR="0" lvl="0" indent="0" algn="l" rtl="0">
              <a:spcBef>
                <a:spcPts val="0"/>
              </a:spcBef>
              <a:spcAft>
                <a:spcPts val="0"/>
              </a:spcAft>
              <a:buNone/>
            </a:pPr>
            <a:endParaRPr sz="2000">
              <a:solidFill>
                <a:srgbClr val="BEB331"/>
              </a:solidFill>
              <a:latin typeface="Calibri"/>
              <a:ea typeface="Calibri"/>
              <a:cs typeface="Calibri"/>
              <a:sym typeface="Calibri"/>
            </a:endParaRPr>
          </a:p>
          <a:p>
            <a:pPr marL="0" marR="0" lvl="0" indent="0" algn="l" rtl="0">
              <a:spcBef>
                <a:spcPts val="0"/>
              </a:spcBef>
              <a:spcAft>
                <a:spcPts val="0"/>
              </a:spcAft>
              <a:buNone/>
            </a:pPr>
            <a:endParaRPr sz="2000">
              <a:solidFill>
                <a:srgbClr val="BEB331"/>
              </a:solidFill>
              <a:latin typeface="Calibri"/>
              <a:ea typeface="Calibri"/>
              <a:cs typeface="Calibri"/>
              <a:sym typeface="Calibri"/>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380" name="Google Shape;380;p38"/>
          <p:cNvPicPr preferRelativeResize="0"/>
          <p:nvPr/>
        </p:nvPicPr>
        <p:blipFill rotWithShape="1">
          <a:blip r:embed="rId4">
            <a:alphaModFix/>
          </a:blip>
          <a:srcRect/>
          <a:stretch/>
        </p:blipFill>
        <p:spPr>
          <a:xfrm>
            <a:off x="4962500" y="7391476"/>
            <a:ext cx="4715000" cy="3338848"/>
          </a:xfrm>
          <a:prstGeom prst="rect">
            <a:avLst/>
          </a:prstGeom>
          <a:noFill/>
          <a:ln>
            <a:noFill/>
          </a:ln>
        </p:spPr>
      </p:pic>
      <p:sp>
        <p:nvSpPr>
          <p:cNvPr id="381" name="Google Shape;381;p38"/>
          <p:cNvSpPr/>
          <p:nvPr/>
        </p:nvSpPr>
        <p:spPr>
          <a:xfrm>
            <a:off x="4617331" y="308958"/>
            <a:ext cx="7053900" cy="921000"/>
          </a:xfrm>
          <a:prstGeom prst="chevron">
            <a:avLst>
              <a:gd name="adj" fmla="val 50000"/>
            </a:avLst>
          </a:prstGeom>
          <a:solidFill>
            <a:schemeClr val="lt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BEB331"/>
                </a:solidFill>
                <a:latin typeface="Calibri"/>
                <a:ea typeface="Calibri"/>
                <a:cs typeface="Calibri"/>
                <a:sym typeface="Calibri"/>
              </a:rPr>
              <a:t>To help start the journey</a:t>
            </a:r>
            <a:endParaRPr>
              <a:solidFill>
                <a:srgbClr val="BEB331"/>
              </a:solidFill>
              <a:latin typeface="Calibri"/>
              <a:ea typeface="Calibri"/>
              <a:cs typeface="Calibri"/>
              <a:sym typeface="Calibri"/>
            </a:endParaRPr>
          </a:p>
        </p:txBody>
      </p:sp>
      <p:sp>
        <p:nvSpPr>
          <p:cNvPr id="382" name="Google Shape;382;p38"/>
          <p:cNvSpPr/>
          <p:nvPr/>
        </p:nvSpPr>
        <p:spPr>
          <a:xfrm>
            <a:off x="4617331" y="1646790"/>
            <a:ext cx="7053900" cy="921000"/>
          </a:xfrm>
          <a:prstGeom prst="chevron">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BEB331"/>
                </a:solidFill>
                <a:latin typeface="Calibri"/>
                <a:ea typeface="Calibri"/>
                <a:cs typeface="Calibri"/>
                <a:sym typeface="Calibri"/>
              </a:rPr>
              <a:t>To learn from collaboration</a:t>
            </a:r>
            <a:endParaRPr>
              <a:solidFill>
                <a:srgbClr val="BEB331"/>
              </a:solidFill>
              <a:latin typeface="Calibri"/>
              <a:ea typeface="Calibri"/>
              <a:cs typeface="Calibri"/>
              <a:sym typeface="Calibri"/>
            </a:endParaRPr>
          </a:p>
        </p:txBody>
      </p:sp>
      <p:sp>
        <p:nvSpPr>
          <p:cNvPr id="383" name="Google Shape;383;p38"/>
          <p:cNvSpPr/>
          <p:nvPr/>
        </p:nvSpPr>
        <p:spPr>
          <a:xfrm>
            <a:off x="4617332" y="2883984"/>
            <a:ext cx="7053900" cy="921000"/>
          </a:xfrm>
          <a:prstGeom prst="chevron">
            <a:avLst>
              <a:gd name="adj" fmla="val 50000"/>
            </a:avLst>
          </a:prstGeom>
          <a:solidFill>
            <a:schemeClr val="lt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BEB331"/>
                </a:solidFill>
                <a:latin typeface="Calibri"/>
                <a:ea typeface="Calibri"/>
                <a:cs typeface="Calibri"/>
                <a:sym typeface="Calibri"/>
              </a:rPr>
              <a:t>To grasp the key skills</a:t>
            </a:r>
            <a:endParaRPr>
              <a:solidFill>
                <a:srgbClr val="BEB331"/>
              </a:solidFill>
              <a:latin typeface="Calibri"/>
              <a:ea typeface="Calibri"/>
              <a:cs typeface="Calibri"/>
              <a:sym typeface="Calibri"/>
            </a:endParaRPr>
          </a:p>
        </p:txBody>
      </p:sp>
      <p:sp>
        <p:nvSpPr>
          <p:cNvPr id="384" name="Google Shape;384;p38"/>
          <p:cNvSpPr/>
          <p:nvPr/>
        </p:nvSpPr>
        <p:spPr>
          <a:xfrm>
            <a:off x="4694271" y="4246121"/>
            <a:ext cx="7053900" cy="921000"/>
          </a:xfrm>
          <a:prstGeom prst="chevron">
            <a:avLst>
              <a:gd name="adj" fmla="val 50000"/>
            </a:avLst>
          </a:prstGeom>
          <a:solidFill>
            <a:schemeClr val="lt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BEB331"/>
                </a:solidFill>
                <a:latin typeface="Calibri"/>
                <a:ea typeface="Calibri"/>
                <a:cs typeface="Calibri"/>
                <a:sym typeface="Calibri"/>
              </a:rPr>
              <a:t>To build self-confidence</a:t>
            </a:r>
            <a:endParaRPr>
              <a:solidFill>
                <a:srgbClr val="BEB331"/>
              </a:solidFill>
              <a:latin typeface="Calibri"/>
              <a:ea typeface="Calibri"/>
              <a:cs typeface="Calibri"/>
              <a:sym typeface="Calibri"/>
            </a:endParaRPr>
          </a:p>
        </p:txBody>
      </p:sp>
      <p:sp>
        <p:nvSpPr>
          <p:cNvPr id="385" name="Google Shape;385;p38"/>
          <p:cNvSpPr/>
          <p:nvPr/>
        </p:nvSpPr>
        <p:spPr>
          <a:xfrm>
            <a:off x="4694271" y="5559246"/>
            <a:ext cx="7053900" cy="921000"/>
          </a:xfrm>
          <a:prstGeom prst="chevron">
            <a:avLst>
              <a:gd name="adj" fmla="val 50000"/>
            </a:avLst>
          </a:prstGeom>
          <a:solidFill>
            <a:schemeClr val="lt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rgbClr val="BEB331"/>
                </a:solidFill>
                <a:latin typeface="Calibri"/>
                <a:ea typeface="Calibri"/>
                <a:cs typeface="Calibri"/>
                <a:sym typeface="Calibri"/>
              </a:rPr>
              <a:t>To network &amp; gain fresh ideas</a:t>
            </a:r>
            <a:endParaRPr dirty="0">
              <a:solidFill>
                <a:srgbClr val="BEB331"/>
              </a:solidFill>
              <a:latin typeface="Calibri"/>
              <a:ea typeface="Calibri"/>
              <a:cs typeface="Calibri"/>
              <a:sym typeface="Calibri"/>
            </a:endParaRPr>
          </a:p>
        </p:txBody>
      </p:sp>
      <p:sp>
        <p:nvSpPr>
          <p:cNvPr id="386" name="Google Shape;386;p38"/>
          <p:cNvSpPr txBox="1"/>
          <p:nvPr/>
        </p:nvSpPr>
        <p:spPr>
          <a:xfrm>
            <a:off x="520700" y="3667450"/>
            <a:ext cx="3022500" cy="1287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rgbClr val="BEB331"/>
                </a:solidFill>
                <a:latin typeface="Calibri"/>
                <a:ea typeface="Calibri"/>
                <a:cs typeface="Calibri"/>
                <a:sym typeface="Calibri"/>
              </a:rPr>
              <a:t>Ultimately, you must do it to yourself - not have it done to you.</a:t>
            </a:r>
            <a:endParaRPr sz="1800" dirty="0">
              <a:solidFill>
                <a:schemeClr val="lt1"/>
              </a:solidFill>
              <a:latin typeface="Calibri"/>
              <a:ea typeface="Calibri"/>
              <a:cs typeface="Calibri"/>
              <a:sym typeface="Calibri"/>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1000"/>
                                        <p:tgtEl>
                                          <p:spTgt spid="3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2"/>
                                        </p:tgtEl>
                                        <p:attrNameLst>
                                          <p:attrName>style.visibility</p:attrName>
                                        </p:attrNameLst>
                                      </p:cBhvr>
                                      <p:to>
                                        <p:strVal val="visible"/>
                                      </p:to>
                                    </p:set>
                                    <p:animEffect transition="in" filter="fade">
                                      <p:cBhvr>
                                        <p:cTn id="12" dur="1000"/>
                                        <p:tgtEl>
                                          <p:spTgt spid="3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3"/>
                                        </p:tgtEl>
                                        <p:attrNameLst>
                                          <p:attrName>style.visibility</p:attrName>
                                        </p:attrNameLst>
                                      </p:cBhvr>
                                      <p:to>
                                        <p:strVal val="visible"/>
                                      </p:to>
                                    </p:set>
                                    <p:animEffect transition="in" filter="fade">
                                      <p:cBhvr>
                                        <p:cTn id="17" dur="1000"/>
                                        <p:tgtEl>
                                          <p:spTgt spid="38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4"/>
                                        </p:tgtEl>
                                        <p:attrNameLst>
                                          <p:attrName>style.visibility</p:attrName>
                                        </p:attrNameLst>
                                      </p:cBhvr>
                                      <p:to>
                                        <p:strVal val="visible"/>
                                      </p:to>
                                    </p:set>
                                    <p:animEffect transition="in" filter="fade">
                                      <p:cBhvr>
                                        <p:cTn id="22" dur="1000"/>
                                        <p:tgtEl>
                                          <p:spTgt spid="38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5"/>
                                        </p:tgtEl>
                                        <p:attrNameLst>
                                          <p:attrName>style.visibility</p:attrName>
                                        </p:attrNameLst>
                                      </p:cBhvr>
                                      <p:to>
                                        <p:strVal val="visible"/>
                                      </p:to>
                                    </p:set>
                                    <p:animEffect transition="in" filter="fade">
                                      <p:cBhvr>
                                        <p:cTn id="27" dur="1000"/>
                                        <p:tgtEl>
                                          <p:spTgt spid="38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6"/>
                                        </p:tgtEl>
                                        <p:attrNameLst>
                                          <p:attrName>style.visibility</p:attrName>
                                        </p:attrNameLst>
                                      </p:cBhvr>
                                      <p:to>
                                        <p:strVal val="visible"/>
                                      </p:to>
                                    </p:set>
                                    <p:animEffect transition="in" filter="fade">
                                      <p:cBhvr>
                                        <p:cTn id="32" dur="1000"/>
                                        <p:tgtEl>
                                          <p:spTgt spid="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39"/>
          <p:cNvPicPr preferRelativeResize="0"/>
          <p:nvPr/>
        </p:nvPicPr>
        <p:blipFill rotWithShape="1">
          <a:blip r:embed="rId3">
            <a:alphaModFix/>
          </a:blip>
          <a:srcRect/>
          <a:stretch/>
        </p:blipFill>
        <p:spPr>
          <a:xfrm>
            <a:off x="0" y="0"/>
            <a:ext cx="5067300" cy="6858000"/>
          </a:xfrm>
          <a:prstGeom prst="rect">
            <a:avLst/>
          </a:prstGeom>
          <a:noFill/>
          <a:ln>
            <a:noFill/>
          </a:ln>
        </p:spPr>
      </p:pic>
      <p:pic>
        <p:nvPicPr>
          <p:cNvPr id="392" name="Google Shape;392;p39"/>
          <p:cNvPicPr preferRelativeResize="0"/>
          <p:nvPr/>
        </p:nvPicPr>
        <p:blipFill rotWithShape="1">
          <a:blip r:embed="rId4">
            <a:alphaModFix/>
          </a:blip>
          <a:srcRect/>
          <a:stretch/>
        </p:blipFill>
        <p:spPr>
          <a:xfrm rot="10800000">
            <a:off x="8388683" y="1546"/>
            <a:ext cx="3803317" cy="6931692"/>
          </a:xfrm>
          <a:prstGeom prst="rect">
            <a:avLst/>
          </a:prstGeom>
          <a:noFill/>
          <a:ln>
            <a:noFill/>
          </a:ln>
        </p:spPr>
      </p:pic>
      <p:sp>
        <p:nvSpPr>
          <p:cNvPr id="393" name="Google Shape;393;p39"/>
          <p:cNvSpPr txBox="1"/>
          <p:nvPr/>
        </p:nvSpPr>
        <p:spPr>
          <a:xfrm>
            <a:off x="5067300" y="1363700"/>
            <a:ext cx="5067300" cy="295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rgbClr val="2B7280"/>
                </a:solidFill>
                <a:latin typeface="Calibri"/>
                <a:ea typeface="Calibri"/>
                <a:cs typeface="Calibri"/>
                <a:sym typeface="Calibri"/>
              </a:rPr>
              <a:t>Motivation, positive thinking &amp; recognition</a:t>
            </a:r>
            <a:endParaRPr sz="4000" b="1">
              <a:solidFill>
                <a:srgbClr val="2B7280"/>
              </a:solidFill>
              <a:latin typeface="Calibri"/>
              <a:ea typeface="Calibri"/>
              <a:cs typeface="Calibri"/>
              <a:sym typeface="Calibri"/>
            </a:endParaRPr>
          </a:p>
          <a:p>
            <a:pPr marL="0" marR="0" lvl="0" indent="0" algn="l" rtl="0">
              <a:spcBef>
                <a:spcPts val="0"/>
              </a:spcBef>
              <a:spcAft>
                <a:spcPts val="0"/>
              </a:spcAft>
              <a:buNone/>
            </a:pPr>
            <a:endParaRPr sz="4000">
              <a:solidFill>
                <a:srgbClr val="2B7280"/>
              </a:solidFill>
            </a:endParaRP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0"/>
          <p:cNvSpPr txBox="1"/>
          <p:nvPr/>
        </p:nvSpPr>
        <p:spPr>
          <a:xfrm>
            <a:off x="1219425" y="1052675"/>
            <a:ext cx="4413300" cy="1116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2B7280"/>
                </a:solidFill>
                <a:latin typeface="Calibri"/>
                <a:ea typeface="Calibri"/>
                <a:cs typeface="Calibri"/>
                <a:sym typeface="Calibri"/>
              </a:rPr>
              <a:t>Motivation is key to both Lean &amp; Fitness</a:t>
            </a:r>
            <a:endParaRPr sz="2400" dirty="0">
              <a:solidFill>
                <a:schemeClr val="dk1"/>
              </a:solidFill>
              <a:latin typeface="Calibri"/>
              <a:ea typeface="Calibri"/>
              <a:cs typeface="Calibri"/>
              <a:sym typeface="Calibri"/>
            </a:endParaRPr>
          </a:p>
        </p:txBody>
      </p:sp>
      <p:pic>
        <p:nvPicPr>
          <p:cNvPr id="399" name="Google Shape;399;p40"/>
          <p:cNvPicPr preferRelativeResize="0"/>
          <p:nvPr/>
        </p:nvPicPr>
        <p:blipFill rotWithShape="1">
          <a:blip r:embed="rId4">
            <a:alphaModFix/>
          </a:blip>
          <a:srcRect b="2324"/>
          <a:stretch/>
        </p:blipFill>
        <p:spPr>
          <a:xfrm>
            <a:off x="6481906" y="-20645"/>
            <a:ext cx="5710092" cy="6893276"/>
          </a:xfrm>
          <a:prstGeom prst="rect">
            <a:avLst/>
          </a:prstGeom>
          <a:noFill/>
          <a:ln>
            <a:noFill/>
          </a:ln>
        </p:spPr>
      </p:pic>
      <p:sp>
        <p:nvSpPr>
          <p:cNvPr id="400" name="Google Shape;400;p40"/>
          <p:cNvSpPr/>
          <p:nvPr/>
        </p:nvSpPr>
        <p:spPr>
          <a:xfrm>
            <a:off x="1219425" y="4969499"/>
            <a:ext cx="4720800" cy="1007700"/>
          </a:xfrm>
          <a:prstGeom prst="chevron">
            <a:avLst>
              <a:gd name="adj" fmla="val 50000"/>
            </a:avLst>
          </a:prstGeom>
          <a:solidFill>
            <a:srgbClr val="19315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rgbClr val="FFFFFF"/>
                </a:solidFill>
                <a:latin typeface="Calibri"/>
                <a:ea typeface="Calibri"/>
                <a:cs typeface="Calibri"/>
                <a:sym typeface="Calibri"/>
              </a:rPr>
              <a:t>Don’t wait for your crisis.</a:t>
            </a:r>
            <a:endParaRPr sz="2400" dirty="0">
              <a:solidFill>
                <a:srgbClr val="FFFFFF"/>
              </a:solidFill>
              <a:latin typeface="Calibri"/>
              <a:ea typeface="Calibri"/>
              <a:cs typeface="Calibri"/>
              <a:sym typeface="Calibri"/>
            </a:endParaRPr>
          </a:p>
          <a:p>
            <a:pPr marL="0" marR="0" lvl="0" indent="0" algn="ctr" rtl="0">
              <a:spcBef>
                <a:spcPts val="0"/>
              </a:spcBef>
              <a:spcAft>
                <a:spcPts val="0"/>
              </a:spcAft>
              <a:buNone/>
            </a:pPr>
            <a:r>
              <a:rPr lang="en-US" sz="2400" dirty="0">
                <a:solidFill>
                  <a:srgbClr val="FFFFFF"/>
                </a:solidFill>
                <a:latin typeface="Calibri"/>
                <a:ea typeface="Calibri"/>
                <a:cs typeface="Calibri"/>
                <a:sym typeface="Calibri"/>
              </a:rPr>
              <a:t>What’s your motivation?</a:t>
            </a:r>
            <a:endParaRPr sz="2400" dirty="0">
              <a:solidFill>
                <a:srgbClr val="FFFFFF"/>
              </a:solidFill>
              <a:latin typeface="Calibri"/>
              <a:ea typeface="Calibri"/>
              <a:cs typeface="Calibri"/>
              <a:sym typeface="Calibri"/>
            </a:endParaRPr>
          </a:p>
        </p:txBody>
      </p:sp>
      <p:sp>
        <p:nvSpPr>
          <p:cNvPr id="401" name="Google Shape;401;p40"/>
          <p:cNvSpPr txBox="1"/>
          <p:nvPr/>
        </p:nvSpPr>
        <p:spPr>
          <a:xfrm>
            <a:off x="1219424" y="2168675"/>
            <a:ext cx="4720799" cy="212555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50000"/>
              </a:lnSpc>
              <a:spcBef>
                <a:spcPts val="0"/>
              </a:spcBef>
              <a:spcAft>
                <a:spcPts val="0"/>
              </a:spcAft>
              <a:buClr>
                <a:srgbClr val="BEB331"/>
              </a:buClr>
              <a:buSzPts val="2400"/>
              <a:buFont typeface="Calibri"/>
              <a:buChar char="●"/>
            </a:pPr>
            <a:r>
              <a:rPr lang="en-US" sz="2000" dirty="0">
                <a:solidFill>
                  <a:srgbClr val="2B7280"/>
                </a:solidFill>
                <a:latin typeface="Calibri"/>
                <a:ea typeface="Calibri"/>
                <a:cs typeface="Calibri"/>
                <a:sym typeface="Calibri"/>
              </a:rPr>
              <a:t>You must want to do it!</a:t>
            </a:r>
            <a:endParaRPr sz="2000" dirty="0">
              <a:latin typeface="Calibri"/>
              <a:ea typeface="Calibri"/>
              <a:cs typeface="Calibri"/>
              <a:sym typeface="Calibri"/>
            </a:endParaRPr>
          </a:p>
          <a:p>
            <a:pPr marL="457200" marR="0" lvl="0" indent="-381000" algn="l" rtl="0">
              <a:lnSpc>
                <a:spcPct val="150000"/>
              </a:lnSpc>
              <a:spcBef>
                <a:spcPts val="0"/>
              </a:spcBef>
              <a:spcAft>
                <a:spcPts val="0"/>
              </a:spcAft>
              <a:buClr>
                <a:srgbClr val="BEB331"/>
              </a:buClr>
              <a:buSzPts val="2400"/>
              <a:buFont typeface="Calibri"/>
              <a:buChar char="●"/>
            </a:pPr>
            <a:r>
              <a:rPr lang="en-US" sz="2000" dirty="0">
                <a:solidFill>
                  <a:srgbClr val="2B7280"/>
                </a:solidFill>
                <a:latin typeface="Calibri"/>
                <a:ea typeface="Calibri"/>
                <a:cs typeface="Calibri"/>
                <a:sym typeface="Calibri"/>
              </a:rPr>
              <a:t>Engaged in all aspects</a:t>
            </a:r>
            <a:endParaRPr sz="2000" dirty="0">
              <a:latin typeface="Calibri"/>
              <a:ea typeface="Calibri"/>
              <a:cs typeface="Calibri"/>
              <a:sym typeface="Calibri"/>
            </a:endParaRPr>
          </a:p>
          <a:p>
            <a:pPr marL="457200" marR="0" lvl="0" indent="-381000" algn="l" rtl="0">
              <a:lnSpc>
                <a:spcPct val="150000"/>
              </a:lnSpc>
              <a:spcBef>
                <a:spcPts val="0"/>
              </a:spcBef>
              <a:spcAft>
                <a:spcPts val="0"/>
              </a:spcAft>
              <a:buClr>
                <a:srgbClr val="BEB331"/>
              </a:buClr>
              <a:buSzPts val="2400"/>
              <a:buFont typeface="Calibri"/>
              <a:buChar char="●"/>
            </a:pPr>
            <a:r>
              <a:rPr lang="en-US" sz="2000" dirty="0">
                <a:solidFill>
                  <a:srgbClr val="2B7280"/>
                </a:solidFill>
                <a:latin typeface="Calibri"/>
                <a:ea typeface="Calibri"/>
                <a:cs typeface="Calibri"/>
                <a:sym typeface="Calibri"/>
              </a:rPr>
              <a:t>Willingness to change and adapt</a:t>
            </a:r>
          </a:p>
          <a:p>
            <a:pPr marL="457200" marR="0" lvl="0" indent="-381000" algn="l" rtl="0">
              <a:lnSpc>
                <a:spcPct val="150000"/>
              </a:lnSpc>
              <a:spcBef>
                <a:spcPts val="0"/>
              </a:spcBef>
              <a:spcAft>
                <a:spcPts val="0"/>
              </a:spcAft>
              <a:buClr>
                <a:srgbClr val="BEB331"/>
              </a:buClr>
              <a:buSzPts val="2400"/>
              <a:buFont typeface="Calibri"/>
              <a:buChar char="●"/>
            </a:pPr>
            <a:r>
              <a:rPr lang="en-US" sz="2000" dirty="0">
                <a:solidFill>
                  <a:srgbClr val="2B7280"/>
                </a:solidFill>
                <a:latin typeface="Calibri"/>
                <a:ea typeface="Calibri"/>
                <a:cs typeface="Calibri"/>
                <a:sym typeface="Calibri"/>
              </a:rPr>
              <a:t>Keep setting higher goals</a:t>
            </a:r>
            <a:endParaRPr sz="2000" dirty="0">
              <a:solidFill>
                <a:schemeClr val="dk1"/>
              </a:solidFill>
              <a:latin typeface="Calibri"/>
              <a:ea typeface="Calibri"/>
              <a:cs typeface="Calibri"/>
              <a:sym typeface="Calibri"/>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1"/>
                                        </p:tgtEl>
                                        <p:attrNameLst>
                                          <p:attrName>style.visibility</p:attrName>
                                        </p:attrNameLst>
                                      </p:cBhvr>
                                      <p:to>
                                        <p:strVal val="visible"/>
                                      </p:to>
                                    </p:set>
                                    <p:animEffect transition="in" filter="fade">
                                      <p:cBhvr>
                                        <p:cTn id="7" dur="1000"/>
                                        <p:tgtEl>
                                          <p:spTgt spid="4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0"/>
                                        </p:tgtEl>
                                        <p:attrNameLst>
                                          <p:attrName>style.visibility</p:attrName>
                                        </p:attrNameLst>
                                      </p:cBhvr>
                                      <p:to>
                                        <p:strVal val="visible"/>
                                      </p:to>
                                    </p:set>
                                    <p:animEffect transition="in" filter="fade">
                                      <p:cBhvr>
                                        <p:cTn id="12" dur="1000"/>
                                        <p:tgtEl>
                                          <p:spTgt spid="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1"/>
          <p:cNvSpPr/>
          <p:nvPr/>
        </p:nvSpPr>
        <p:spPr>
          <a:xfrm>
            <a:off x="1" y="0"/>
            <a:ext cx="7561942" cy="6858000"/>
          </a:xfrm>
          <a:prstGeom prst="rect">
            <a:avLst/>
          </a:prstGeom>
          <a:solidFill>
            <a:srgbClr val="19315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7" name="Google Shape;407;p41"/>
          <p:cNvSpPr txBox="1"/>
          <p:nvPr/>
        </p:nvSpPr>
        <p:spPr>
          <a:xfrm>
            <a:off x="520700" y="520700"/>
            <a:ext cx="6533100" cy="1392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dirty="0">
                <a:solidFill>
                  <a:srgbClr val="BEB331"/>
                </a:solidFill>
                <a:latin typeface="Calibri"/>
                <a:ea typeface="Calibri"/>
                <a:cs typeface="Calibri"/>
                <a:sym typeface="Calibri"/>
              </a:rPr>
              <a:t>Positive thinking is key to</a:t>
            </a:r>
            <a:br>
              <a:rPr lang="en-US" sz="3200" dirty="0">
                <a:solidFill>
                  <a:srgbClr val="BEB331"/>
                </a:solidFill>
                <a:latin typeface="Calibri"/>
                <a:ea typeface="Calibri"/>
                <a:cs typeface="Calibri"/>
                <a:sym typeface="Calibri"/>
              </a:rPr>
            </a:br>
            <a:r>
              <a:rPr lang="en-US" sz="3200" dirty="0">
                <a:solidFill>
                  <a:srgbClr val="BEB331"/>
                </a:solidFill>
                <a:latin typeface="Calibri"/>
                <a:ea typeface="Calibri"/>
                <a:cs typeface="Calibri"/>
                <a:sym typeface="Calibri"/>
              </a:rPr>
              <a:t>Lean &amp; Fitness</a:t>
            </a:r>
            <a:endParaRPr sz="1200" dirty="0">
              <a:solidFill>
                <a:srgbClr val="BEB331"/>
              </a:solidFill>
              <a:latin typeface="Calibri"/>
              <a:ea typeface="Calibri"/>
              <a:cs typeface="Calibri"/>
              <a:sym typeface="Calibri"/>
            </a:endParaRPr>
          </a:p>
        </p:txBody>
      </p:sp>
      <p:pic>
        <p:nvPicPr>
          <p:cNvPr id="408" name="Google Shape;408;p41"/>
          <p:cNvPicPr preferRelativeResize="0"/>
          <p:nvPr/>
        </p:nvPicPr>
        <p:blipFill>
          <a:blip r:embed="rId4">
            <a:alphaModFix/>
          </a:blip>
          <a:stretch>
            <a:fillRect/>
          </a:stretch>
        </p:blipFill>
        <p:spPr>
          <a:xfrm>
            <a:off x="7097506" y="0"/>
            <a:ext cx="5053094" cy="6857999"/>
          </a:xfrm>
          <a:prstGeom prst="rect">
            <a:avLst/>
          </a:prstGeom>
          <a:noFill/>
          <a:ln>
            <a:noFill/>
          </a:ln>
        </p:spPr>
      </p:pic>
      <p:pic>
        <p:nvPicPr>
          <p:cNvPr id="409" name="Google Shape;409;p41"/>
          <p:cNvPicPr preferRelativeResize="0"/>
          <p:nvPr/>
        </p:nvPicPr>
        <p:blipFill/>
        <p:spPr>
          <a:xfrm>
            <a:off x="583624" y="6170212"/>
            <a:ext cx="5166900" cy="60900"/>
          </a:xfrm>
          <a:prstGeom prst="rect">
            <a:avLst/>
          </a:prstGeom>
          <a:solidFill>
            <a:srgbClr val="FFFFFF"/>
          </a:solidFill>
          <a:ln>
            <a:noFill/>
          </a:ln>
        </p:spPr>
      </p:pic>
      <p:sp>
        <p:nvSpPr>
          <p:cNvPr id="410" name="Google Shape;410;p41"/>
          <p:cNvSpPr txBox="1"/>
          <p:nvPr/>
        </p:nvSpPr>
        <p:spPr>
          <a:xfrm>
            <a:off x="644325" y="2085550"/>
            <a:ext cx="6533100" cy="23004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50000"/>
              </a:lnSpc>
              <a:spcBef>
                <a:spcPts val="0"/>
              </a:spcBef>
              <a:spcAft>
                <a:spcPts val="0"/>
              </a:spcAft>
              <a:buClr>
                <a:srgbClr val="BEB331"/>
              </a:buClr>
              <a:buSzPts val="2400"/>
              <a:buFont typeface="Calibri"/>
              <a:buChar char="●"/>
            </a:pPr>
            <a:r>
              <a:rPr lang="en-US" sz="2000" dirty="0">
                <a:solidFill>
                  <a:schemeClr val="lt1"/>
                </a:solidFill>
                <a:latin typeface="Calibri"/>
                <a:ea typeface="Calibri"/>
                <a:cs typeface="Calibri"/>
                <a:sym typeface="Calibri"/>
              </a:rPr>
              <a:t>Consider the possibilities</a:t>
            </a:r>
            <a:endParaRPr sz="2000" dirty="0">
              <a:latin typeface="Calibri"/>
              <a:ea typeface="Calibri"/>
              <a:cs typeface="Calibri"/>
              <a:sym typeface="Calibri"/>
            </a:endParaRPr>
          </a:p>
          <a:p>
            <a:pPr marL="457200" marR="0" lvl="0" indent="-381000" algn="l" rtl="0">
              <a:lnSpc>
                <a:spcPct val="150000"/>
              </a:lnSpc>
              <a:spcBef>
                <a:spcPts val="0"/>
              </a:spcBef>
              <a:spcAft>
                <a:spcPts val="0"/>
              </a:spcAft>
              <a:buClr>
                <a:srgbClr val="BEB331"/>
              </a:buClr>
              <a:buSzPts val="2400"/>
              <a:buFont typeface="Calibri"/>
              <a:buChar char="●"/>
            </a:pPr>
            <a:r>
              <a:rPr lang="en-US" sz="2000" dirty="0">
                <a:solidFill>
                  <a:schemeClr val="lt1"/>
                </a:solidFill>
                <a:latin typeface="Calibri"/>
                <a:ea typeface="Calibri"/>
                <a:cs typeface="Calibri"/>
                <a:sym typeface="Calibri"/>
              </a:rPr>
              <a:t>Envisage success</a:t>
            </a:r>
            <a:endParaRPr sz="2000" dirty="0">
              <a:latin typeface="Calibri"/>
              <a:ea typeface="Calibri"/>
              <a:cs typeface="Calibri"/>
              <a:sym typeface="Calibri"/>
            </a:endParaRPr>
          </a:p>
          <a:p>
            <a:pPr marL="457200" marR="0" lvl="0" indent="-381000" algn="l" rtl="0">
              <a:lnSpc>
                <a:spcPct val="150000"/>
              </a:lnSpc>
              <a:spcBef>
                <a:spcPts val="0"/>
              </a:spcBef>
              <a:spcAft>
                <a:spcPts val="0"/>
              </a:spcAft>
              <a:buClr>
                <a:srgbClr val="BEB331"/>
              </a:buClr>
              <a:buSzPts val="2400"/>
              <a:buFont typeface="Calibri"/>
              <a:buChar char="●"/>
            </a:pPr>
            <a:r>
              <a:rPr lang="en-US" sz="2000" dirty="0">
                <a:solidFill>
                  <a:schemeClr val="lt1"/>
                </a:solidFill>
                <a:latin typeface="Calibri"/>
                <a:ea typeface="Calibri"/>
                <a:cs typeface="Calibri"/>
                <a:sym typeface="Calibri"/>
              </a:rPr>
              <a:t>Think half full, not half empty</a:t>
            </a:r>
            <a:endParaRPr sz="2000" dirty="0">
              <a:latin typeface="Calibri"/>
              <a:ea typeface="Calibri"/>
              <a:cs typeface="Calibri"/>
              <a:sym typeface="Calibri"/>
            </a:endParaRPr>
          </a:p>
          <a:p>
            <a:pPr marL="457200" marR="0" lvl="0" indent="-381000" algn="l" rtl="0">
              <a:lnSpc>
                <a:spcPct val="150000"/>
              </a:lnSpc>
              <a:spcBef>
                <a:spcPts val="0"/>
              </a:spcBef>
              <a:spcAft>
                <a:spcPts val="0"/>
              </a:spcAft>
              <a:buClr>
                <a:srgbClr val="BEB331"/>
              </a:buClr>
              <a:buSzPts val="2400"/>
              <a:buFont typeface="Calibri"/>
              <a:buChar char="●"/>
            </a:pPr>
            <a:r>
              <a:rPr lang="en-US" sz="2000" dirty="0">
                <a:solidFill>
                  <a:schemeClr val="lt1"/>
                </a:solidFill>
                <a:latin typeface="Calibri"/>
                <a:ea typeface="Calibri"/>
                <a:cs typeface="Calibri"/>
                <a:sym typeface="Calibri"/>
              </a:rPr>
              <a:t>Don’t be an anchor dragger</a:t>
            </a:r>
            <a:endParaRPr sz="2000" dirty="0">
              <a:solidFill>
                <a:srgbClr val="BEB331"/>
              </a:solidFill>
              <a:latin typeface="Calibri"/>
              <a:ea typeface="Calibri"/>
              <a:cs typeface="Calibri"/>
              <a:sym typeface="Calibri"/>
            </a:endParaRPr>
          </a:p>
        </p:txBody>
      </p:sp>
      <p:sp>
        <p:nvSpPr>
          <p:cNvPr id="411" name="Google Shape;411;p41"/>
          <p:cNvSpPr txBox="1"/>
          <p:nvPr/>
        </p:nvSpPr>
        <p:spPr>
          <a:xfrm>
            <a:off x="1042325" y="4634700"/>
            <a:ext cx="4284000" cy="729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rgbClr val="BEB331"/>
                </a:solidFill>
                <a:latin typeface="Calibri"/>
                <a:ea typeface="Calibri"/>
                <a:cs typeface="Calibri"/>
                <a:sym typeface="Calibri"/>
              </a:rPr>
              <a:t>Attitude &amp; Behaviour are critical!</a:t>
            </a:r>
            <a:endParaRPr sz="2000" dirty="0">
              <a:solidFill>
                <a:srgbClr val="BEB331"/>
              </a:solidFill>
              <a:latin typeface="Calibri"/>
              <a:ea typeface="Calibri"/>
              <a:cs typeface="Calibri"/>
              <a:sym typeface="Calibri"/>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
                                        </p:tgtEl>
                                        <p:attrNameLst>
                                          <p:attrName>style.visibility</p:attrName>
                                        </p:attrNameLst>
                                      </p:cBhvr>
                                      <p:to>
                                        <p:strVal val="visible"/>
                                      </p:to>
                                    </p:set>
                                    <p:animEffect transition="in" filter="fade">
                                      <p:cBhvr>
                                        <p:cTn id="7" dur="1000"/>
                                        <p:tgtEl>
                                          <p:spTgt spid="4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1"/>
                                        </p:tgtEl>
                                        <p:attrNameLst>
                                          <p:attrName>style.visibility</p:attrName>
                                        </p:attrNameLst>
                                      </p:cBhvr>
                                      <p:to>
                                        <p:strVal val="visible"/>
                                      </p:to>
                                    </p:set>
                                    <p:animEffect transition="in" filter="fade">
                                      <p:cBhvr>
                                        <p:cTn id="12" dur="1000"/>
                                        <p:tgtEl>
                                          <p:spTgt spid="411"/>
                                        </p:tgtEl>
                                      </p:cBhvr>
                                    </p:animEffect>
                                  </p:childTnLst>
                                </p:cTn>
                              </p:par>
                              <p:par>
                                <p:cTn id="13" presetID="10" presetClass="entr" presetSubtype="0" fill="hold" nodeType="withEffect">
                                  <p:stCondLst>
                                    <p:cond delay="0"/>
                                  </p:stCondLst>
                                  <p:childTnLst>
                                    <p:set>
                                      <p:cBhvr>
                                        <p:cTn id="14" dur="1" fill="hold">
                                          <p:stCondLst>
                                            <p:cond delay="0"/>
                                          </p:stCondLst>
                                        </p:cTn>
                                        <p:tgtEl>
                                          <p:spTgt spid="409"/>
                                        </p:tgtEl>
                                        <p:attrNameLst>
                                          <p:attrName>style.visibility</p:attrName>
                                        </p:attrNameLst>
                                      </p:cBhvr>
                                      <p:to>
                                        <p:strVal val="visible"/>
                                      </p:to>
                                    </p:set>
                                    <p:animEffect transition="in" filter="fade">
                                      <p:cBhvr>
                                        <p:cTn id="15" dur="1000"/>
                                        <p:tgtEl>
                                          <p:spTgt spid="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5"/>
          <p:cNvPicPr preferRelativeResize="0"/>
          <p:nvPr/>
        </p:nvPicPr>
        <p:blipFill rotWithShape="1">
          <a:blip r:embed="rId4">
            <a:alphaModFix/>
          </a:blip>
          <a:srcRect/>
          <a:stretch/>
        </p:blipFill>
        <p:spPr>
          <a:xfrm>
            <a:off x="-4525" y="76200"/>
            <a:ext cx="12192000" cy="4279900"/>
          </a:xfrm>
          <a:prstGeom prst="rect">
            <a:avLst/>
          </a:prstGeom>
          <a:noFill/>
          <a:ln>
            <a:noFill/>
          </a:ln>
        </p:spPr>
      </p:pic>
      <p:sp>
        <p:nvSpPr>
          <p:cNvPr id="107" name="Google Shape;107;p15"/>
          <p:cNvSpPr txBox="1"/>
          <p:nvPr/>
        </p:nvSpPr>
        <p:spPr>
          <a:xfrm>
            <a:off x="0" y="354891"/>
            <a:ext cx="121920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So, think of “going lean” in the same way of thinking about “getting fit”</a:t>
            </a:r>
            <a:endParaRPr sz="2800">
              <a:solidFill>
                <a:schemeClr val="lt1"/>
              </a:solidFill>
              <a:latin typeface="Calibri"/>
              <a:ea typeface="Calibri"/>
              <a:cs typeface="Calibri"/>
              <a:sym typeface="Calibri"/>
            </a:endParaRPr>
          </a:p>
        </p:txBody>
      </p:sp>
      <p:sp>
        <p:nvSpPr>
          <p:cNvPr id="108" name="Google Shape;108;p15"/>
          <p:cNvSpPr txBox="1"/>
          <p:nvPr/>
        </p:nvSpPr>
        <p:spPr>
          <a:xfrm>
            <a:off x="601650" y="1756225"/>
            <a:ext cx="4114800" cy="1867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Generally, people do not challenge the sense and logic of keeping fit and exercising, as a means be good at our chosen sport or pastime, for a healthy and prolonged life - and we accept the validity of universal exercise principles that make us fit.</a:t>
            </a:r>
            <a:endParaRPr sz="1800">
              <a:solidFill>
                <a:schemeClr val="lt1"/>
              </a:solidFill>
              <a:latin typeface="Calibri"/>
              <a:ea typeface="Calibri"/>
              <a:cs typeface="Calibri"/>
              <a:sym typeface="Calibri"/>
            </a:endParaRPr>
          </a:p>
        </p:txBody>
      </p:sp>
      <p:sp>
        <p:nvSpPr>
          <p:cNvPr id="109" name="Google Shape;109;p15"/>
          <p:cNvSpPr txBox="1"/>
          <p:nvPr/>
        </p:nvSpPr>
        <p:spPr>
          <a:xfrm>
            <a:off x="7439600" y="1756225"/>
            <a:ext cx="4114800" cy="1865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Similarly, most managers accept the business logic of maximising customer value, improving flow, reducing lead times, removing waste, improving quality, continually innovating and having engaged staff to make the organisation more effective.</a:t>
            </a:r>
            <a:endParaRPr sz="1800">
              <a:solidFill>
                <a:schemeClr val="lt1"/>
              </a:solidFill>
              <a:latin typeface="Calibri"/>
              <a:ea typeface="Calibri"/>
              <a:cs typeface="Calibri"/>
              <a:sym typeface="Calibri"/>
            </a:endParaRPr>
          </a:p>
        </p:txBody>
      </p:sp>
      <p:sp>
        <p:nvSpPr>
          <p:cNvPr id="110" name="Google Shape;110;p15"/>
          <p:cNvSpPr txBox="1"/>
          <p:nvPr/>
        </p:nvSpPr>
        <p:spPr>
          <a:xfrm>
            <a:off x="4663025" y="1132513"/>
            <a:ext cx="28569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a:solidFill>
                  <a:srgbClr val="BEB331"/>
                </a:solidFill>
                <a:latin typeface="Calibri"/>
                <a:ea typeface="Calibri"/>
                <a:cs typeface="Calibri"/>
                <a:sym typeface="Calibri"/>
              </a:rPr>
              <a:t>At a high level…</a:t>
            </a:r>
            <a:endParaRPr sz="2000" b="1">
              <a:solidFill>
                <a:srgbClr val="BEB331"/>
              </a:solidFill>
              <a:latin typeface="Calibri"/>
              <a:ea typeface="Calibri"/>
              <a:cs typeface="Calibri"/>
              <a:sym typeface="Calibri"/>
            </a:endParaRPr>
          </a:p>
        </p:txBody>
      </p:sp>
      <p:sp>
        <p:nvSpPr>
          <p:cNvPr id="111" name="Google Shape;111;p15"/>
          <p:cNvSpPr txBox="1"/>
          <p:nvPr/>
        </p:nvSpPr>
        <p:spPr>
          <a:xfrm>
            <a:off x="-3025" y="4351400"/>
            <a:ext cx="12189000" cy="2509800"/>
          </a:xfrm>
          <a:prstGeom prst="rect">
            <a:avLst/>
          </a:prstGeom>
          <a:solidFill>
            <a:srgbClr val="BEB331"/>
          </a:solid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Font typeface="Arial"/>
              <a:buNone/>
            </a:pPr>
            <a:r>
              <a:rPr lang="en-US" sz="2800">
                <a:solidFill>
                  <a:srgbClr val="FFFFFF"/>
                </a:solidFill>
                <a:latin typeface="Calibri"/>
                <a:ea typeface="Calibri"/>
                <a:cs typeface="Calibri"/>
                <a:sym typeface="Calibri"/>
              </a:rPr>
              <a:t>But there’s plenty of debate about…</a:t>
            </a:r>
            <a:endParaRPr>
              <a:solidFill>
                <a:srgbClr val="FFFFFF"/>
              </a:solidFill>
              <a:latin typeface="Calibri"/>
              <a:ea typeface="Calibri"/>
              <a:cs typeface="Calibri"/>
              <a:sym typeface="Calibri"/>
            </a:endParaRPr>
          </a:p>
          <a:p>
            <a:pPr marL="0" lvl="0" indent="0" algn="ctr" rtl="0">
              <a:spcBef>
                <a:spcPts val="0"/>
              </a:spcBef>
              <a:spcAft>
                <a:spcPts val="0"/>
              </a:spcAft>
              <a:buClr>
                <a:schemeClr val="dk1"/>
              </a:buClr>
              <a:buFont typeface="Arial"/>
              <a:buNone/>
            </a:pPr>
            <a:endParaRPr sz="2800">
              <a:solidFill>
                <a:srgbClr val="FFFFFF"/>
              </a:solidFill>
              <a:latin typeface="Calibri"/>
              <a:ea typeface="Calibri"/>
              <a:cs typeface="Calibri"/>
              <a:sym typeface="Calibri"/>
            </a:endParaRPr>
          </a:p>
          <a:p>
            <a:pPr marL="0" lvl="0" indent="0" algn="ctr" rtl="0">
              <a:lnSpc>
                <a:spcPct val="150000"/>
              </a:lnSpc>
              <a:spcBef>
                <a:spcPts val="0"/>
              </a:spcBef>
              <a:spcAft>
                <a:spcPts val="0"/>
              </a:spcAft>
              <a:buClr>
                <a:schemeClr val="dk1"/>
              </a:buClr>
              <a:buFont typeface="Arial"/>
              <a:buNone/>
            </a:pPr>
            <a:r>
              <a:rPr lang="en-US" sz="2300">
                <a:solidFill>
                  <a:srgbClr val="FFFFFF"/>
                </a:solidFill>
                <a:latin typeface="Calibri"/>
                <a:ea typeface="Calibri"/>
                <a:cs typeface="Calibri"/>
                <a:sym typeface="Calibri"/>
              </a:rPr>
              <a:t>What precisely should I do? </a:t>
            </a:r>
            <a:r>
              <a:rPr lang="en-US" sz="2300">
                <a:solidFill>
                  <a:srgbClr val="193151"/>
                </a:solidFill>
                <a:latin typeface="Calibri"/>
                <a:ea typeface="Calibri"/>
                <a:cs typeface="Calibri"/>
                <a:sym typeface="Calibri"/>
              </a:rPr>
              <a:t>→</a:t>
            </a:r>
            <a:r>
              <a:rPr lang="en-US" sz="2300">
                <a:solidFill>
                  <a:srgbClr val="FFFFFF"/>
                </a:solidFill>
                <a:latin typeface="Calibri"/>
                <a:ea typeface="Calibri"/>
                <a:cs typeface="Calibri"/>
                <a:sym typeface="Calibri"/>
              </a:rPr>
              <a:t> how should I do it? </a:t>
            </a:r>
            <a:r>
              <a:rPr lang="en-US" sz="2300">
                <a:solidFill>
                  <a:schemeClr val="dk1"/>
                </a:solidFill>
                <a:latin typeface="Calibri"/>
                <a:ea typeface="Calibri"/>
                <a:cs typeface="Calibri"/>
                <a:sym typeface="Calibri"/>
              </a:rPr>
              <a:t>→ </a:t>
            </a:r>
            <a:r>
              <a:rPr lang="en-US" sz="2300">
                <a:solidFill>
                  <a:srgbClr val="FFFFFF"/>
                </a:solidFill>
                <a:latin typeface="Calibri"/>
                <a:ea typeface="Calibri"/>
                <a:cs typeface="Calibri"/>
                <a:sym typeface="Calibri"/>
              </a:rPr>
              <a:t>when should I do it? </a:t>
            </a:r>
            <a:r>
              <a:rPr lang="en-US" sz="2300">
                <a:solidFill>
                  <a:schemeClr val="dk1"/>
                </a:solidFill>
                <a:latin typeface="Calibri"/>
                <a:ea typeface="Calibri"/>
                <a:cs typeface="Calibri"/>
                <a:sym typeface="Calibri"/>
              </a:rPr>
              <a:t>→ </a:t>
            </a:r>
            <a:r>
              <a:rPr lang="en-US" sz="2300">
                <a:solidFill>
                  <a:srgbClr val="FFFFFF"/>
                </a:solidFill>
                <a:latin typeface="Calibri"/>
                <a:ea typeface="Calibri"/>
                <a:cs typeface="Calibri"/>
                <a:sym typeface="Calibri"/>
              </a:rPr>
              <a:t>how can I </a:t>
            </a:r>
            <a:r>
              <a:rPr lang="en-US" sz="2400">
                <a:solidFill>
                  <a:srgbClr val="FFFFFF"/>
                </a:solidFill>
                <a:latin typeface="Calibri"/>
                <a:ea typeface="Calibri"/>
                <a:cs typeface="Calibri"/>
                <a:sym typeface="Calibri"/>
              </a:rPr>
              <a:t>sustain </a:t>
            </a:r>
            <a:r>
              <a:rPr lang="en-US" sz="2500">
                <a:solidFill>
                  <a:srgbClr val="FFFFFF"/>
                </a:solidFill>
                <a:latin typeface="Calibri"/>
                <a:ea typeface="Calibri"/>
                <a:cs typeface="Calibri"/>
                <a:sym typeface="Calibri"/>
              </a:rPr>
              <a:t>it?</a:t>
            </a:r>
            <a:endParaRPr sz="2500" i="1">
              <a:solidFill>
                <a:srgbClr val="FFFFFF"/>
              </a:solidFill>
              <a:latin typeface="Calibri"/>
              <a:ea typeface="Calibri"/>
              <a:cs typeface="Calibri"/>
              <a:sym typeface="Calibri"/>
            </a:endParaRPr>
          </a:p>
        </p:txBody>
      </p:sp>
      <p:sp>
        <p:nvSpPr>
          <p:cNvPr id="112" name="Google Shape;112;p15"/>
          <p:cNvSpPr txBox="1"/>
          <p:nvPr/>
        </p:nvSpPr>
        <p:spPr>
          <a:xfrm>
            <a:off x="3878675" y="6040375"/>
            <a:ext cx="4773300" cy="523200"/>
          </a:xfrm>
          <a:prstGeom prst="rect">
            <a:avLst/>
          </a:prstGeom>
          <a:solidFill>
            <a:srgbClr val="BEB33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300">
                <a:solidFill>
                  <a:srgbClr val="FFFFFF"/>
                </a:solidFill>
                <a:latin typeface="Calibri"/>
                <a:ea typeface="Calibri"/>
                <a:cs typeface="Calibri"/>
                <a:sym typeface="Calibri"/>
              </a:rPr>
              <a:t>...and even can I be bothered?</a:t>
            </a:r>
            <a:endParaRPr sz="2300">
              <a:solidFill>
                <a:srgbClr val="FFFFFF"/>
              </a:solidFill>
              <a:latin typeface="Calibri"/>
              <a:ea typeface="Calibri"/>
              <a:cs typeface="Calibri"/>
              <a:sym typeface="Calibri"/>
            </a:endParaRPr>
          </a:p>
        </p:txBody>
      </p:sp>
      <p:pic>
        <p:nvPicPr>
          <p:cNvPr id="113" name="Google Shape;113;p15"/>
          <p:cNvPicPr preferRelativeResize="0"/>
          <p:nvPr/>
        </p:nvPicPr>
        <p:blipFill rotWithShape="1">
          <a:blip r:embed="rId5">
            <a:alphaModFix/>
          </a:blip>
          <a:srcRect/>
          <a:stretch/>
        </p:blipFill>
        <p:spPr>
          <a:xfrm>
            <a:off x="5338762" y="2619098"/>
            <a:ext cx="1514475" cy="19050"/>
          </a:xfrm>
          <a:prstGeom prst="rect">
            <a:avLst/>
          </a:prstGeom>
          <a:noFill/>
          <a:ln>
            <a:noFill/>
          </a:ln>
        </p:spPr>
      </p:pic>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500"/>
                                        <p:tgtEl>
                                          <p:spTgt spid="1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fade">
                                      <p:cBhvr>
                                        <p:cTn id="17" dur="500"/>
                                        <p:tgtEl>
                                          <p:spTgt spid="109"/>
                                        </p:tgtEl>
                                      </p:cBhvr>
                                    </p:animEffect>
                                  </p:childTnLst>
                                </p:cTn>
                              </p:par>
                              <p:par>
                                <p:cTn id="18" presetID="10" presetClass="entr" presetSubtype="0" fill="hold" nodeType="withEffect">
                                  <p:stCondLst>
                                    <p:cond delay="0"/>
                                  </p:stCondLst>
                                  <p:childTnLst>
                                    <p:set>
                                      <p:cBhvr>
                                        <p:cTn id="19" dur="1" fill="hold">
                                          <p:stCondLst>
                                            <p:cond delay="0"/>
                                          </p:stCondLst>
                                        </p:cTn>
                                        <p:tgtEl>
                                          <p:spTgt spid="113"/>
                                        </p:tgtEl>
                                        <p:attrNameLst>
                                          <p:attrName>style.visibility</p:attrName>
                                        </p:attrNameLst>
                                      </p:cBhvr>
                                      <p:to>
                                        <p:strVal val="visible"/>
                                      </p:to>
                                    </p:set>
                                    <p:animEffect transition="in" filter="fade">
                                      <p:cBhvr>
                                        <p:cTn id="20" dur="1000"/>
                                        <p:tgtEl>
                                          <p:spTgt spid="1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1"/>
                                        </p:tgtEl>
                                        <p:attrNameLst>
                                          <p:attrName>style.visibility</p:attrName>
                                        </p:attrNameLst>
                                      </p:cBhvr>
                                      <p:to>
                                        <p:strVal val="visible"/>
                                      </p:to>
                                    </p:set>
                                    <p:animEffect transition="in" filter="fade">
                                      <p:cBhvr>
                                        <p:cTn id="25" dur="1000"/>
                                        <p:tgtEl>
                                          <p:spTgt spid="1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2"/>
                                        </p:tgtEl>
                                        <p:attrNameLst>
                                          <p:attrName>style.visibility</p:attrName>
                                        </p:attrNameLst>
                                      </p:cBhvr>
                                      <p:to>
                                        <p:strVal val="visible"/>
                                      </p:to>
                                    </p:set>
                                    <p:animEffect transition="in" filter="fade">
                                      <p:cBhvr>
                                        <p:cTn id="30" dur="1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2"/>
          <p:cNvSpPr/>
          <p:nvPr/>
        </p:nvSpPr>
        <p:spPr>
          <a:xfrm>
            <a:off x="25550" y="825"/>
            <a:ext cx="7303800" cy="5621700"/>
          </a:xfrm>
          <a:prstGeom prst="rect">
            <a:avLst/>
          </a:prstGeom>
          <a:solidFill>
            <a:srgbClr val="19315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2800">
                <a:solidFill>
                  <a:srgbClr val="BEB331"/>
                </a:solidFill>
              </a:rPr>
              <a:t>Recognition &amp; Reward in fitness &amp; lean</a:t>
            </a:r>
            <a:endParaRPr sz="2800">
              <a:solidFill>
                <a:srgbClr val="BEB331"/>
              </a:solidFill>
            </a:endParaRPr>
          </a:p>
        </p:txBody>
      </p:sp>
      <p:sp>
        <p:nvSpPr>
          <p:cNvPr id="418" name="Google Shape;418;p42"/>
          <p:cNvSpPr txBox="1">
            <a:spLocks noGrp="1"/>
          </p:cNvSpPr>
          <p:nvPr>
            <p:ph type="body" idx="1"/>
          </p:nvPr>
        </p:nvSpPr>
        <p:spPr>
          <a:xfrm>
            <a:off x="838200" y="1782475"/>
            <a:ext cx="6189000" cy="2531700"/>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0"/>
              </a:spcBef>
              <a:spcAft>
                <a:spcPts val="0"/>
              </a:spcAft>
              <a:buClr>
                <a:srgbClr val="BEB331"/>
              </a:buClr>
              <a:buSzPts val="2400"/>
              <a:buChar char="●"/>
            </a:pPr>
            <a:r>
              <a:rPr lang="en-US" sz="2000" dirty="0">
                <a:solidFill>
                  <a:srgbClr val="FFFFFF"/>
                </a:solidFill>
              </a:rPr>
              <a:t>For a sense of achievement and worth</a:t>
            </a:r>
            <a:endParaRPr sz="2000" dirty="0">
              <a:solidFill>
                <a:srgbClr val="FFFFFF"/>
              </a:solidFill>
            </a:endParaRPr>
          </a:p>
          <a:p>
            <a:pPr marL="457200" lvl="0" indent="-381000" algn="l" rtl="0">
              <a:lnSpc>
                <a:spcPct val="150000"/>
              </a:lnSpc>
              <a:spcBef>
                <a:spcPts val="0"/>
              </a:spcBef>
              <a:spcAft>
                <a:spcPts val="0"/>
              </a:spcAft>
              <a:buClr>
                <a:srgbClr val="BEB331"/>
              </a:buClr>
              <a:buSzPts val="2400"/>
              <a:buChar char="●"/>
            </a:pPr>
            <a:r>
              <a:rPr lang="en-US" sz="2000" dirty="0">
                <a:solidFill>
                  <a:srgbClr val="FFFFFF"/>
                </a:solidFill>
              </a:rPr>
              <a:t>For motivation</a:t>
            </a:r>
            <a:endParaRPr sz="2000" dirty="0">
              <a:solidFill>
                <a:srgbClr val="FFFFFF"/>
              </a:solidFill>
            </a:endParaRPr>
          </a:p>
          <a:p>
            <a:pPr marL="457200" lvl="0" indent="-381000" algn="l" rtl="0">
              <a:lnSpc>
                <a:spcPct val="150000"/>
              </a:lnSpc>
              <a:spcBef>
                <a:spcPts val="0"/>
              </a:spcBef>
              <a:spcAft>
                <a:spcPts val="0"/>
              </a:spcAft>
              <a:buClr>
                <a:srgbClr val="BEB331"/>
              </a:buClr>
              <a:buSzPts val="2400"/>
              <a:buChar char="●"/>
            </a:pPr>
            <a:r>
              <a:rPr lang="en-US" sz="2000" dirty="0">
                <a:solidFill>
                  <a:srgbClr val="FFFFFF"/>
                </a:solidFill>
              </a:rPr>
              <a:t>For sustainability</a:t>
            </a:r>
            <a:endParaRPr sz="2000" dirty="0">
              <a:solidFill>
                <a:srgbClr val="FFFFFF"/>
              </a:solidFill>
            </a:endParaRPr>
          </a:p>
          <a:p>
            <a:pPr marL="457200" lvl="0" indent="-381000" algn="l" rtl="0">
              <a:lnSpc>
                <a:spcPct val="150000"/>
              </a:lnSpc>
              <a:spcBef>
                <a:spcPts val="0"/>
              </a:spcBef>
              <a:spcAft>
                <a:spcPts val="0"/>
              </a:spcAft>
              <a:buClr>
                <a:srgbClr val="BEB331"/>
              </a:buClr>
              <a:buSzPts val="2400"/>
              <a:buChar char="●"/>
            </a:pPr>
            <a:r>
              <a:rPr lang="en-US" sz="2000" dirty="0">
                <a:solidFill>
                  <a:srgbClr val="FFFFFF"/>
                </a:solidFill>
              </a:rPr>
              <a:t>To celebrate success</a:t>
            </a:r>
            <a:endParaRPr sz="2000" dirty="0">
              <a:solidFill>
                <a:srgbClr val="FFFFFF"/>
              </a:solidFill>
            </a:endParaRPr>
          </a:p>
        </p:txBody>
      </p:sp>
      <p:pic>
        <p:nvPicPr>
          <p:cNvPr id="419" name="Google Shape;419;p42"/>
          <p:cNvPicPr preferRelativeResize="0"/>
          <p:nvPr/>
        </p:nvPicPr>
        <p:blipFill>
          <a:blip r:embed="rId4">
            <a:alphaModFix/>
          </a:blip>
          <a:stretch>
            <a:fillRect/>
          </a:stretch>
        </p:blipFill>
        <p:spPr>
          <a:xfrm>
            <a:off x="7326452" y="0"/>
            <a:ext cx="4865548" cy="6857999"/>
          </a:xfrm>
          <a:prstGeom prst="rect">
            <a:avLst/>
          </a:prstGeom>
          <a:noFill/>
          <a:ln>
            <a:noFill/>
          </a:ln>
        </p:spPr>
      </p:pic>
      <p:pic>
        <p:nvPicPr>
          <p:cNvPr id="420" name="Google Shape;420;p42"/>
          <p:cNvPicPr preferRelativeResize="0"/>
          <p:nvPr/>
        </p:nvPicPr>
        <p:blipFill>
          <a:blip r:embed="rId5">
            <a:alphaModFix/>
          </a:blip>
          <a:stretch>
            <a:fillRect/>
          </a:stretch>
        </p:blipFill>
        <p:spPr>
          <a:xfrm>
            <a:off x="9385200" y="3641050"/>
            <a:ext cx="805125" cy="1113775"/>
          </a:xfrm>
          <a:prstGeom prst="rect">
            <a:avLst/>
          </a:prstGeom>
          <a:noFill/>
          <a:ln>
            <a:noFill/>
          </a:ln>
        </p:spPr>
      </p:pic>
      <p:pic>
        <p:nvPicPr>
          <p:cNvPr id="421" name="Google Shape;421;p42"/>
          <p:cNvPicPr preferRelativeResize="0"/>
          <p:nvPr/>
        </p:nvPicPr>
        <p:blipFill/>
        <p:spPr>
          <a:xfrm>
            <a:off x="986199" y="5048762"/>
            <a:ext cx="5166900" cy="60900"/>
          </a:xfrm>
          <a:prstGeom prst="rect">
            <a:avLst/>
          </a:prstGeom>
          <a:solidFill>
            <a:srgbClr val="FFFFFF"/>
          </a:solidFill>
          <a:ln>
            <a:noFill/>
          </a:ln>
        </p:spPr>
      </p:pic>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8"/>
                                        </p:tgtEl>
                                        <p:attrNameLst>
                                          <p:attrName>style.visibility</p:attrName>
                                        </p:attrNameLst>
                                      </p:cBhvr>
                                      <p:to>
                                        <p:strVal val="visible"/>
                                      </p:to>
                                    </p:set>
                                    <p:animEffect transition="in" filter="fade">
                                      <p:cBhvr>
                                        <p:cTn id="7" dur="1000"/>
                                        <p:tgtEl>
                                          <p:spTgt spid="418"/>
                                        </p:tgtEl>
                                      </p:cBhvr>
                                    </p:animEffect>
                                  </p:childTnLst>
                                </p:cTn>
                              </p:par>
                              <p:par>
                                <p:cTn id="8" presetID="10" presetClass="entr" presetSubtype="0" fill="hold" nodeType="withEffect">
                                  <p:stCondLst>
                                    <p:cond delay="0"/>
                                  </p:stCondLst>
                                  <p:childTnLst>
                                    <p:set>
                                      <p:cBhvr>
                                        <p:cTn id="9" dur="1" fill="hold">
                                          <p:stCondLst>
                                            <p:cond delay="0"/>
                                          </p:stCondLst>
                                        </p:cTn>
                                        <p:tgtEl>
                                          <p:spTgt spid="421"/>
                                        </p:tgtEl>
                                        <p:attrNameLst>
                                          <p:attrName>style.visibility</p:attrName>
                                        </p:attrNameLst>
                                      </p:cBhvr>
                                      <p:to>
                                        <p:strVal val="visible"/>
                                      </p:to>
                                    </p:set>
                                    <p:animEffect transition="in" filter="fade">
                                      <p:cBhvr>
                                        <p:cTn id="10" dur="1000"/>
                                        <p:tgtEl>
                                          <p:spTgt spid="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3"/>
          <p:cNvSpPr/>
          <p:nvPr/>
        </p:nvSpPr>
        <p:spPr>
          <a:xfrm>
            <a:off x="3526975" y="0"/>
            <a:ext cx="8664900" cy="3552000"/>
          </a:xfrm>
          <a:prstGeom prst="rect">
            <a:avLst/>
          </a:prstGeom>
          <a:solidFill>
            <a:srgbClr val="1931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7" name="Google Shape;427;p43"/>
          <p:cNvSpPr txBox="1"/>
          <p:nvPr/>
        </p:nvSpPr>
        <p:spPr>
          <a:xfrm>
            <a:off x="5172650" y="368300"/>
            <a:ext cx="6351600" cy="825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BEB331"/>
                </a:solidFill>
                <a:latin typeface="Calibri"/>
                <a:ea typeface="Calibri"/>
                <a:cs typeface="Calibri"/>
                <a:sym typeface="Calibri"/>
              </a:rPr>
              <a:t>So, are you ready?</a:t>
            </a:r>
            <a:endParaRPr b="1">
              <a:latin typeface="Calibri"/>
              <a:ea typeface="Calibri"/>
              <a:cs typeface="Calibri"/>
              <a:sym typeface="Calibri"/>
            </a:endParaRPr>
          </a:p>
          <a:p>
            <a:pPr marL="0" marR="0" lvl="0" indent="0" algn="l" rtl="0">
              <a:spcBef>
                <a:spcPts val="0"/>
              </a:spcBef>
              <a:spcAft>
                <a:spcPts val="0"/>
              </a:spcAft>
              <a:buNone/>
            </a:pPr>
            <a:endParaRPr sz="1000">
              <a:solidFill>
                <a:schemeClr val="lt1"/>
              </a:solidFill>
              <a:latin typeface="Calibri"/>
              <a:ea typeface="Calibri"/>
              <a:cs typeface="Calibri"/>
              <a:sym typeface="Calibri"/>
            </a:endParaRPr>
          </a:p>
        </p:txBody>
      </p:sp>
      <p:pic>
        <p:nvPicPr>
          <p:cNvPr id="428" name="Google Shape;428;p43"/>
          <p:cNvPicPr preferRelativeResize="0"/>
          <p:nvPr/>
        </p:nvPicPr>
        <p:blipFill>
          <a:blip r:embed="rId4">
            <a:alphaModFix/>
          </a:blip>
          <a:stretch>
            <a:fillRect/>
          </a:stretch>
        </p:blipFill>
        <p:spPr>
          <a:xfrm>
            <a:off x="0" y="0"/>
            <a:ext cx="4771787" cy="6857999"/>
          </a:xfrm>
          <a:prstGeom prst="rect">
            <a:avLst/>
          </a:prstGeom>
          <a:noFill/>
          <a:ln>
            <a:noFill/>
          </a:ln>
        </p:spPr>
      </p:pic>
      <p:sp>
        <p:nvSpPr>
          <p:cNvPr id="429" name="Google Shape;429;p43"/>
          <p:cNvSpPr/>
          <p:nvPr/>
        </p:nvSpPr>
        <p:spPr>
          <a:xfrm>
            <a:off x="5301914" y="5233725"/>
            <a:ext cx="1573500" cy="962700"/>
          </a:xfrm>
          <a:prstGeom prst="chevron">
            <a:avLst>
              <a:gd name="adj" fmla="val 35391"/>
            </a:avLst>
          </a:prstGeom>
          <a:solidFill>
            <a:srgbClr val="193151"/>
          </a:solidFill>
          <a:ln w="9525" cap="flat" cmpd="sng">
            <a:solidFill>
              <a:srgbClr val="193151"/>
            </a:solidFill>
            <a:prstDash val="solid"/>
            <a:round/>
            <a:headEnd type="none" w="sm" len="sm"/>
            <a:tailEnd type="none" w="sm" len="sm"/>
          </a:ln>
        </p:spPr>
        <p:txBody>
          <a:bodyPr spcFirstLastPara="1" wrap="square" lIns="91425" tIns="91425" rIns="91425" bIns="91425" anchor="ctr" anchorCtr="0">
            <a:noAutofit/>
          </a:bodyPr>
          <a:lstStyle/>
          <a:p>
            <a:pPr marL="114300" lvl="0" indent="0" algn="ctr" rtl="0">
              <a:spcBef>
                <a:spcPts val="0"/>
              </a:spcBef>
              <a:spcAft>
                <a:spcPts val="0"/>
              </a:spcAft>
              <a:buNone/>
            </a:pPr>
            <a:r>
              <a:rPr lang="en-US" sz="1600" b="1">
                <a:solidFill>
                  <a:srgbClr val="FFFFFF"/>
                </a:solidFill>
                <a:latin typeface="Calibri"/>
                <a:ea typeface="Calibri"/>
                <a:cs typeface="Calibri"/>
                <a:sym typeface="Calibri"/>
              </a:rPr>
              <a:t>Plan</a:t>
            </a:r>
            <a:endParaRPr sz="1600" b="1">
              <a:solidFill>
                <a:srgbClr val="FFFFFF"/>
              </a:solidFill>
              <a:latin typeface="Calibri"/>
              <a:ea typeface="Calibri"/>
              <a:cs typeface="Calibri"/>
              <a:sym typeface="Calibri"/>
            </a:endParaRPr>
          </a:p>
        </p:txBody>
      </p:sp>
      <p:sp>
        <p:nvSpPr>
          <p:cNvPr id="430" name="Google Shape;430;p43"/>
          <p:cNvSpPr/>
          <p:nvPr/>
        </p:nvSpPr>
        <p:spPr>
          <a:xfrm>
            <a:off x="6856189" y="5236125"/>
            <a:ext cx="1573500" cy="962700"/>
          </a:xfrm>
          <a:prstGeom prst="chevron">
            <a:avLst>
              <a:gd name="adj" fmla="val 35391"/>
            </a:avLst>
          </a:prstGeom>
          <a:solidFill>
            <a:srgbClr val="2B7280"/>
          </a:solidFill>
          <a:ln w="9525" cap="flat" cmpd="sng">
            <a:solidFill>
              <a:srgbClr val="2B7280"/>
            </a:solidFill>
            <a:prstDash val="solid"/>
            <a:round/>
            <a:headEnd type="none" w="sm" len="sm"/>
            <a:tailEnd type="none" w="sm" len="sm"/>
          </a:ln>
        </p:spPr>
        <p:txBody>
          <a:bodyPr spcFirstLastPara="1" wrap="square" lIns="91425" tIns="91425" rIns="91425" bIns="91425" anchor="ctr" anchorCtr="0">
            <a:noAutofit/>
          </a:bodyPr>
          <a:lstStyle/>
          <a:p>
            <a:pPr marL="114300" lvl="0" indent="0" algn="ctr" rtl="0">
              <a:spcBef>
                <a:spcPts val="0"/>
              </a:spcBef>
              <a:spcAft>
                <a:spcPts val="0"/>
              </a:spcAft>
              <a:buNone/>
            </a:pPr>
            <a:r>
              <a:rPr lang="en-US" sz="1600" b="1">
                <a:solidFill>
                  <a:srgbClr val="FFFFFF"/>
                </a:solidFill>
                <a:latin typeface="Calibri"/>
                <a:ea typeface="Calibri"/>
                <a:cs typeface="Calibri"/>
                <a:sym typeface="Calibri"/>
              </a:rPr>
              <a:t>Do</a:t>
            </a:r>
            <a:endParaRPr sz="1600" b="1">
              <a:solidFill>
                <a:srgbClr val="FFFFFF"/>
              </a:solidFill>
              <a:latin typeface="Calibri"/>
              <a:ea typeface="Calibri"/>
              <a:cs typeface="Calibri"/>
              <a:sym typeface="Calibri"/>
            </a:endParaRPr>
          </a:p>
        </p:txBody>
      </p:sp>
      <p:sp>
        <p:nvSpPr>
          <p:cNvPr id="431" name="Google Shape;431;p43"/>
          <p:cNvSpPr/>
          <p:nvPr/>
        </p:nvSpPr>
        <p:spPr>
          <a:xfrm>
            <a:off x="8517189" y="5236150"/>
            <a:ext cx="1573500" cy="962700"/>
          </a:xfrm>
          <a:prstGeom prst="chevron">
            <a:avLst>
              <a:gd name="adj" fmla="val 35391"/>
            </a:avLst>
          </a:prstGeom>
          <a:solidFill>
            <a:srgbClr val="3B709C"/>
          </a:solidFill>
          <a:ln w="9525" cap="flat" cmpd="sng">
            <a:solidFill>
              <a:srgbClr val="3B709C"/>
            </a:solidFill>
            <a:prstDash val="solid"/>
            <a:round/>
            <a:headEnd type="none" w="sm" len="sm"/>
            <a:tailEnd type="none" w="sm" len="sm"/>
          </a:ln>
        </p:spPr>
        <p:txBody>
          <a:bodyPr spcFirstLastPara="1" wrap="square" lIns="91425" tIns="91425" rIns="91425" bIns="91425" anchor="ctr" anchorCtr="0">
            <a:noAutofit/>
          </a:bodyPr>
          <a:lstStyle/>
          <a:p>
            <a:pPr marL="114300" lvl="0" indent="0" algn="ctr" rtl="0">
              <a:spcBef>
                <a:spcPts val="0"/>
              </a:spcBef>
              <a:spcAft>
                <a:spcPts val="0"/>
              </a:spcAft>
              <a:buNone/>
            </a:pPr>
            <a:r>
              <a:rPr lang="en-US" sz="1600" b="1">
                <a:solidFill>
                  <a:srgbClr val="FFFFFF"/>
                </a:solidFill>
                <a:latin typeface="Calibri"/>
                <a:ea typeface="Calibri"/>
                <a:cs typeface="Calibri"/>
                <a:sym typeface="Calibri"/>
              </a:rPr>
              <a:t>Check</a:t>
            </a:r>
            <a:endParaRPr sz="1600" b="1">
              <a:solidFill>
                <a:srgbClr val="FFFFFF"/>
              </a:solidFill>
              <a:latin typeface="Calibri"/>
              <a:ea typeface="Calibri"/>
              <a:cs typeface="Calibri"/>
              <a:sym typeface="Calibri"/>
            </a:endParaRPr>
          </a:p>
        </p:txBody>
      </p:sp>
      <p:sp>
        <p:nvSpPr>
          <p:cNvPr id="432" name="Google Shape;432;p43"/>
          <p:cNvSpPr/>
          <p:nvPr/>
        </p:nvSpPr>
        <p:spPr>
          <a:xfrm>
            <a:off x="10161289" y="5224925"/>
            <a:ext cx="1573500" cy="962700"/>
          </a:xfrm>
          <a:prstGeom prst="chevron">
            <a:avLst>
              <a:gd name="adj" fmla="val 35391"/>
            </a:avLst>
          </a:prstGeom>
          <a:solidFill>
            <a:srgbClr val="BEB331"/>
          </a:solidFill>
          <a:ln w="9525" cap="flat" cmpd="sng">
            <a:solidFill>
              <a:srgbClr val="BEB331"/>
            </a:solidFill>
            <a:prstDash val="solid"/>
            <a:round/>
            <a:headEnd type="none" w="sm" len="sm"/>
            <a:tailEnd type="none" w="sm" len="sm"/>
          </a:ln>
        </p:spPr>
        <p:txBody>
          <a:bodyPr spcFirstLastPara="1" wrap="square" lIns="91425" tIns="91425" rIns="91425" bIns="91425" anchor="ctr" anchorCtr="0">
            <a:noAutofit/>
          </a:bodyPr>
          <a:lstStyle/>
          <a:p>
            <a:pPr marL="114300" lvl="0" indent="0" algn="ctr" rtl="0">
              <a:spcBef>
                <a:spcPts val="0"/>
              </a:spcBef>
              <a:spcAft>
                <a:spcPts val="0"/>
              </a:spcAft>
              <a:buNone/>
            </a:pPr>
            <a:r>
              <a:rPr lang="en-US" sz="1600" b="1">
                <a:solidFill>
                  <a:srgbClr val="FFFFFF"/>
                </a:solidFill>
                <a:latin typeface="Calibri"/>
                <a:ea typeface="Calibri"/>
                <a:cs typeface="Calibri"/>
                <a:sym typeface="Calibri"/>
              </a:rPr>
              <a:t>Act</a:t>
            </a:r>
            <a:endParaRPr sz="1600" b="1">
              <a:solidFill>
                <a:srgbClr val="FFFFFF"/>
              </a:solidFill>
              <a:latin typeface="Calibri"/>
              <a:ea typeface="Calibri"/>
              <a:cs typeface="Calibri"/>
              <a:sym typeface="Calibri"/>
            </a:endParaRPr>
          </a:p>
        </p:txBody>
      </p:sp>
      <p:sp>
        <p:nvSpPr>
          <p:cNvPr id="433" name="Google Shape;433;p43"/>
          <p:cNvSpPr txBox="1"/>
          <p:nvPr/>
        </p:nvSpPr>
        <p:spPr>
          <a:xfrm>
            <a:off x="5301925" y="1459500"/>
            <a:ext cx="6351600" cy="1776300"/>
          </a:xfrm>
          <a:prstGeom prst="rect">
            <a:avLst/>
          </a:prstGeom>
          <a:noFill/>
          <a:ln>
            <a:noFill/>
          </a:ln>
        </p:spPr>
        <p:txBody>
          <a:bodyPr spcFirstLastPara="1" wrap="square" lIns="91425" tIns="45700" rIns="91425" bIns="45700" anchor="t" anchorCtr="0">
            <a:noAutofit/>
          </a:bodyPr>
          <a:lstStyle/>
          <a:p>
            <a:pPr marL="457200" marR="0" lvl="0" indent="-342900" algn="l" rtl="0">
              <a:spcBef>
                <a:spcPts val="0"/>
              </a:spcBef>
              <a:spcAft>
                <a:spcPts val="0"/>
              </a:spcAft>
              <a:buClr>
                <a:srgbClr val="BEB331"/>
              </a:buClr>
              <a:buSzPts val="1800"/>
              <a:buFont typeface="Calibri"/>
              <a:buChar char="●"/>
            </a:pPr>
            <a:r>
              <a:rPr lang="en-US" sz="2000" dirty="0">
                <a:solidFill>
                  <a:schemeClr val="lt1"/>
                </a:solidFill>
                <a:latin typeface="Calibri"/>
                <a:ea typeface="Calibri"/>
                <a:cs typeface="Calibri"/>
                <a:sym typeface="Calibri"/>
              </a:rPr>
              <a:t>You need to be prepared mentally and physically to embark on your fitness programme.</a:t>
            </a:r>
            <a:endParaRPr sz="2000" dirty="0">
              <a:solidFill>
                <a:schemeClr val="lt1"/>
              </a:solidFill>
              <a:latin typeface="Calibri"/>
              <a:ea typeface="Calibri"/>
              <a:cs typeface="Calibri"/>
              <a:sym typeface="Calibri"/>
            </a:endParaRPr>
          </a:p>
          <a:p>
            <a:pPr marL="457200" marR="0" lvl="0" indent="-342900" algn="l" rtl="0">
              <a:spcBef>
                <a:spcPts val="1200"/>
              </a:spcBef>
              <a:spcAft>
                <a:spcPts val="0"/>
              </a:spcAft>
              <a:buClr>
                <a:srgbClr val="BEB331"/>
              </a:buClr>
              <a:buSzPts val="1800"/>
              <a:buFont typeface="Calibri"/>
              <a:buChar char="●"/>
            </a:pPr>
            <a:r>
              <a:rPr lang="en-US" sz="2000" dirty="0">
                <a:solidFill>
                  <a:schemeClr val="lt1"/>
                </a:solidFill>
                <a:latin typeface="Calibri"/>
                <a:ea typeface="Calibri"/>
                <a:cs typeface="Calibri"/>
                <a:sym typeface="Calibri"/>
              </a:rPr>
              <a:t>You need to be “organisationally ready” to go lean.</a:t>
            </a:r>
            <a:endParaRPr sz="2000" dirty="0">
              <a:solidFill>
                <a:schemeClr val="lt1"/>
              </a:solidFill>
              <a:latin typeface="Calibri"/>
              <a:ea typeface="Calibri"/>
              <a:cs typeface="Calibri"/>
              <a:sym typeface="Calibri"/>
            </a:endParaRPr>
          </a:p>
          <a:p>
            <a:pPr marL="457200" marR="0" lvl="0" indent="-342900" algn="l" rtl="0">
              <a:spcBef>
                <a:spcPts val="1200"/>
              </a:spcBef>
              <a:spcAft>
                <a:spcPts val="1200"/>
              </a:spcAft>
              <a:buClr>
                <a:srgbClr val="BEB331"/>
              </a:buClr>
              <a:buSzPts val="1800"/>
              <a:buFont typeface="Calibri"/>
              <a:buChar char="●"/>
            </a:pPr>
            <a:r>
              <a:rPr lang="en-US" sz="2000" dirty="0">
                <a:solidFill>
                  <a:schemeClr val="lt1"/>
                </a:solidFill>
                <a:latin typeface="Calibri"/>
                <a:ea typeface="Calibri"/>
                <a:cs typeface="Calibri"/>
                <a:sym typeface="Calibri"/>
              </a:rPr>
              <a:t>But don’t try too much, too soon!</a:t>
            </a:r>
            <a:endParaRPr sz="2000" dirty="0">
              <a:solidFill>
                <a:schemeClr val="lt1"/>
              </a:solidFill>
              <a:latin typeface="Calibri"/>
              <a:ea typeface="Calibri"/>
              <a:cs typeface="Calibri"/>
              <a:sym typeface="Calibri"/>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3"/>
                                        </p:tgtEl>
                                        <p:attrNameLst>
                                          <p:attrName>style.visibility</p:attrName>
                                        </p:attrNameLst>
                                      </p:cBhvr>
                                      <p:to>
                                        <p:strVal val="visible"/>
                                      </p:to>
                                    </p:set>
                                    <p:animEffect transition="in" filter="fade">
                                      <p:cBhvr>
                                        <p:cTn id="7" dur="1000"/>
                                        <p:tgtEl>
                                          <p:spTgt spid="4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9"/>
                                        </p:tgtEl>
                                        <p:attrNameLst>
                                          <p:attrName>style.visibility</p:attrName>
                                        </p:attrNameLst>
                                      </p:cBhvr>
                                      <p:to>
                                        <p:strVal val="visible"/>
                                      </p:to>
                                    </p:set>
                                    <p:animEffect transition="in" filter="fade">
                                      <p:cBhvr>
                                        <p:cTn id="12" dur="1000"/>
                                        <p:tgtEl>
                                          <p:spTgt spid="4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0"/>
                                        </p:tgtEl>
                                        <p:attrNameLst>
                                          <p:attrName>style.visibility</p:attrName>
                                        </p:attrNameLst>
                                      </p:cBhvr>
                                      <p:to>
                                        <p:strVal val="visible"/>
                                      </p:to>
                                    </p:set>
                                    <p:animEffect transition="in" filter="fade">
                                      <p:cBhvr>
                                        <p:cTn id="17" dur="1000"/>
                                        <p:tgtEl>
                                          <p:spTgt spid="4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1"/>
                                        </p:tgtEl>
                                        <p:attrNameLst>
                                          <p:attrName>style.visibility</p:attrName>
                                        </p:attrNameLst>
                                      </p:cBhvr>
                                      <p:to>
                                        <p:strVal val="visible"/>
                                      </p:to>
                                    </p:set>
                                    <p:animEffect transition="in" filter="fade">
                                      <p:cBhvr>
                                        <p:cTn id="22" dur="1000"/>
                                        <p:tgtEl>
                                          <p:spTgt spid="4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2"/>
                                        </p:tgtEl>
                                        <p:attrNameLst>
                                          <p:attrName>style.visibility</p:attrName>
                                        </p:attrNameLst>
                                      </p:cBhvr>
                                      <p:to>
                                        <p:strVal val="visible"/>
                                      </p:to>
                                    </p:set>
                                    <p:animEffect transition="in" filter="fade">
                                      <p:cBhvr>
                                        <p:cTn id="27" dur="1000"/>
                                        <p:tgtEl>
                                          <p:spTgt spid="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44"/>
          <p:cNvSpPr/>
          <p:nvPr/>
        </p:nvSpPr>
        <p:spPr>
          <a:xfrm>
            <a:off x="-3200" y="-27925"/>
            <a:ext cx="7648800" cy="6858000"/>
          </a:xfrm>
          <a:prstGeom prst="rect">
            <a:avLst/>
          </a:prstGeom>
          <a:solidFill>
            <a:srgbClr val="19315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4"/>
          <p:cNvSpPr txBox="1"/>
          <p:nvPr/>
        </p:nvSpPr>
        <p:spPr>
          <a:xfrm>
            <a:off x="212450" y="1021500"/>
            <a:ext cx="7433100" cy="5239200"/>
          </a:xfrm>
          <a:prstGeom prst="rect">
            <a:avLst/>
          </a:prstGeom>
          <a:solidFill>
            <a:srgbClr val="193151"/>
          </a:solidFill>
          <a:ln>
            <a:noFill/>
          </a:ln>
        </p:spPr>
        <p:txBody>
          <a:bodyPr spcFirstLastPara="1" wrap="square" lIns="91425" tIns="45700" rIns="91425" bIns="45700" anchor="t" anchorCtr="0">
            <a:noAutofit/>
          </a:bodyPr>
          <a:lstStyle/>
          <a:p>
            <a:pPr marL="457200" lvl="0" indent="-349250" algn="l" rtl="0">
              <a:lnSpc>
                <a:spcPct val="150000"/>
              </a:lnSpc>
              <a:spcBef>
                <a:spcPts val="0"/>
              </a:spcBef>
              <a:spcAft>
                <a:spcPts val="0"/>
              </a:spcAft>
              <a:buClr>
                <a:srgbClr val="BEB331"/>
              </a:buClr>
              <a:buSzPts val="1900"/>
              <a:buFont typeface="Calibri"/>
              <a:buChar char="●"/>
            </a:pPr>
            <a:r>
              <a:rPr lang="en-US" sz="2000" dirty="0">
                <a:solidFill>
                  <a:srgbClr val="FFFFFF"/>
                </a:solidFill>
                <a:latin typeface="Calibri"/>
                <a:ea typeface="Calibri"/>
                <a:cs typeface="Calibri"/>
                <a:sym typeface="Calibri"/>
              </a:rPr>
              <a:t>Dynamic states </a:t>
            </a:r>
            <a:r>
              <a:rPr lang="en-US" sz="1900" dirty="0">
                <a:solidFill>
                  <a:srgbClr val="BEB331"/>
                </a:solidFill>
                <a:latin typeface="Calibri"/>
                <a:ea typeface="Calibri"/>
                <a:cs typeface="Calibri"/>
                <a:sym typeface="Calibri"/>
              </a:rPr>
              <a:t>→ </a:t>
            </a:r>
            <a:r>
              <a:rPr lang="en-US" sz="2000" dirty="0">
                <a:solidFill>
                  <a:srgbClr val="FFFFFF"/>
                </a:solidFill>
                <a:latin typeface="Calibri"/>
                <a:ea typeface="Calibri"/>
                <a:cs typeface="Calibri"/>
                <a:sym typeface="Calibri"/>
              </a:rPr>
              <a:t>no completion end-points</a:t>
            </a:r>
            <a:endParaRPr sz="1800" dirty="0">
              <a:solidFill>
                <a:srgbClr val="FFFFFF"/>
              </a:solidFill>
              <a:latin typeface="Calibri"/>
              <a:ea typeface="Calibri"/>
              <a:cs typeface="Calibri"/>
              <a:sym typeface="Calibri"/>
            </a:endParaRPr>
          </a:p>
          <a:p>
            <a:pPr marL="457200" lvl="0" indent="-355600" algn="l" rtl="0">
              <a:lnSpc>
                <a:spcPct val="150000"/>
              </a:lnSpc>
              <a:spcBef>
                <a:spcPts val="900"/>
              </a:spcBef>
              <a:spcAft>
                <a:spcPts val="0"/>
              </a:spcAft>
              <a:buClr>
                <a:srgbClr val="BEB331"/>
              </a:buClr>
              <a:buSzPts val="2000"/>
              <a:buFont typeface="Calibri"/>
              <a:buChar char="●"/>
            </a:pPr>
            <a:r>
              <a:rPr lang="en-US" sz="2000" dirty="0">
                <a:solidFill>
                  <a:srgbClr val="FFFFFF"/>
                </a:solidFill>
                <a:latin typeface="Calibri"/>
                <a:ea typeface="Calibri"/>
                <a:cs typeface="Calibri"/>
                <a:sym typeface="Calibri"/>
              </a:rPr>
              <a:t>Purposively maintain the right behaviours </a:t>
            </a:r>
            <a:r>
              <a:rPr lang="en-US" sz="1900" dirty="0">
                <a:solidFill>
                  <a:srgbClr val="BEB331"/>
                </a:solidFill>
                <a:latin typeface="Calibri"/>
                <a:ea typeface="Calibri"/>
                <a:cs typeface="Calibri"/>
                <a:sym typeface="Calibri"/>
              </a:rPr>
              <a:t>→ </a:t>
            </a:r>
            <a:r>
              <a:rPr lang="en-US" sz="2000" dirty="0">
                <a:solidFill>
                  <a:srgbClr val="FFFFFF"/>
                </a:solidFill>
                <a:latin typeface="Calibri"/>
                <a:ea typeface="Calibri"/>
                <a:cs typeface="Calibri"/>
                <a:sym typeface="Calibri"/>
              </a:rPr>
              <a:t>or you slip back</a:t>
            </a:r>
            <a:endParaRPr sz="1800" dirty="0">
              <a:solidFill>
                <a:srgbClr val="FFFFFF"/>
              </a:solidFill>
              <a:latin typeface="Calibri"/>
              <a:ea typeface="Calibri"/>
              <a:cs typeface="Calibri"/>
              <a:sym typeface="Calibri"/>
            </a:endParaRPr>
          </a:p>
          <a:p>
            <a:pPr marL="457200" lvl="0" indent="-349250" algn="l" rtl="0">
              <a:lnSpc>
                <a:spcPct val="150000"/>
              </a:lnSpc>
              <a:spcBef>
                <a:spcPts val="900"/>
              </a:spcBef>
              <a:spcAft>
                <a:spcPts val="0"/>
              </a:spcAft>
              <a:buClr>
                <a:srgbClr val="BEB331"/>
              </a:buClr>
              <a:buSzPts val="1900"/>
              <a:buFont typeface="Calibri"/>
              <a:buChar char="●"/>
            </a:pPr>
            <a:r>
              <a:rPr lang="en-US" sz="2000" dirty="0">
                <a:solidFill>
                  <a:srgbClr val="FFFFFF"/>
                </a:solidFill>
                <a:latin typeface="Calibri"/>
                <a:ea typeface="Calibri"/>
                <a:cs typeface="Calibri"/>
                <a:sym typeface="Calibri"/>
              </a:rPr>
              <a:t>Key universal, high level principles </a:t>
            </a:r>
            <a:r>
              <a:rPr lang="en-US" sz="1900" dirty="0">
                <a:solidFill>
                  <a:srgbClr val="BEB331"/>
                </a:solidFill>
                <a:latin typeface="Calibri"/>
                <a:ea typeface="Calibri"/>
                <a:cs typeface="Calibri"/>
                <a:sym typeface="Calibri"/>
              </a:rPr>
              <a:t>→ </a:t>
            </a:r>
            <a:r>
              <a:rPr lang="en-US" sz="2000" dirty="0">
                <a:solidFill>
                  <a:srgbClr val="FFFFFF"/>
                </a:solidFill>
                <a:latin typeface="Calibri"/>
                <a:ea typeface="Calibri"/>
                <a:cs typeface="Calibri"/>
                <a:sym typeface="Calibri"/>
              </a:rPr>
              <a:t>many underlying  methods</a:t>
            </a:r>
            <a:endParaRPr sz="1800" dirty="0">
              <a:solidFill>
                <a:srgbClr val="FFFFFF"/>
              </a:solidFill>
              <a:latin typeface="Calibri"/>
              <a:ea typeface="Calibri"/>
              <a:cs typeface="Calibri"/>
              <a:sym typeface="Calibri"/>
            </a:endParaRPr>
          </a:p>
          <a:p>
            <a:pPr marL="457200" marR="0" lvl="0" indent="-355600" algn="l" rtl="0">
              <a:lnSpc>
                <a:spcPct val="150000"/>
              </a:lnSpc>
              <a:spcBef>
                <a:spcPts val="900"/>
              </a:spcBef>
              <a:spcAft>
                <a:spcPts val="0"/>
              </a:spcAft>
              <a:buClr>
                <a:srgbClr val="BEB331"/>
              </a:buClr>
              <a:buSzPts val="2000"/>
              <a:buFont typeface="Calibri"/>
              <a:buChar char="●"/>
            </a:pPr>
            <a:r>
              <a:rPr lang="en-US" sz="2000" dirty="0">
                <a:solidFill>
                  <a:srgbClr val="FFFFFF"/>
                </a:solidFill>
                <a:latin typeface="Calibri"/>
                <a:ea typeface="Calibri"/>
                <a:cs typeface="Calibri"/>
                <a:sym typeface="Calibri"/>
              </a:rPr>
              <a:t>Sustainability </a:t>
            </a:r>
            <a:r>
              <a:rPr lang="en-US" sz="1900" dirty="0">
                <a:solidFill>
                  <a:srgbClr val="BEB331"/>
                </a:solidFill>
                <a:latin typeface="Calibri"/>
                <a:ea typeface="Calibri"/>
                <a:cs typeface="Calibri"/>
                <a:sym typeface="Calibri"/>
              </a:rPr>
              <a:t>→ </a:t>
            </a:r>
            <a:r>
              <a:rPr lang="en-US" sz="2000" dirty="0">
                <a:solidFill>
                  <a:srgbClr val="FFFFFF"/>
                </a:solidFill>
                <a:latin typeface="Calibri"/>
                <a:ea typeface="Calibri"/>
                <a:cs typeface="Calibri"/>
                <a:sym typeface="Calibri"/>
              </a:rPr>
              <a:t>requires developing unconscious habits</a:t>
            </a:r>
            <a:endParaRPr sz="2000" dirty="0">
              <a:solidFill>
                <a:srgbClr val="FFFFFF"/>
              </a:solidFill>
              <a:latin typeface="Calibri"/>
              <a:ea typeface="Calibri"/>
              <a:cs typeface="Calibri"/>
              <a:sym typeface="Calibri"/>
            </a:endParaRPr>
          </a:p>
          <a:p>
            <a:pPr marL="457200" marR="0" lvl="0" indent="-349250" algn="l" rtl="0">
              <a:lnSpc>
                <a:spcPct val="150000"/>
              </a:lnSpc>
              <a:spcBef>
                <a:spcPts val="900"/>
              </a:spcBef>
              <a:spcAft>
                <a:spcPts val="0"/>
              </a:spcAft>
              <a:buClr>
                <a:srgbClr val="BEB331"/>
              </a:buClr>
              <a:buSzPts val="1900"/>
              <a:buFont typeface="Calibri"/>
              <a:buChar char="●"/>
            </a:pPr>
            <a:r>
              <a:rPr lang="en-US" sz="2000" dirty="0">
                <a:solidFill>
                  <a:srgbClr val="FFFFFF"/>
                </a:solidFill>
                <a:latin typeface="Calibri"/>
                <a:ea typeface="Calibri"/>
                <a:cs typeface="Calibri"/>
                <a:sym typeface="Calibri"/>
              </a:rPr>
              <a:t>No one-size-fits-all solution </a:t>
            </a:r>
            <a:r>
              <a:rPr lang="en-US" sz="1900" dirty="0">
                <a:solidFill>
                  <a:srgbClr val="BEB331"/>
                </a:solidFill>
                <a:latin typeface="Calibri"/>
                <a:ea typeface="Calibri"/>
                <a:cs typeface="Calibri"/>
                <a:sym typeface="Calibri"/>
              </a:rPr>
              <a:t>→ </a:t>
            </a:r>
            <a:r>
              <a:rPr lang="en-US" sz="2000" dirty="0">
                <a:solidFill>
                  <a:srgbClr val="FFFFFF"/>
                </a:solidFill>
                <a:latin typeface="Calibri"/>
                <a:ea typeface="Calibri"/>
                <a:cs typeface="Calibri"/>
                <a:sym typeface="Calibri"/>
              </a:rPr>
              <a:t>“contingent” approach</a:t>
            </a:r>
            <a:endParaRPr sz="2000" dirty="0">
              <a:solidFill>
                <a:srgbClr val="FFFFFF"/>
              </a:solidFill>
              <a:latin typeface="Calibri"/>
              <a:ea typeface="Calibri"/>
              <a:cs typeface="Calibri"/>
              <a:sym typeface="Calibri"/>
            </a:endParaRPr>
          </a:p>
          <a:p>
            <a:pPr marL="457200" marR="0" lvl="0" indent="-349250" algn="l" rtl="0">
              <a:lnSpc>
                <a:spcPct val="150000"/>
              </a:lnSpc>
              <a:spcBef>
                <a:spcPts val="900"/>
              </a:spcBef>
              <a:spcAft>
                <a:spcPts val="0"/>
              </a:spcAft>
              <a:buClr>
                <a:srgbClr val="BEB331"/>
              </a:buClr>
              <a:buSzPts val="1900"/>
              <a:buFont typeface="Calibri"/>
              <a:buChar char="●"/>
            </a:pPr>
            <a:r>
              <a:rPr lang="en-US" sz="2000" dirty="0">
                <a:solidFill>
                  <a:srgbClr val="FFFFFF"/>
                </a:solidFill>
                <a:latin typeface="Calibri"/>
                <a:ea typeface="Calibri"/>
                <a:cs typeface="Calibri"/>
                <a:sym typeface="Calibri"/>
              </a:rPr>
              <a:t>No quick fixes </a:t>
            </a:r>
            <a:r>
              <a:rPr lang="en-US" sz="1900" dirty="0">
                <a:solidFill>
                  <a:srgbClr val="BEB331"/>
                </a:solidFill>
                <a:latin typeface="Calibri"/>
                <a:ea typeface="Calibri"/>
                <a:cs typeface="Calibri"/>
                <a:sym typeface="Calibri"/>
              </a:rPr>
              <a:t>→ </a:t>
            </a:r>
            <a:r>
              <a:rPr lang="en-US" sz="2000" dirty="0">
                <a:solidFill>
                  <a:srgbClr val="FFFFFF"/>
                </a:solidFill>
                <a:latin typeface="Calibri"/>
                <a:ea typeface="Calibri"/>
                <a:cs typeface="Calibri"/>
                <a:sym typeface="Calibri"/>
              </a:rPr>
              <a:t>incremental improvement over time</a:t>
            </a:r>
            <a:endParaRPr sz="2000" dirty="0">
              <a:solidFill>
                <a:srgbClr val="FFFFFF"/>
              </a:solidFill>
              <a:latin typeface="Calibri"/>
              <a:ea typeface="Calibri"/>
              <a:cs typeface="Calibri"/>
              <a:sym typeface="Calibri"/>
            </a:endParaRPr>
          </a:p>
          <a:p>
            <a:pPr marL="457200" marR="0" lvl="0" indent="-349250" algn="l" rtl="0">
              <a:lnSpc>
                <a:spcPct val="150000"/>
              </a:lnSpc>
              <a:spcBef>
                <a:spcPts val="900"/>
              </a:spcBef>
              <a:spcAft>
                <a:spcPts val="0"/>
              </a:spcAft>
              <a:buClr>
                <a:srgbClr val="BEB331"/>
              </a:buClr>
              <a:buSzPts val="1900"/>
              <a:buFont typeface="Calibri"/>
              <a:buChar char="●"/>
            </a:pPr>
            <a:r>
              <a:rPr lang="en-US" sz="2000" dirty="0">
                <a:solidFill>
                  <a:srgbClr val="FFFFFF"/>
                </a:solidFill>
                <a:latin typeface="Calibri"/>
                <a:ea typeface="Calibri"/>
                <a:cs typeface="Calibri"/>
                <a:sym typeface="Calibri"/>
              </a:rPr>
              <a:t>Planning &amp; support </a:t>
            </a:r>
            <a:r>
              <a:rPr lang="en-US" sz="1900" dirty="0">
                <a:solidFill>
                  <a:srgbClr val="BEB331"/>
                </a:solidFill>
                <a:latin typeface="Calibri"/>
                <a:ea typeface="Calibri"/>
                <a:cs typeface="Calibri"/>
                <a:sym typeface="Calibri"/>
              </a:rPr>
              <a:t>→ </a:t>
            </a:r>
            <a:r>
              <a:rPr lang="en-US" sz="2000" dirty="0">
                <a:solidFill>
                  <a:srgbClr val="FFFFFF"/>
                </a:solidFill>
                <a:latin typeface="Calibri"/>
                <a:ea typeface="Calibri"/>
                <a:cs typeface="Calibri"/>
                <a:sym typeface="Calibri"/>
              </a:rPr>
              <a:t>systemic approach</a:t>
            </a:r>
            <a:endParaRPr sz="1800" dirty="0">
              <a:solidFill>
                <a:srgbClr val="FFFFFF"/>
              </a:solidFill>
              <a:latin typeface="Calibri"/>
              <a:ea typeface="Calibri"/>
              <a:cs typeface="Calibri"/>
              <a:sym typeface="Calibri"/>
            </a:endParaRPr>
          </a:p>
          <a:p>
            <a:pPr marL="457200" lvl="0" indent="-355600" algn="l" rtl="0">
              <a:lnSpc>
                <a:spcPct val="150000"/>
              </a:lnSpc>
              <a:spcBef>
                <a:spcPts val="900"/>
              </a:spcBef>
              <a:spcAft>
                <a:spcPts val="0"/>
              </a:spcAft>
              <a:buClr>
                <a:srgbClr val="BEB331"/>
              </a:buClr>
              <a:buSzPts val="2000"/>
              <a:buFont typeface="Calibri"/>
              <a:buChar char="●"/>
            </a:pPr>
            <a:r>
              <a:rPr lang="en-US" sz="2000" dirty="0">
                <a:solidFill>
                  <a:srgbClr val="FFFFFF"/>
                </a:solidFill>
                <a:latin typeface="Calibri"/>
                <a:ea typeface="Calibri"/>
                <a:cs typeface="Calibri"/>
                <a:sym typeface="Calibri"/>
              </a:rPr>
              <a:t>Reward </a:t>
            </a:r>
            <a:r>
              <a:rPr lang="en-US" sz="1900" dirty="0">
                <a:solidFill>
                  <a:srgbClr val="BEB331"/>
                </a:solidFill>
                <a:latin typeface="Calibri"/>
                <a:ea typeface="Calibri"/>
                <a:cs typeface="Calibri"/>
                <a:sym typeface="Calibri"/>
              </a:rPr>
              <a:t>→ </a:t>
            </a:r>
            <a:r>
              <a:rPr lang="en-US" sz="2000" dirty="0">
                <a:solidFill>
                  <a:srgbClr val="FFFFFF"/>
                </a:solidFill>
                <a:latin typeface="Calibri"/>
                <a:ea typeface="Calibri"/>
                <a:cs typeface="Calibri"/>
                <a:sym typeface="Calibri"/>
              </a:rPr>
              <a:t>Intrinsic motivation is crucial</a:t>
            </a:r>
            <a:endParaRPr sz="1800" dirty="0">
              <a:solidFill>
                <a:srgbClr val="FFFFFF"/>
              </a:solidFill>
              <a:latin typeface="Calibri"/>
              <a:ea typeface="Calibri"/>
              <a:cs typeface="Calibri"/>
              <a:sym typeface="Calibri"/>
            </a:endParaRPr>
          </a:p>
          <a:p>
            <a:pPr marL="457200" marR="0" lvl="0" indent="-349250" algn="l" rtl="0">
              <a:lnSpc>
                <a:spcPct val="150000"/>
              </a:lnSpc>
              <a:spcBef>
                <a:spcPts val="900"/>
              </a:spcBef>
              <a:spcAft>
                <a:spcPts val="900"/>
              </a:spcAft>
              <a:buClr>
                <a:srgbClr val="BEB331"/>
              </a:buClr>
              <a:buSzPts val="1900"/>
              <a:buFont typeface="Calibri"/>
              <a:buChar char="●"/>
            </a:pPr>
            <a:r>
              <a:rPr lang="en-US" sz="2000" dirty="0">
                <a:solidFill>
                  <a:srgbClr val="FFFFFF"/>
                </a:solidFill>
                <a:latin typeface="Calibri"/>
                <a:ea typeface="Calibri"/>
                <a:cs typeface="Calibri"/>
                <a:sym typeface="Calibri"/>
              </a:rPr>
              <a:t>Means to an end </a:t>
            </a:r>
            <a:r>
              <a:rPr lang="en-US" sz="1900" dirty="0">
                <a:solidFill>
                  <a:srgbClr val="BEB331"/>
                </a:solidFill>
                <a:latin typeface="Calibri"/>
                <a:ea typeface="Calibri"/>
                <a:cs typeface="Calibri"/>
                <a:sym typeface="Calibri"/>
              </a:rPr>
              <a:t>→ </a:t>
            </a:r>
            <a:r>
              <a:rPr lang="en-US" sz="2000" dirty="0">
                <a:solidFill>
                  <a:srgbClr val="FFFFFF"/>
                </a:solidFill>
                <a:latin typeface="Calibri"/>
                <a:ea typeface="Calibri"/>
                <a:cs typeface="Calibri"/>
                <a:sym typeface="Calibri"/>
              </a:rPr>
              <a:t>linked to an overall purpose</a:t>
            </a:r>
            <a:endParaRPr sz="1800" dirty="0">
              <a:solidFill>
                <a:srgbClr val="FFFFFF"/>
              </a:solidFill>
              <a:latin typeface="Calibri"/>
              <a:ea typeface="Calibri"/>
              <a:cs typeface="Calibri"/>
              <a:sym typeface="Calibri"/>
            </a:endParaRPr>
          </a:p>
        </p:txBody>
      </p:sp>
      <p:pic>
        <p:nvPicPr>
          <p:cNvPr id="440" name="Google Shape;440;p44"/>
          <p:cNvPicPr preferRelativeResize="0"/>
          <p:nvPr/>
        </p:nvPicPr>
        <p:blipFill>
          <a:blip r:embed="rId4">
            <a:alphaModFix/>
          </a:blip>
          <a:stretch>
            <a:fillRect/>
          </a:stretch>
        </p:blipFill>
        <p:spPr>
          <a:xfrm>
            <a:off x="7869550" y="1054332"/>
            <a:ext cx="4176151" cy="4425950"/>
          </a:xfrm>
          <a:prstGeom prst="rect">
            <a:avLst/>
          </a:prstGeom>
          <a:noFill/>
          <a:ln>
            <a:noFill/>
          </a:ln>
        </p:spPr>
      </p:pic>
      <p:pic>
        <p:nvPicPr>
          <p:cNvPr id="442" name="Google Shape;442;p44"/>
          <p:cNvPicPr preferRelativeResize="0"/>
          <p:nvPr/>
        </p:nvPicPr>
        <p:blipFill/>
        <p:spPr>
          <a:xfrm>
            <a:off x="405925" y="6285947"/>
            <a:ext cx="6952200" cy="74100"/>
          </a:xfrm>
          <a:prstGeom prst="rect">
            <a:avLst/>
          </a:prstGeom>
          <a:solidFill>
            <a:srgbClr val="FFFFFF"/>
          </a:solidFill>
          <a:ln>
            <a:noFill/>
          </a:ln>
        </p:spPr>
      </p:pic>
      <p:sp>
        <p:nvSpPr>
          <p:cNvPr id="443" name="Google Shape;443;p44"/>
          <p:cNvSpPr txBox="1"/>
          <p:nvPr/>
        </p:nvSpPr>
        <p:spPr>
          <a:xfrm>
            <a:off x="0" y="0"/>
            <a:ext cx="6952200" cy="6849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2600" b="1">
                <a:solidFill>
                  <a:srgbClr val="BEB331"/>
                </a:solidFill>
                <a:latin typeface="Calibri"/>
                <a:ea typeface="Calibri"/>
                <a:cs typeface="Calibri"/>
                <a:sym typeface="Calibri"/>
              </a:rPr>
              <a:t>Summary: The Lean-Fitness Analogy</a:t>
            </a:r>
            <a:endParaRPr sz="2000" b="1">
              <a:solidFill>
                <a:srgbClr val="BEB331"/>
              </a:solidFill>
              <a:latin typeface="Calibri"/>
              <a:ea typeface="Calibri"/>
              <a:cs typeface="Calibri"/>
              <a:sym typeface="Calibri"/>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9">
                                            <p:txEl>
                                              <p:pRg st="0" end="0"/>
                                            </p:txEl>
                                          </p:spTgt>
                                        </p:tgtEl>
                                        <p:attrNameLst>
                                          <p:attrName>style.visibility</p:attrName>
                                        </p:attrNameLst>
                                      </p:cBhvr>
                                      <p:to>
                                        <p:strVal val="visible"/>
                                      </p:to>
                                    </p:set>
                                    <p:animEffect transition="in" filter="fade">
                                      <p:cBhvr>
                                        <p:cTn id="7" dur="1000"/>
                                        <p:tgtEl>
                                          <p:spTgt spid="4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9">
                                            <p:txEl>
                                              <p:pRg st="1" end="1"/>
                                            </p:txEl>
                                          </p:spTgt>
                                        </p:tgtEl>
                                        <p:attrNameLst>
                                          <p:attrName>style.visibility</p:attrName>
                                        </p:attrNameLst>
                                      </p:cBhvr>
                                      <p:to>
                                        <p:strVal val="visible"/>
                                      </p:to>
                                    </p:set>
                                    <p:animEffect transition="in" filter="fade">
                                      <p:cBhvr>
                                        <p:cTn id="12" dur="1000"/>
                                        <p:tgtEl>
                                          <p:spTgt spid="4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9">
                                            <p:txEl>
                                              <p:pRg st="2" end="2"/>
                                            </p:txEl>
                                          </p:spTgt>
                                        </p:tgtEl>
                                        <p:attrNameLst>
                                          <p:attrName>style.visibility</p:attrName>
                                        </p:attrNameLst>
                                      </p:cBhvr>
                                      <p:to>
                                        <p:strVal val="visible"/>
                                      </p:to>
                                    </p:set>
                                    <p:animEffect transition="in" filter="fade">
                                      <p:cBhvr>
                                        <p:cTn id="17" dur="1000"/>
                                        <p:tgtEl>
                                          <p:spTgt spid="4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9">
                                            <p:txEl>
                                              <p:pRg st="3" end="3"/>
                                            </p:txEl>
                                          </p:spTgt>
                                        </p:tgtEl>
                                        <p:attrNameLst>
                                          <p:attrName>style.visibility</p:attrName>
                                        </p:attrNameLst>
                                      </p:cBhvr>
                                      <p:to>
                                        <p:strVal val="visible"/>
                                      </p:to>
                                    </p:set>
                                    <p:animEffect transition="in" filter="fade">
                                      <p:cBhvr>
                                        <p:cTn id="22" dur="1000"/>
                                        <p:tgtEl>
                                          <p:spTgt spid="4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9">
                                            <p:txEl>
                                              <p:pRg st="4" end="4"/>
                                            </p:txEl>
                                          </p:spTgt>
                                        </p:tgtEl>
                                        <p:attrNameLst>
                                          <p:attrName>style.visibility</p:attrName>
                                        </p:attrNameLst>
                                      </p:cBhvr>
                                      <p:to>
                                        <p:strVal val="visible"/>
                                      </p:to>
                                    </p:set>
                                    <p:animEffect transition="in" filter="fade">
                                      <p:cBhvr>
                                        <p:cTn id="27" dur="1000"/>
                                        <p:tgtEl>
                                          <p:spTgt spid="4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9">
                                            <p:txEl>
                                              <p:pRg st="5" end="5"/>
                                            </p:txEl>
                                          </p:spTgt>
                                        </p:tgtEl>
                                        <p:attrNameLst>
                                          <p:attrName>style.visibility</p:attrName>
                                        </p:attrNameLst>
                                      </p:cBhvr>
                                      <p:to>
                                        <p:strVal val="visible"/>
                                      </p:to>
                                    </p:set>
                                    <p:animEffect transition="in" filter="fade">
                                      <p:cBhvr>
                                        <p:cTn id="32" dur="1000"/>
                                        <p:tgtEl>
                                          <p:spTgt spid="4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39">
                                            <p:txEl>
                                              <p:pRg st="6" end="6"/>
                                            </p:txEl>
                                          </p:spTgt>
                                        </p:tgtEl>
                                        <p:attrNameLst>
                                          <p:attrName>style.visibility</p:attrName>
                                        </p:attrNameLst>
                                      </p:cBhvr>
                                      <p:to>
                                        <p:strVal val="visible"/>
                                      </p:to>
                                    </p:set>
                                    <p:animEffect transition="in" filter="fade">
                                      <p:cBhvr>
                                        <p:cTn id="37" dur="1000"/>
                                        <p:tgtEl>
                                          <p:spTgt spid="43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39">
                                            <p:txEl>
                                              <p:pRg st="7" end="7"/>
                                            </p:txEl>
                                          </p:spTgt>
                                        </p:tgtEl>
                                        <p:attrNameLst>
                                          <p:attrName>style.visibility</p:attrName>
                                        </p:attrNameLst>
                                      </p:cBhvr>
                                      <p:to>
                                        <p:strVal val="visible"/>
                                      </p:to>
                                    </p:set>
                                    <p:animEffect transition="in" filter="fade">
                                      <p:cBhvr>
                                        <p:cTn id="42" dur="1000"/>
                                        <p:tgtEl>
                                          <p:spTgt spid="43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39">
                                            <p:txEl>
                                              <p:pRg st="8" end="8"/>
                                            </p:txEl>
                                          </p:spTgt>
                                        </p:tgtEl>
                                        <p:attrNameLst>
                                          <p:attrName>style.visibility</p:attrName>
                                        </p:attrNameLst>
                                      </p:cBhvr>
                                      <p:to>
                                        <p:strVal val="visible"/>
                                      </p:to>
                                    </p:set>
                                    <p:animEffect transition="in" filter="fade">
                                      <p:cBhvr>
                                        <p:cTn id="47" dur="1000"/>
                                        <p:tgtEl>
                                          <p:spTgt spid="43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42"/>
                                        </p:tgtEl>
                                        <p:attrNameLst>
                                          <p:attrName>style.visibility</p:attrName>
                                        </p:attrNameLst>
                                      </p:cBhvr>
                                      <p:to>
                                        <p:strVal val="visible"/>
                                      </p:to>
                                    </p:set>
                                    <p:animEffect transition="in" filter="fade">
                                      <p:cBhvr>
                                        <p:cTn id="52" dur="1000"/>
                                        <p:tgtEl>
                                          <p:spTgt spid="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45"/>
          <p:cNvSpPr txBox="1">
            <a:spLocks noGrp="1"/>
          </p:cNvSpPr>
          <p:nvPr>
            <p:ph type="subTitle" idx="1"/>
          </p:nvPr>
        </p:nvSpPr>
        <p:spPr>
          <a:xfrm>
            <a:off x="788467" y="1785811"/>
            <a:ext cx="4035600" cy="10671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sz="4800" b="1" dirty="0">
                <a:solidFill>
                  <a:srgbClr val="BEB331"/>
                </a:solidFill>
              </a:rPr>
              <a:t>Just do it!</a:t>
            </a:r>
            <a:endParaRPr sz="4800" b="1" dirty="0">
              <a:solidFill>
                <a:srgbClr val="BEB331"/>
              </a:solidFill>
            </a:endParaRPr>
          </a:p>
        </p:txBody>
      </p:sp>
      <p:pic>
        <p:nvPicPr>
          <p:cNvPr id="449" name="Google Shape;449;p45"/>
          <p:cNvPicPr preferRelativeResize="0"/>
          <p:nvPr/>
        </p:nvPicPr>
        <p:blipFill>
          <a:blip r:embed="rId3">
            <a:alphaModFix/>
          </a:blip>
          <a:stretch>
            <a:fillRect/>
          </a:stretch>
        </p:blipFill>
        <p:spPr>
          <a:xfrm>
            <a:off x="6515793" y="0"/>
            <a:ext cx="5649130" cy="6857999"/>
          </a:xfrm>
          <a:prstGeom prst="rect">
            <a:avLst/>
          </a:prstGeom>
          <a:noFill/>
          <a:ln>
            <a:noFill/>
          </a:ln>
        </p:spPr>
      </p:pic>
      <p:cxnSp>
        <p:nvCxnSpPr>
          <p:cNvPr id="450" name="Google Shape;450;p45"/>
          <p:cNvCxnSpPr/>
          <p:nvPr/>
        </p:nvCxnSpPr>
        <p:spPr>
          <a:xfrm>
            <a:off x="1616892" y="2918940"/>
            <a:ext cx="2386800" cy="0"/>
          </a:xfrm>
          <a:prstGeom prst="straightConnector1">
            <a:avLst/>
          </a:prstGeom>
          <a:noFill/>
          <a:ln w="76200" cap="flat" cmpd="sng">
            <a:solidFill>
              <a:srgbClr val="193151"/>
            </a:solidFill>
            <a:prstDash val="solid"/>
            <a:round/>
            <a:headEnd type="none" w="med" len="med"/>
            <a:tailEnd type="none" w="med" len="med"/>
          </a:ln>
        </p:spPr>
      </p:cxnSp>
      <p:sp>
        <p:nvSpPr>
          <p:cNvPr id="2" name="TextBox 1">
            <a:extLst>
              <a:ext uri="{FF2B5EF4-FFF2-40B4-BE49-F238E27FC236}">
                <a16:creationId xmlns:a16="http://schemas.microsoft.com/office/drawing/2014/main" id="{9B0D69D1-A570-437F-9D0F-116D920D4979}"/>
              </a:ext>
            </a:extLst>
          </p:cNvPr>
          <p:cNvSpPr txBox="1"/>
          <p:nvPr/>
        </p:nvSpPr>
        <p:spPr>
          <a:xfrm>
            <a:off x="1484986" y="5954574"/>
            <a:ext cx="3196742" cy="400110"/>
          </a:xfrm>
          <a:prstGeom prst="rect">
            <a:avLst/>
          </a:prstGeom>
          <a:noFill/>
        </p:spPr>
        <p:txBody>
          <a:bodyPr wrap="square" rtlCol="0">
            <a:spAutoFit/>
          </a:bodyPr>
          <a:lstStyle/>
          <a:p>
            <a:r>
              <a:rPr lang="en-GB" sz="2000" b="1" dirty="0">
                <a:solidFill>
                  <a:srgbClr val="173151"/>
                </a:solidFill>
                <a:latin typeface="Calibri" panose="020F0502020204030204" pitchFamily="34" charset="0"/>
                <a:cs typeface="Calibri" panose="020F0502020204030204" pitchFamily="34" charset="0"/>
              </a:rPr>
              <a:t>www.leancompetency.org</a:t>
            </a:r>
          </a:p>
        </p:txBody>
      </p:sp>
      <p:pic>
        <p:nvPicPr>
          <p:cNvPr id="4" name="Picture 3">
            <a:extLst>
              <a:ext uri="{FF2B5EF4-FFF2-40B4-BE49-F238E27FC236}">
                <a16:creationId xmlns:a16="http://schemas.microsoft.com/office/drawing/2014/main" id="{419B421C-62D3-4F83-8E57-32998F91E3A5}"/>
              </a:ext>
            </a:extLst>
          </p:cNvPr>
          <p:cNvPicPr>
            <a:picLocks noChangeAspect="1"/>
          </p:cNvPicPr>
          <p:nvPr/>
        </p:nvPicPr>
        <p:blipFill>
          <a:blip r:embed="rId4"/>
          <a:stretch>
            <a:fillRect/>
          </a:stretch>
        </p:blipFill>
        <p:spPr>
          <a:xfrm>
            <a:off x="1539764" y="5184626"/>
            <a:ext cx="1987468" cy="512108"/>
          </a:xfrm>
          <a:prstGeom prst="rect">
            <a:avLst/>
          </a:prstGeom>
        </p:spPr>
      </p:pic>
      <p:pic>
        <p:nvPicPr>
          <p:cNvPr id="6" name="Picture 5" descr="A close up of a logo&#10;&#10;Description automatically generated">
            <a:extLst>
              <a:ext uri="{FF2B5EF4-FFF2-40B4-BE49-F238E27FC236}">
                <a16:creationId xmlns:a16="http://schemas.microsoft.com/office/drawing/2014/main" id="{F217A2AC-C585-4988-933D-8F3B2DF6BACE}"/>
              </a:ext>
            </a:extLst>
          </p:cNvPr>
          <p:cNvPicPr>
            <a:picLocks noChangeAspect="1"/>
          </p:cNvPicPr>
          <p:nvPr/>
        </p:nvPicPr>
        <p:blipFill>
          <a:blip r:embed="rId5"/>
          <a:stretch>
            <a:fillRect/>
          </a:stretch>
        </p:blipFill>
        <p:spPr>
          <a:xfrm rot="20965258">
            <a:off x="8824129" y="2440524"/>
            <a:ext cx="609297" cy="315529"/>
          </a:xfrm>
          <a:prstGeom prst="rect">
            <a:avLst/>
          </a:prstGeom>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6"/>
          <p:cNvPicPr preferRelativeResize="0"/>
          <p:nvPr/>
        </p:nvPicPr>
        <p:blipFill rotWithShape="1">
          <a:blip r:embed="rId3">
            <a:alphaModFix/>
          </a:blip>
          <a:srcRect/>
          <a:stretch/>
        </p:blipFill>
        <p:spPr>
          <a:xfrm>
            <a:off x="4655050" y="0"/>
            <a:ext cx="7536950" cy="6858000"/>
          </a:xfrm>
          <a:prstGeom prst="rect">
            <a:avLst/>
          </a:prstGeom>
          <a:noFill/>
          <a:ln>
            <a:noFill/>
          </a:ln>
        </p:spPr>
      </p:pic>
      <p:sp>
        <p:nvSpPr>
          <p:cNvPr id="119" name="Google Shape;119;p16"/>
          <p:cNvSpPr txBox="1"/>
          <p:nvPr/>
        </p:nvSpPr>
        <p:spPr>
          <a:xfrm>
            <a:off x="5556031" y="2386961"/>
            <a:ext cx="6307565"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a:solidFill>
                  <a:schemeClr val="lt1"/>
                </a:solidFill>
                <a:latin typeface="Calibri"/>
                <a:ea typeface="Calibri"/>
                <a:cs typeface="Calibri"/>
                <a:sym typeface="Calibri"/>
              </a:rPr>
              <a:t>In what ways are fitness and lean similar?</a:t>
            </a:r>
            <a:endParaRPr sz="4000">
              <a:solidFill>
                <a:schemeClr val="lt1"/>
              </a:solidFill>
              <a:latin typeface="Calibri"/>
              <a:ea typeface="Calibri"/>
              <a:cs typeface="Calibri"/>
              <a:sym typeface="Calibri"/>
            </a:endParaRPr>
          </a:p>
        </p:txBody>
      </p:sp>
      <p:pic>
        <p:nvPicPr>
          <p:cNvPr id="120" name="Google Shape;120;p16"/>
          <p:cNvPicPr preferRelativeResize="0"/>
          <p:nvPr/>
        </p:nvPicPr>
        <p:blipFill>
          <a:blip r:embed="rId4">
            <a:alphaModFix/>
          </a:blip>
          <a:stretch>
            <a:fillRect/>
          </a:stretch>
        </p:blipFill>
        <p:spPr>
          <a:xfrm>
            <a:off x="2" y="0"/>
            <a:ext cx="4865548" cy="6857999"/>
          </a:xfrm>
          <a:prstGeom prst="rect">
            <a:avLst/>
          </a:prstGeom>
          <a:noFill/>
          <a:ln>
            <a:noFill/>
          </a:ln>
        </p:spPr>
      </p:pic>
      <p:pic>
        <p:nvPicPr>
          <p:cNvPr id="121" name="Google Shape;121;p16"/>
          <p:cNvPicPr preferRelativeResize="0"/>
          <p:nvPr/>
        </p:nvPicPr>
        <p:blipFill/>
        <p:spPr>
          <a:xfrm>
            <a:off x="5452578" y="5863500"/>
            <a:ext cx="6189000" cy="66000"/>
          </a:xfrm>
          <a:prstGeom prst="rect">
            <a:avLst/>
          </a:prstGeom>
          <a:solidFill>
            <a:srgbClr val="FFFFFF"/>
          </a:solid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17"/>
          <p:cNvPicPr preferRelativeResize="0"/>
          <p:nvPr/>
        </p:nvPicPr>
        <p:blipFill rotWithShape="1">
          <a:blip r:embed="rId4">
            <a:alphaModFix/>
          </a:blip>
          <a:srcRect/>
          <a:stretch/>
        </p:blipFill>
        <p:spPr>
          <a:xfrm>
            <a:off x="0" y="619125"/>
            <a:ext cx="12192000" cy="1403350"/>
          </a:xfrm>
          <a:prstGeom prst="rect">
            <a:avLst/>
          </a:prstGeom>
          <a:noFill/>
          <a:ln>
            <a:noFill/>
          </a:ln>
        </p:spPr>
      </p:pic>
      <p:sp>
        <p:nvSpPr>
          <p:cNvPr id="127" name="Google Shape;127;p17"/>
          <p:cNvSpPr txBox="1"/>
          <p:nvPr/>
        </p:nvSpPr>
        <p:spPr>
          <a:xfrm>
            <a:off x="279399" y="848380"/>
            <a:ext cx="7340601"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lt1"/>
                </a:solidFill>
                <a:latin typeface="Calibri"/>
                <a:ea typeface="Calibri"/>
                <a:cs typeface="Calibri"/>
                <a:sym typeface="Calibri"/>
              </a:rPr>
              <a:t>Lean and fitness both...</a:t>
            </a:r>
            <a:endParaRPr sz="2800">
              <a:solidFill>
                <a:schemeClr val="lt1"/>
              </a:solidFill>
              <a:latin typeface="Calibri"/>
              <a:ea typeface="Calibri"/>
              <a:cs typeface="Calibri"/>
              <a:sym typeface="Calibri"/>
            </a:endParaRPr>
          </a:p>
        </p:txBody>
      </p:sp>
      <p:grpSp>
        <p:nvGrpSpPr>
          <p:cNvPr id="128" name="Google Shape;128;p17"/>
          <p:cNvGrpSpPr/>
          <p:nvPr/>
        </p:nvGrpSpPr>
        <p:grpSpPr>
          <a:xfrm>
            <a:off x="6181784" y="2664863"/>
            <a:ext cx="5056891" cy="646200"/>
            <a:chOff x="6181784" y="2664863"/>
            <a:chExt cx="5056891" cy="646200"/>
          </a:xfrm>
        </p:grpSpPr>
        <p:sp>
          <p:nvSpPr>
            <p:cNvPr id="129" name="Google Shape;129;p17"/>
            <p:cNvSpPr txBox="1"/>
            <p:nvPr/>
          </p:nvSpPr>
          <p:spPr>
            <a:xfrm>
              <a:off x="6669675" y="2664863"/>
              <a:ext cx="45690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rgbClr val="2B7280"/>
                  </a:solidFill>
                  <a:latin typeface="Calibri"/>
                  <a:ea typeface="Calibri"/>
                  <a:cs typeface="Calibri"/>
                  <a:sym typeface="Calibri"/>
                </a:rPr>
                <a:t>Cannot be achieved with quick fixes...and need a long term perspective</a:t>
              </a:r>
              <a:endParaRPr sz="2000" dirty="0">
                <a:solidFill>
                  <a:srgbClr val="2B7280"/>
                </a:solidFill>
                <a:latin typeface="Calibri"/>
                <a:ea typeface="Calibri"/>
                <a:cs typeface="Calibri"/>
                <a:sym typeface="Calibri"/>
              </a:endParaRPr>
            </a:p>
          </p:txBody>
        </p:sp>
        <p:sp>
          <p:nvSpPr>
            <p:cNvPr id="130" name="Google Shape;130;p17"/>
            <p:cNvSpPr/>
            <p:nvPr/>
          </p:nvSpPr>
          <p:spPr>
            <a:xfrm>
              <a:off x="6181784" y="2835466"/>
              <a:ext cx="330300" cy="330300"/>
            </a:xfrm>
            <a:prstGeom prst="ellipse">
              <a:avLst/>
            </a:prstGeom>
            <a:solidFill>
              <a:srgbClr val="1931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4</a:t>
              </a:r>
              <a:endParaRPr sz="2000">
                <a:solidFill>
                  <a:schemeClr val="lt1"/>
                </a:solidFill>
                <a:latin typeface="Calibri"/>
                <a:ea typeface="Calibri"/>
                <a:cs typeface="Calibri"/>
                <a:sym typeface="Calibri"/>
              </a:endParaRPr>
            </a:p>
          </p:txBody>
        </p:sp>
      </p:grpSp>
      <p:grpSp>
        <p:nvGrpSpPr>
          <p:cNvPr id="131" name="Google Shape;131;p17"/>
          <p:cNvGrpSpPr/>
          <p:nvPr/>
        </p:nvGrpSpPr>
        <p:grpSpPr>
          <a:xfrm>
            <a:off x="890209" y="2685617"/>
            <a:ext cx="4632116" cy="646199"/>
            <a:chOff x="643719" y="2129028"/>
            <a:chExt cx="4632116" cy="646199"/>
          </a:xfrm>
        </p:grpSpPr>
        <p:sp>
          <p:nvSpPr>
            <p:cNvPr id="132" name="Google Shape;132;p17"/>
            <p:cNvSpPr/>
            <p:nvPr/>
          </p:nvSpPr>
          <p:spPr>
            <a:xfrm>
              <a:off x="643719" y="2304462"/>
              <a:ext cx="330300" cy="330300"/>
            </a:xfrm>
            <a:prstGeom prst="ellipse">
              <a:avLst/>
            </a:prstGeom>
            <a:solidFill>
              <a:srgbClr val="1931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lt1"/>
                  </a:solidFill>
                  <a:latin typeface="Calibri"/>
                  <a:ea typeface="Calibri"/>
                  <a:cs typeface="Calibri"/>
                  <a:sym typeface="Calibri"/>
                </a:rPr>
                <a:t>1</a:t>
              </a:r>
              <a:endParaRPr sz="2000" dirty="0">
                <a:solidFill>
                  <a:schemeClr val="lt1"/>
                </a:solidFill>
                <a:latin typeface="Calibri"/>
                <a:ea typeface="Calibri"/>
                <a:cs typeface="Calibri"/>
                <a:sym typeface="Calibri"/>
              </a:endParaRPr>
            </a:p>
          </p:txBody>
        </p:sp>
        <p:sp>
          <p:nvSpPr>
            <p:cNvPr id="133" name="Google Shape;133;p17"/>
            <p:cNvSpPr txBox="1"/>
            <p:nvPr/>
          </p:nvSpPr>
          <p:spPr>
            <a:xfrm>
              <a:off x="1048042" y="2129028"/>
              <a:ext cx="4227793" cy="6461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rgbClr val="2B7280"/>
                  </a:solidFill>
                  <a:latin typeface="Calibri"/>
                  <a:ea typeface="Calibri"/>
                  <a:cs typeface="Calibri"/>
                  <a:sym typeface="Calibri"/>
                </a:rPr>
                <a:t>Are an ongoing journey with sustainability challenges</a:t>
              </a:r>
              <a:endParaRPr sz="2000" dirty="0">
                <a:latin typeface="Calibri"/>
                <a:ea typeface="Calibri"/>
                <a:cs typeface="Calibri"/>
                <a:sym typeface="Calibri"/>
              </a:endParaRPr>
            </a:p>
          </p:txBody>
        </p:sp>
      </p:grpSp>
      <p:grpSp>
        <p:nvGrpSpPr>
          <p:cNvPr id="134" name="Google Shape;134;p17"/>
          <p:cNvGrpSpPr/>
          <p:nvPr/>
        </p:nvGrpSpPr>
        <p:grpSpPr>
          <a:xfrm>
            <a:off x="888951" y="3674921"/>
            <a:ext cx="5026102" cy="646200"/>
            <a:chOff x="888951" y="3674921"/>
            <a:chExt cx="5026102" cy="646200"/>
          </a:xfrm>
        </p:grpSpPr>
        <p:sp>
          <p:nvSpPr>
            <p:cNvPr id="135" name="Google Shape;135;p17"/>
            <p:cNvSpPr/>
            <p:nvPr/>
          </p:nvSpPr>
          <p:spPr>
            <a:xfrm>
              <a:off x="888951" y="3832872"/>
              <a:ext cx="330300" cy="330300"/>
            </a:xfrm>
            <a:prstGeom prst="ellipse">
              <a:avLst/>
            </a:prstGeom>
            <a:solidFill>
              <a:srgbClr val="1931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lt1"/>
                  </a:solidFill>
                  <a:latin typeface="Calibri"/>
                  <a:ea typeface="Calibri"/>
                  <a:cs typeface="Calibri"/>
                  <a:sym typeface="Calibri"/>
                </a:rPr>
                <a:t>2</a:t>
              </a:r>
              <a:endParaRPr sz="2000" dirty="0">
                <a:solidFill>
                  <a:schemeClr val="lt1"/>
                </a:solidFill>
                <a:latin typeface="Calibri"/>
                <a:ea typeface="Calibri"/>
                <a:cs typeface="Calibri"/>
                <a:sym typeface="Calibri"/>
              </a:endParaRPr>
            </a:p>
          </p:txBody>
        </p:sp>
        <p:sp>
          <p:nvSpPr>
            <p:cNvPr id="136" name="Google Shape;136;p17"/>
            <p:cNvSpPr txBox="1"/>
            <p:nvPr/>
          </p:nvSpPr>
          <p:spPr>
            <a:xfrm>
              <a:off x="1266853" y="3674921"/>
              <a:ext cx="46482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rgbClr val="2B7280"/>
                  </a:solidFill>
                  <a:latin typeface="Calibri"/>
                  <a:ea typeface="Calibri"/>
                  <a:cs typeface="Calibri"/>
                  <a:sym typeface="Calibri"/>
                </a:rPr>
                <a:t>Have core principles and many different underlying methodologies</a:t>
              </a:r>
              <a:endParaRPr sz="2000">
                <a:latin typeface="Calibri"/>
                <a:ea typeface="Calibri"/>
                <a:cs typeface="Calibri"/>
                <a:sym typeface="Calibri"/>
              </a:endParaRPr>
            </a:p>
          </p:txBody>
        </p:sp>
      </p:grpSp>
      <p:grpSp>
        <p:nvGrpSpPr>
          <p:cNvPr id="137" name="Google Shape;137;p17"/>
          <p:cNvGrpSpPr/>
          <p:nvPr/>
        </p:nvGrpSpPr>
        <p:grpSpPr>
          <a:xfrm>
            <a:off x="879369" y="4913230"/>
            <a:ext cx="3990997" cy="369300"/>
            <a:chOff x="879369" y="4913230"/>
            <a:chExt cx="3990997" cy="369300"/>
          </a:xfrm>
        </p:grpSpPr>
        <p:sp>
          <p:nvSpPr>
            <p:cNvPr id="138" name="Google Shape;138;p17"/>
            <p:cNvSpPr/>
            <p:nvPr/>
          </p:nvSpPr>
          <p:spPr>
            <a:xfrm>
              <a:off x="879369" y="4943826"/>
              <a:ext cx="330300" cy="330300"/>
            </a:xfrm>
            <a:prstGeom prst="ellipse">
              <a:avLst/>
            </a:prstGeom>
            <a:solidFill>
              <a:srgbClr val="1931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3</a:t>
              </a:r>
              <a:endParaRPr sz="2000">
                <a:solidFill>
                  <a:schemeClr val="lt1"/>
                </a:solidFill>
                <a:latin typeface="Calibri"/>
                <a:ea typeface="Calibri"/>
                <a:cs typeface="Calibri"/>
                <a:sym typeface="Calibri"/>
              </a:endParaRPr>
            </a:p>
          </p:txBody>
        </p:sp>
        <p:sp>
          <p:nvSpPr>
            <p:cNvPr id="139" name="Google Shape;139;p17"/>
            <p:cNvSpPr txBox="1"/>
            <p:nvPr/>
          </p:nvSpPr>
          <p:spPr>
            <a:xfrm>
              <a:off x="1305166" y="4913230"/>
              <a:ext cx="3565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rgbClr val="2B7280"/>
                  </a:solidFill>
                  <a:latin typeface="Calibri"/>
                  <a:ea typeface="Calibri"/>
                  <a:cs typeface="Calibri"/>
                  <a:sym typeface="Calibri"/>
                </a:rPr>
                <a:t>Do not have a “one size fits all”</a:t>
              </a:r>
              <a:endParaRPr sz="2000">
                <a:latin typeface="Calibri"/>
                <a:ea typeface="Calibri"/>
                <a:cs typeface="Calibri"/>
                <a:sym typeface="Calibri"/>
              </a:endParaRPr>
            </a:p>
          </p:txBody>
        </p:sp>
      </p:grpSp>
      <p:grpSp>
        <p:nvGrpSpPr>
          <p:cNvPr id="140" name="Google Shape;140;p17"/>
          <p:cNvGrpSpPr/>
          <p:nvPr/>
        </p:nvGrpSpPr>
        <p:grpSpPr>
          <a:xfrm>
            <a:off x="6191251" y="3782550"/>
            <a:ext cx="5047424" cy="778800"/>
            <a:chOff x="6191251" y="3782550"/>
            <a:chExt cx="5047424" cy="778800"/>
          </a:xfrm>
        </p:grpSpPr>
        <p:sp>
          <p:nvSpPr>
            <p:cNvPr id="141" name="Google Shape;141;p17"/>
            <p:cNvSpPr/>
            <p:nvPr/>
          </p:nvSpPr>
          <p:spPr>
            <a:xfrm>
              <a:off x="6191251" y="3851006"/>
              <a:ext cx="330300" cy="330300"/>
            </a:xfrm>
            <a:prstGeom prst="ellipse">
              <a:avLst/>
            </a:prstGeom>
            <a:solidFill>
              <a:srgbClr val="1931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5</a:t>
              </a:r>
              <a:endParaRPr sz="2000">
                <a:solidFill>
                  <a:schemeClr val="lt1"/>
                </a:solidFill>
                <a:latin typeface="Calibri"/>
                <a:ea typeface="Calibri"/>
                <a:cs typeface="Calibri"/>
                <a:sym typeface="Calibri"/>
              </a:endParaRPr>
            </a:p>
          </p:txBody>
        </p:sp>
        <p:sp>
          <p:nvSpPr>
            <p:cNvPr id="142" name="Google Shape;142;p17"/>
            <p:cNvSpPr txBox="1"/>
            <p:nvPr/>
          </p:nvSpPr>
          <p:spPr>
            <a:xfrm>
              <a:off x="6669675" y="3782550"/>
              <a:ext cx="4569000" cy="778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rgbClr val="2B7280"/>
                  </a:solidFill>
                  <a:latin typeface="Calibri"/>
                  <a:ea typeface="Calibri"/>
                  <a:cs typeface="Calibri"/>
                  <a:sym typeface="Calibri"/>
                </a:rPr>
                <a:t>Need sound and well-structured planning</a:t>
              </a:r>
              <a:endParaRPr sz="2000" dirty="0">
                <a:latin typeface="Calibri"/>
                <a:ea typeface="Calibri"/>
                <a:cs typeface="Calibri"/>
                <a:sym typeface="Calibri"/>
              </a:endParaRPr>
            </a:p>
          </p:txBody>
        </p:sp>
      </p:grpSp>
      <p:grpSp>
        <p:nvGrpSpPr>
          <p:cNvPr id="143" name="Google Shape;143;p17"/>
          <p:cNvGrpSpPr/>
          <p:nvPr/>
        </p:nvGrpSpPr>
        <p:grpSpPr>
          <a:xfrm>
            <a:off x="6191245" y="4774775"/>
            <a:ext cx="4850778" cy="646200"/>
            <a:chOff x="6191245" y="4774775"/>
            <a:chExt cx="4850778" cy="646200"/>
          </a:xfrm>
        </p:grpSpPr>
        <p:sp>
          <p:nvSpPr>
            <p:cNvPr id="144" name="Google Shape;144;p17"/>
            <p:cNvSpPr/>
            <p:nvPr/>
          </p:nvSpPr>
          <p:spPr>
            <a:xfrm>
              <a:off x="6191245" y="4932725"/>
              <a:ext cx="330300" cy="330300"/>
            </a:xfrm>
            <a:prstGeom prst="ellipse">
              <a:avLst/>
            </a:prstGeom>
            <a:solidFill>
              <a:srgbClr val="1931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6</a:t>
              </a:r>
              <a:endParaRPr sz="2000">
                <a:solidFill>
                  <a:schemeClr val="lt1"/>
                </a:solidFill>
                <a:latin typeface="Calibri"/>
                <a:ea typeface="Calibri"/>
                <a:cs typeface="Calibri"/>
                <a:sym typeface="Calibri"/>
              </a:endParaRPr>
            </a:p>
          </p:txBody>
        </p:sp>
        <p:sp>
          <p:nvSpPr>
            <p:cNvPr id="145" name="Google Shape;145;p17"/>
            <p:cNvSpPr txBox="1"/>
            <p:nvPr/>
          </p:nvSpPr>
          <p:spPr>
            <a:xfrm>
              <a:off x="6713923" y="4774775"/>
              <a:ext cx="43281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rgbClr val="2B7280"/>
                  </a:solidFill>
                  <a:latin typeface="Calibri"/>
                  <a:ea typeface="Calibri"/>
                  <a:cs typeface="Calibri"/>
                  <a:sym typeface="Calibri"/>
                </a:rPr>
                <a:t>Require motivation, positive thinking &amp; recognition</a:t>
              </a:r>
              <a:endParaRPr sz="2000">
                <a:solidFill>
                  <a:srgbClr val="2B7280"/>
                </a:solidFill>
                <a:latin typeface="Calibri"/>
                <a:ea typeface="Calibri"/>
                <a:cs typeface="Calibri"/>
                <a:sym typeface="Calibri"/>
              </a:endParaRPr>
            </a:p>
          </p:txBody>
        </p:sp>
      </p:gr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1000"/>
                                        <p:tgtEl>
                                          <p:spTgt spid="1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fade">
                                      <p:cBhvr>
                                        <p:cTn id="12" dur="1000"/>
                                        <p:tgtEl>
                                          <p:spTgt spid="1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7"/>
                                        </p:tgtEl>
                                        <p:attrNameLst>
                                          <p:attrName>style.visibility</p:attrName>
                                        </p:attrNameLst>
                                      </p:cBhvr>
                                      <p:to>
                                        <p:strVal val="visible"/>
                                      </p:to>
                                    </p:set>
                                    <p:animEffect transition="in" filter="fade">
                                      <p:cBhvr>
                                        <p:cTn id="17" dur="1000"/>
                                        <p:tgtEl>
                                          <p:spTgt spid="1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8"/>
                                        </p:tgtEl>
                                        <p:attrNameLst>
                                          <p:attrName>style.visibility</p:attrName>
                                        </p:attrNameLst>
                                      </p:cBhvr>
                                      <p:to>
                                        <p:strVal val="visible"/>
                                      </p:to>
                                    </p:set>
                                    <p:animEffect transition="in" filter="fade">
                                      <p:cBhvr>
                                        <p:cTn id="22" dur="1000"/>
                                        <p:tgtEl>
                                          <p:spTgt spid="1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0"/>
                                        </p:tgtEl>
                                        <p:attrNameLst>
                                          <p:attrName>style.visibility</p:attrName>
                                        </p:attrNameLst>
                                      </p:cBhvr>
                                      <p:to>
                                        <p:strVal val="visible"/>
                                      </p:to>
                                    </p:set>
                                    <p:animEffect transition="in" filter="fade">
                                      <p:cBhvr>
                                        <p:cTn id="27" dur="1000"/>
                                        <p:tgtEl>
                                          <p:spTgt spid="14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3"/>
                                        </p:tgtEl>
                                        <p:attrNameLst>
                                          <p:attrName>style.visibility</p:attrName>
                                        </p:attrNameLst>
                                      </p:cBhvr>
                                      <p:to>
                                        <p:strVal val="visible"/>
                                      </p:to>
                                    </p:set>
                                    <p:animEffect transition="in" filter="fade">
                                      <p:cBhvr>
                                        <p:cTn id="32" dur="1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18"/>
          <p:cNvPicPr preferRelativeResize="0"/>
          <p:nvPr/>
        </p:nvPicPr>
        <p:blipFill rotWithShape="1">
          <a:blip r:embed="rId3">
            <a:alphaModFix/>
          </a:blip>
          <a:srcRect/>
          <a:stretch/>
        </p:blipFill>
        <p:spPr>
          <a:xfrm rot="10800000">
            <a:off x="8388683" y="1546"/>
            <a:ext cx="3803317" cy="6931692"/>
          </a:xfrm>
          <a:prstGeom prst="rect">
            <a:avLst/>
          </a:prstGeom>
          <a:noFill/>
          <a:ln>
            <a:noFill/>
          </a:ln>
        </p:spPr>
      </p:pic>
      <p:sp>
        <p:nvSpPr>
          <p:cNvPr id="151" name="Google Shape;151;p18"/>
          <p:cNvSpPr txBox="1"/>
          <p:nvPr/>
        </p:nvSpPr>
        <p:spPr>
          <a:xfrm>
            <a:off x="3922350" y="2169275"/>
            <a:ext cx="4672200" cy="1411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rgbClr val="2B7280"/>
                </a:solidFill>
                <a:latin typeface="Calibri"/>
                <a:ea typeface="Calibri"/>
                <a:cs typeface="Calibri"/>
                <a:sym typeface="Calibri"/>
              </a:rPr>
              <a:t>Lean &amp; fitness are both journeys</a:t>
            </a:r>
            <a:endParaRPr sz="4000" b="1">
              <a:solidFill>
                <a:srgbClr val="2B7280"/>
              </a:solidFill>
              <a:latin typeface="Calibri"/>
              <a:ea typeface="Calibri"/>
              <a:cs typeface="Calibri"/>
              <a:sym typeface="Calibri"/>
            </a:endParaRPr>
          </a:p>
        </p:txBody>
      </p:sp>
      <p:pic>
        <p:nvPicPr>
          <p:cNvPr id="152" name="Google Shape;152;p18"/>
          <p:cNvPicPr preferRelativeResize="0"/>
          <p:nvPr/>
        </p:nvPicPr>
        <p:blipFill rotWithShape="1">
          <a:blip r:embed="rId4">
            <a:alphaModFix/>
          </a:blip>
          <a:srcRect/>
          <a:stretch/>
        </p:blipFill>
        <p:spPr>
          <a:xfrm>
            <a:off x="-199025" y="0"/>
            <a:ext cx="4768850" cy="6858000"/>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19"/>
          <p:cNvPicPr preferRelativeResize="0"/>
          <p:nvPr/>
        </p:nvPicPr>
        <p:blipFill rotWithShape="1">
          <a:blip r:embed="rId4">
            <a:alphaModFix/>
          </a:blip>
          <a:srcRect/>
          <a:stretch/>
        </p:blipFill>
        <p:spPr>
          <a:xfrm>
            <a:off x="7112000" y="6531"/>
            <a:ext cx="5080000" cy="6858000"/>
          </a:xfrm>
          <a:prstGeom prst="rect">
            <a:avLst/>
          </a:prstGeom>
          <a:noFill/>
          <a:ln>
            <a:noFill/>
          </a:ln>
        </p:spPr>
      </p:pic>
      <p:sp>
        <p:nvSpPr>
          <p:cNvPr id="158" name="Google Shape;158;p19"/>
          <p:cNvSpPr txBox="1"/>
          <p:nvPr/>
        </p:nvSpPr>
        <p:spPr>
          <a:xfrm>
            <a:off x="7496174" y="725952"/>
            <a:ext cx="4276725" cy="44319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lt1"/>
                </a:solidFill>
                <a:latin typeface="Calibri"/>
                <a:ea typeface="Calibri"/>
                <a:cs typeface="Calibri"/>
                <a:sym typeface="Calibri"/>
              </a:rPr>
              <a:t>Fitness &amp; Lean are </a:t>
            </a:r>
            <a:r>
              <a:rPr lang="en-US" sz="2400" b="1" dirty="0">
                <a:solidFill>
                  <a:srgbClr val="BEB331"/>
                </a:solidFill>
                <a:latin typeface="Calibri"/>
                <a:ea typeface="Calibri"/>
                <a:cs typeface="Calibri"/>
                <a:sym typeface="Calibri"/>
              </a:rPr>
              <a:t>means</a:t>
            </a:r>
            <a:r>
              <a:rPr lang="en-US" sz="2400" dirty="0">
                <a:solidFill>
                  <a:srgbClr val="BEB331"/>
                </a:solidFill>
                <a:latin typeface="Calibri"/>
                <a:ea typeface="Calibri"/>
                <a:cs typeface="Calibri"/>
                <a:sym typeface="Calibri"/>
              </a:rPr>
              <a:t> </a:t>
            </a:r>
            <a:r>
              <a:rPr lang="en-US" sz="2400" dirty="0">
                <a:solidFill>
                  <a:schemeClr val="lt1"/>
                </a:solidFill>
                <a:latin typeface="Calibri"/>
                <a:ea typeface="Calibri"/>
                <a:cs typeface="Calibri"/>
                <a:sym typeface="Calibri"/>
              </a:rPr>
              <a:t>to achieve your goals.</a:t>
            </a:r>
            <a:endParaRPr dirty="0">
              <a:latin typeface="Calibri"/>
              <a:ea typeface="Calibri"/>
              <a:cs typeface="Calibri"/>
              <a:sym typeface="Calibri"/>
            </a:endParaRPr>
          </a:p>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0" marR="0" lvl="0" indent="0" algn="l" rtl="0">
              <a:spcBef>
                <a:spcPts val="0"/>
              </a:spcBef>
              <a:spcAft>
                <a:spcPts val="0"/>
              </a:spcAft>
              <a:buNone/>
            </a:pPr>
            <a:r>
              <a:rPr lang="en-US" sz="1800" dirty="0">
                <a:solidFill>
                  <a:srgbClr val="BEB331"/>
                </a:solidFill>
                <a:latin typeface="Calibri"/>
                <a:ea typeface="Calibri"/>
                <a:cs typeface="Calibri"/>
                <a:sym typeface="Calibri"/>
              </a:rPr>
              <a:t>Fitness</a:t>
            </a:r>
            <a:r>
              <a:rPr lang="en-US" sz="1800" dirty="0">
                <a:solidFill>
                  <a:schemeClr val="lt1"/>
                </a:solidFill>
                <a:latin typeface="Calibri"/>
                <a:ea typeface="Calibri"/>
                <a:cs typeface="Calibri"/>
                <a:sym typeface="Calibri"/>
              </a:rPr>
              <a:t>:</a:t>
            </a:r>
            <a:endParaRPr dirty="0">
              <a:latin typeface="Calibri"/>
              <a:ea typeface="Calibri"/>
              <a:cs typeface="Calibri"/>
              <a:sym typeface="Calibri"/>
            </a:endParaRPr>
          </a:p>
          <a:p>
            <a:pPr marL="0" marR="0" lvl="0" indent="0" algn="l" rtl="0">
              <a:spcBef>
                <a:spcPts val="0"/>
              </a:spcBef>
              <a:spcAft>
                <a:spcPts val="0"/>
              </a:spcAft>
              <a:buNone/>
            </a:pPr>
            <a:r>
              <a:rPr lang="en-US" sz="1800" dirty="0">
                <a:solidFill>
                  <a:schemeClr val="lt1"/>
                </a:solidFill>
                <a:latin typeface="Calibri"/>
                <a:ea typeface="Calibri"/>
                <a:cs typeface="Calibri"/>
                <a:sym typeface="Calibri"/>
              </a:rPr>
              <a:t>To play a sport, to feel good, to become healthier, to live longer</a:t>
            </a:r>
            <a:endParaRPr dirty="0">
              <a:latin typeface="Calibri"/>
              <a:ea typeface="Calibri"/>
              <a:cs typeface="Calibri"/>
              <a:sym typeface="Calibri"/>
            </a:endParaRPr>
          </a:p>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0" marR="0" lvl="0" indent="0" algn="l" rtl="0">
              <a:spcBef>
                <a:spcPts val="0"/>
              </a:spcBef>
              <a:spcAft>
                <a:spcPts val="0"/>
              </a:spcAft>
              <a:buNone/>
            </a:pPr>
            <a:r>
              <a:rPr lang="en-US" sz="1800" dirty="0">
                <a:solidFill>
                  <a:srgbClr val="BEB331"/>
                </a:solidFill>
                <a:latin typeface="Calibri"/>
                <a:ea typeface="Calibri"/>
                <a:cs typeface="Calibri"/>
                <a:sym typeface="Calibri"/>
              </a:rPr>
              <a:t>Lean</a:t>
            </a:r>
            <a:r>
              <a:rPr lang="en-US" sz="1800" dirty="0">
                <a:solidFill>
                  <a:schemeClr val="lt1"/>
                </a:solidFill>
                <a:latin typeface="Calibri"/>
                <a:ea typeface="Calibri"/>
                <a:cs typeface="Calibri"/>
                <a:sym typeface="Calibri"/>
              </a:rPr>
              <a:t>:</a:t>
            </a:r>
            <a:endParaRPr dirty="0">
              <a:latin typeface="Calibri"/>
              <a:ea typeface="Calibri"/>
              <a:cs typeface="Calibri"/>
              <a:sym typeface="Calibri"/>
            </a:endParaRPr>
          </a:p>
          <a:p>
            <a:pPr marL="0" marR="0" lvl="0" indent="0" algn="l" rtl="0">
              <a:spcBef>
                <a:spcPts val="0"/>
              </a:spcBef>
              <a:spcAft>
                <a:spcPts val="0"/>
              </a:spcAft>
              <a:buNone/>
            </a:pPr>
            <a:r>
              <a:rPr lang="en-US" sz="1800" dirty="0">
                <a:solidFill>
                  <a:schemeClr val="lt1"/>
                </a:solidFill>
                <a:latin typeface="Calibri"/>
                <a:ea typeface="Calibri"/>
                <a:cs typeface="Calibri"/>
                <a:sym typeface="Calibri"/>
              </a:rPr>
              <a:t>To stay in business, to grow, to thrive, to innovate</a:t>
            </a:r>
            <a:endParaRPr dirty="0">
              <a:latin typeface="Calibri"/>
              <a:ea typeface="Calibri"/>
              <a:cs typeface="Calibri"/>
              <a:sym typeface="Calibri"/>
            </a:endParaRPr>
          </a:p>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0" marR="0" lvl="0" indent="0" algn="l" rtl="0">
              <a:spcBef>
                <a:spcPts val="0"/>
              </a:spcBef>
              <a:spcAft>
                <a:spcPts val="0"/>
              </a:spcAft>
              <a:buNone/>
            </a:pPr>
            <a:r>
              <a:rPr lang="en-US" sz="1800" b="1" dirty="0">
                <a:solidFill>
                  <a:srgbClr val="BEB331"/>
                </a:solidFill>
                <a:latin typeface="Calibri"/>
                <a:ea typeface="Calibri"/>
                <a:cs typeface="Calibri"/>
                <a:sym typeface="Calibri"/>
              </a:rPr>
              <a:t>Don’t lose sight of your purpose - why you need to keep fit or why you need to stay lean.</a:t>
            </a:r>
            <a:endParaRPr sz="1800" b="1" dirty="0">
              <a:solidFill>
                <a:srgbClr val="BEB331"/>
              </a:solidFill>
              <a:latin typeface="Calibri"/>
              <a:ea typeface="Calibri"/>
              <a:cs typeface="Calibri"/>
              <a:sym typeface="Calibri"/>
            </a:endParaRPr>
          </a:p>
        </p:txBody>
      </p:sp>
      <p:pic>
        <p:nvPicPr>
          <p:cNvPr id="159" name="Google Shape;159;p19"/>
          <p:cNvPicPr preferRelativeResize="0"/>
          <p:nvPr/>
        </p:nvPicPr>
        <p:blipFill/>
        <p:spPr>
          <a:xfrm>
            <a:off x="7496174" y="5883887"/>
            <a:ext cx="4276726" cy="45719"/>
          </a:xfrm>
          <a:prstGeom prst="rect">
            <a:avLst/>
          </a:prstGeom>
          <a:solidFill>
            <a:srgbClr val="FFFFFF"/>
          </a:solidFill>
          <a:ln>
            <a:noFill/>
          </a:ln>
        </p:spPr>
      </p:pic>
      <p:sp>
        <p:nvSpPr>
          <p:cNvPr id="160" name="Google Shape;160;p19"/>
          <p:cNvSpPr txBox="1"/>
          <p:nvPr/>
        </p:nvSpPr>
        <p:spPr>
          <a:xfrm>
            <a:off x="1044389" y="456198"/>
            <a:ext cx="4460778"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2B7280"/>
                </a:solidFill>
                <a:latin typeface="Calibri"/>
                <a:ea typeface="Calibri"/>
                <a:cs typeface="Calibri"/>
                <a:sym typeface="Calibri"/>
              </a:rPr>
              <a:t>There is no ‘end point’</a:t>
            </a:r>
            <a:endParaRPr sz="2800" b="1">
              <a:latin typeface="Calibri"/>
              <a:ea typeface="Calibri"/>
              <a:cs typeface="Calibri"/>
              <a:sym typeface="Calibri"/>
            </a:endParaRPr>
          </a:p>
        </p:txBody>
      </p:sp>
      <p:sp>
        <p:nvSpPr>
          <p:cNvPr id="161" name="Google Shape;161;p19"/>
          <p:cNvSpPr txBox="1"/>
          <p:nvPr/>
        </p:nvSpPr>
        <p:spPr>
          <a:xfrm>
            <a:off x="1034885" y="1286354"/>
            <a:ext cx="5778499" cy="9407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rgbClr val="2B7280"/>
                </a:solidFill>
                <a:latin typeface="Calibri"/>
                <a:ea typeface="Calibri"/>
                <a:cs typeface="Calibri"/>
                <a:sym typeface="Calibri"/>
              </a:rPr>
              <a:t>There is no single point at which you “become lean” or “become fit.” They both can be considered as </a:t>
            </a:r>
            <a:r>
              <a:rPr lang="en-US" sz="2000" b="1" dirty="0">
                <a:solidFill>
                  <a:srgbClr val="2B7280"/>
                </a:solidFill>
                <a:latin typeface="Calibri"/>
                <a:ea typeface="Calibri"/>
                <a:cs typeface="Calibri"/>
                <a:sym typeface="Calibri"/>
              </a:rPr>
              <a:t>continuums</a:t>
            </a:r>
            <a:r>
              <a:rPr lang="en-US" sz="2000" dirty="0">
                <a:solidFill>
                  <a:srgbClr val="2B7280"/>
                </a:solidFill>
                <a:latin typeface="Calibri"/>
                <a:ea typeface="Calibri"/>
                <a:cs typeface="Calibri"/>
                <a:sym typeface="Calibri"/>
              </a:rPr>
              <a:t>.</a:t>
            </a:r>
            <a:endParaRPr sz="1600" dirty="0">
              <a:latin typeface="Calibri"/>
              <a:ea typeface="Calibri"/>
              <a:cs typeface="Calibri"/>
              <a:sym typeface="Calibri"/>
            </a:endParaRPr>
          </a:p>
        </p:txBody>
      </p:sp>
      <p:sp>
        <p:nvSpPr>
          <p:cNvPr id="162" name="Google Shape;162;p19"/>
          <p:cNvSpPr txBox="1"/>
          <p:nvPr/>
        </p:nvSpPr>
        <p:spPr>
          <a:xfrm>
            <a:off x="912186" y="5234258"/>
            <a:ext cx="5778600" cy="131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rgbClr val="2B7280"/>
                </a:solidFill>
                <a:latin typeface="Calibri"/>
                <a:ea typeface="Calibri"/>
                <a:cs typeface="Calibri"/>
                <a:sym typeface="Calibri"/>
              </a:rPr>
              <a:t>Leanness and fitness are relative and dynamic states. </a:t>
            </a:r>
            <a:endParaRPr sz="2000" dirty="0">
              <a:solidFill>
                <a:srgbClr val="2B7280"/>
              </a:solidFill>
              <a:latin typeface="Calibri"/>
              <a:ea typeface="Calibri"/>
              <a:cs typeface="Calibri"/>
              <a:sym typeface="Calibri"/>
            </a:endParaRPr>
          </a:p>
          <a:p>
            <a:pPr marL="0" marR="0" lvl="0" indent="0" algn="l" rtl="0">
              <a:spcBef>
                <a:spcPts val="0"/>
              </a:spcBef>
              <a:spcAft>
                <a:spcPts val="0"/>
              </a:spcAft>
              <a:buNone/>
            </a:pPr>
            <a:r>
              <a:rPr lang="en-US" sz="2000" dirty="0">
                <a:solidFill>
                  <a:srgbClr val="2B7280"/>
                </a:solidFill>
                <a:latin typeface="Calibri"/>
                <a:ea typeface="Calibri"/>
                <a:cs typeface="Calibri"/>
                <a:sym typeface="Calibri"/>
              </a:rPr>
              <a:t>Where you need to be on the continuum - and your need to sustain it - depends on your objectives, competitors, capacity, resources and motivation.</a:t>
            </a:r>
            <a:endParaRPr sz="1600" dirty="0">
              <a:latin typeface="Calibri"/>
              <a:ea typeface="Calibri"/>
              <a:cs typeface="Calibri"/>
              <a:sym typeface="Calibri"/>
            </a:endParaRPr>
          </a:p>
        </p:txBody>
      </p:sp>
      <p:grpSp>
        <p:nvGrpSpPr>
          <p:cNvPr id="163" name="Google Shape;163;p19"/>
          <p:cNvGrpSpPr/>
          <p:nvPr/>
        </p:nvGrpSpPr>
        <p:grpSpPr>
          <a:xfrm>
            <a:off x="378201" y="2519496"/>
            <a:ext cx="6403125" cy="2187625"/>
            <a:chOff x="419101" y="4210121"/>
            <a:chExt cx="6403125" cy="2187625"/>
          </a:xfrm>
        </p:grpSpPr>
        <p:grpSp>
          <p:nvGrpSpPr>
            <p:cNvPr id="164" name="Google Shape;164;p19"/>
            <p:cNvGrpSpPr/>
            <p:nvPr/>
          </p:nvGrpSpPr>
          <p:grpSpPr>
            <a:xfrm>
              <a:off x="419101" y="4210121"/>
              <a:ext cx="6394284" cy="1458189"/>
              <a:chOff x="419101" y="4528172"/>
              <a:chExt cx="6394284" cy="1458189"/>
            </a:xfrm>
          </p:grpSpPr>
          <p:sp>
            <p:nvSpPr>
              <p:cNvPr id="165" name="Google Shape;165;p19"/>
              <p:cNvSpPr/>
              <p:nvPr/>
            </p:nvSpPr>
            <p:spPr>
              <a:xfrm>
                <a:off x="1065730" y="5237609"/>
                <a:ext cx="5079999" cy="748752"/>
              </a:xfrm>
              <a:prstGeom prst="homePlate">
                <a:avLst>
                  <a:gd name="adj" fmla="val 65827"/>
                </a:avLst>
              </a:prstGeom>
              <a:solidFill>
                <a:srgbClr val="2B7280"/>
              </a:solidFill>
              <a:ln w="12700" cap="flat" cmpd="sng">
                <a:solidFill>
                  <a:srgbClr val="2B728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Lean / Fitness Continuum</a:t>
                </a:r>
                <a:endParaRPr>
                  <a:latin typeface="Calibri"/>
                  <a:ea typeface="Calibri"/>
                  <a:cs typeface="Calibri"/>
                  <a:sym typeface="Calibri"/>
                </a:endParaRPr>
              </a:p>
            </p:txBody>
          </p:sp>
          <p:sp>
            <p:nvSpPr>
              <p:cNvPr id="166" name="Google Shape;166;p19"/>
              <p:cNvSpPr txBox="1"/>
              <p:nvPr/>
            </p:nvSpPr>
            <p:spPr>
              <a:xfrm>
                <a:off x="419101" y="4528172"/>
                <a:ext cx="1733384"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rgbClr val="2B7280"/>
                    </a:solidFill>
                    <a:latin typeface="Calibri"/>
                    <a:ea typeface="Calibri"/>
                    <a:cs typeface="Calibri"/>
                    <a:sym typeface="Calibri"/>
                  </a:rPr>
                  <a:t>Couch potato</a:t>
                </a:r>
                <a:endParaRPr b="1"/>
              </a:p>
            </p:txBody>
          </p:sp>
          <p:sp>
            <p:nvSpPr>
              <p:cNvPr id="167" name="Google Shape;167;p19"/>
              <p:cNvSpPr txBox="1"/>
              <p:nvPr/>
            </p:nvSpPr>
            <p:spPr>
              <a:xfrm>
                <a:off x="5080001" y="4539121"/>
                <a:ext cx="1733384"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rgbClr val="2B7280"/>
                    </a:solidFill>
                    <a:latin typeface="Calibri"/>
                    <a:ea typeface="Calibri"/>
                    <a:cs typeface="Calibri"/>
                    <a:sym typeface="Calibri"/>
                  </a:rPr>
                  <a:t>Iron man/woman</a:t>
                </a:r>
                <a:endParaRPr b="1"/>
              </a:p>
            </p:txBody>
          </p:sp>
          <p:cxnSp>
            <p:nvCxnSpPr>
              <p:cNvPr id="168" name="Google Shape;168;p19"/>
              <p:cNvCxnSpPr/>
              <p:nvPr/>
            </p:nvCxnSpPr>
            <p:spPr>
              <a:xfrm>
                <a:off x="1084144" y="4882628"/>
                <a:ext cx="0" cy="307275"/>
              </a:xfrm>
              <a:prstGeom prst="straightConnector1">
                <a:avLst/>
              </a:prstGeom>
              <a:noFill/>
              <a:ln w="19050" cap="flat" cmpd="sng">
                <a:solidFill>
                  <a:schemeClr val="accent1"/>
                </a:solidFill>
                <a:prstDash val="solid"/>
                <a:miter lim="800000"/>
                <a:headEnd type="none" w="sm" len="sm"/>
                <a:tailEnd type="none" w="sm" len="sm"/>
              </a:ln>
            </p:spPr>
          </p:cxnSp>
          <p:cxnSp>
            <p:nvCxnSpPr>
              <p:cNvPr id="169" name="Google Shape;169;p19"/>
              <p:cNvCxnSpPr/>
              <p:nvPr/>
            </p:nvCxnSpPr>
            <p:spPr>
              <a:xfrm>
                <a:off x="5641566" y="4866726"/>
                <a:ext cx="0" cy="307275"/>
              </a:xfrm>
              <a:prstGeom prst="straightConnector1">
                <a:avLst/>
              </a:prstGeom>
              <a:noFill/>
              <a:ln w="19050" cap="flat" cmpd="sng">
                <a:solidFill>
                  <a:schemeClr val="accent1"/>
                </a:solidFill>
                <a:prstDash val="solid"/>
                <a:miter lim="800000"/>
                <a:headEnd type="none" w="sm" len="sm"/>
                <a:tailEnd type="none" w="sm" len="sm"/>
              </a:ln>
            </p:spPr>
          </p:cxnSp>
        </p:grpSp>
        <p:sp>
          <p:nvSpPr>
            <p:cNvPr id="170" name="Google Shape;170;p19"/>
            <p:cNvSpPr txBox="1"/>
            <p:nvPr/>
          </p:nvSpPr>
          <p:spPr>
            <a:xfrm>
              <a:off x="509301" y="6059046"/>
              <a:ext cx="1733400" cy="33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rgbClr val="2B7280"/>
                  </a:solidFill>
                  <a:latin typeface="Calibri"/>
                  <a:ea typeface="Calibri"/>
                  <a:cs typeface="Calibri"/>
                  <a:sym typeface="Calibri"/>
                </a:rPr>
                <a:t>Failing business</a:t>
              </a:r>
              <a:endParaRPr b="1"/>
            </a:p>
          </p:txBody>
        </p:sp>
        <p:cxnSp>
          <p:nvCxnSpPr>
            <p:cNvPr id="171" name="Google Shape;171;p19"/>
            <p:cNvCxnSpPr/>
            <p:nvPr/>
          </p:nvCxnSpPr>
          <p:spPr>
            <a:xfrm>
              <a:off x="1088094" y="5744502"/>
              <a:ext cx="0" cy="307200"/>
            </a:xfrm>
            <a:prstGeom prst="straightConnector1">
              <a:avLst/>
            </a:prstGeom>
            <a:noFill/>
            <a:ln w="19050" cap="flat" cmpd="sng">
              <a:solidFill>
                <a:schemeClr val="accent1"/>
              </a:solidFill>
              <a:prstDash val="solid"/>
              <a:miter lim="800000"/>
              <a:headEnd type="none" w="sm" len="sm"/>
              <a:tailEnd type="none" w="sm" len="sm"/>
            </a:ln>
          </p:spPr>
        </p:cxnSp>
        <p:sp>
          <p:nvSpPr>
            <p:cNvPr id="172" name="Google Shape;172;p19"/>
            <p:cNvSpPr txBox="1"/>
            <p:nvPr/>
          </p:nvSpPr>
          <p:spPr>
            <a:xfrm>
              <a:off x="5088826" y="6059046"/>
              <a:ext cx="1733400" cy="33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rgbClr val="2B7280"/>
                  </a:solidFill>
                  <a:latin typeface="Calibri"/>
                  <a:ea typeface="Calibri"/>
                  <a:cs typeface="Calibri"/>
                  <a:sym typeface="Calibri"/>
                </a:rPr>
                <a:t>Market leader</a:t>
              </a:r>
              <a:endParaRPr b="1"/>
            </a:p>
          </p:txBody>
        </p:sp>
        <p:cxnSp>
          <p:nvCxnSpPr>
            <p:cNvPr id="173" name="Google Shape;173;p19"/>
            <p:cNvCxnSpPr/>
            <p:nvPr/>
          </p:nvCxnSpPr>
          <p:spPr>
            <a:xfrm>
              <a:off x="5667619" y="5744502"/>
              <a:ext cx="0" cy="307200"/>
            </a:xfrm>
            <a:prstGeom prst="straightConnector1">
              <a:avLst/>
            </a:prstGeom>
            <a:noFill/>
            <a:ln w="19050" cap="flat" cmpd="sng">
              <a:solidFill>
                <a:schemeClr val="accent1"/>
              </a:solidFill>
              <a:prstDash val="solid"/>
              <a:miter lim="800000"/>
              <a:headEnd type="none" w="sm" len="sm"/>
              <a:tailEnd type="none" w="sm" len="sm"/>
            </a:ln>
          </p:spPr>
        </p:cxnSp>
      </p:gr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500"/>
                                        <p:tgtEl>
                                          <p:spTgt spid="1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
                                        </p:tgtEl>
                                        <p:attrNameLst>
                                          <p:attrName>style.visibility</p:attrName>
                                        </p:attrNameLst>
                                      </p:cBhvr>
                                      <p:to>
                                        <p:strVal val="visible"/>
                                      </p:to>
                                    </p:set>
                                    <p:animEffect transition="in" filter="fade">
                                      <p:cBhvr>
                                        <p:cTn id="12" dur="1000"/>
                                        <p:tgtEl>
                                          <p:spTgt spid="1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2"/>
                                        </p:tgtEl>
                                        <p:attrNameLst>
                                          <p:attrName>style.visibility</p:attrName>
                                        </p:attrNameLst>
                                      </p:cBhvr>
                                      <p:to>
                                        <p:strVal val="visible"/>
                                      </p:to>
                                    </p:set>
                                    <p:animEffect transition="in" filter="fade">
                                      <p:cBhvr>
                                        <p:cTn id="17" dur="500"/>
                                        <p:tgtEl>
                                          <p:spTgt spid="1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0" end="0"/>
                                            </p:txEl>
                                          </p:spTgt>
                                        </p:tgtEl>
                                        <p:attrNameLst>
                                          <p:attrName>style.visibility</p:attrName>
                                        </p:attrNameLst>
                                      </p:cBhvr>
                                      <p:to>
                                        <p:strVal val="visible"/>
                                      </p:to>
                                    </p:set>
                                    <p:animEffect transition="in" filter="fade">
                                      <p:cBhvr>
                                        <p:cTn id="22" dur="500"/>
                                        <p:tgtEl>
                                          <p:spTgt spid="15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2" end="2"/>
                                            </p:txEl>
                                          </p:spTgt>
                                        </p:tgtEl>
                                        <p:attrNameLst>
                                          <p:attrName>style.visibility</p:attrName>
                                        </p:attrNameLst>
                                      </p:cBhvr>
                                      <p:to>
                                        <p:strVal val="visible"/>
                                      </p:to>
                                    </p:set>
                                    <p:animEffect transition="in" filter="fade">
                                      <p:cBhvr>
                                        <p:cTn id="27" dur="500"/>
                                        <p:tgtEl>
                                          <p:spTgt spid="15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3" end="3"/>
                                            </p:txEl>
                                          </p:spTgt>
                                        </p:tgtEl>
                                        <p:attrNameLst>
                                          <p:attrName>style.visibility</p:attrName>
                                        </p:attrNameLst>
                                      </p:cBhvr>
                                      <p:to>
                                        <p:strVal val="visible"/>
                                      </p:to>
                                    </p:set>
                                    <p:animEffect transition="in" filter="fade">
                                      <p:cBhvr>
                                        <p:cTn id="32" dur="500"/>
                                        <p:tgtEl>
                                          <p:spTgt spid="15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5" end="5"/>
                                            </p:txEl>
                                          </p:spTgt>
                                        </p:tgtEl>
                                        <p:attrNameLst>
                                          <p:attrName>style.visibility</p:attrName>
                                        </p:attrNameLst>
                                      </p:cBhvr>
                                      <p:to>
                                        <p:strVal val="visible"/>
                                      </p:to>
                                    </p:set>
                                    <p:animEffect transition="in" filter="fade">
                                      <p:cBhvr>
                                        <p:cTn id="37" dur="500"/>
                                        <p:tgtEl>
                                          <p:spTgt spid="15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6" end="6"/>
                                            </p:txEl>
                                          </p:spTgt>
                                        </p:tgtEl>
                                        <p:attrNameLst>
                                          <p:attrName>style.visibility</p:attrName>
                                        </p:attrNameLst>
                                      </p:cBhvr>
                                      <p:to>
                                        <p:strVal val="visible"/>
                                      </p:to>
                                    </p:set>
                                    <p:animEffect transition="in" filter="fade">
                                      <p:cBhvr>
                                        <p:cTn id="42" dur="500"/>
                                        <p:tgtEl>
                                          <p:spTgt spid="15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9" end="9"/>
                                            </p:txEl>
                                          </p:spTgt>
                                        </p:tgtEl>
                                        <p:attrNameLst>
                                          <p:attrName>style.visibility</p:attrName>
                                        </p:attrNameLst>
                                      </p:cBhvr>
                                      <p:to>
                                        <p:strVal val="visible"/>
                                      </p:to>
                                    </p:set>
                                    <p:animEffect transition="in" filter="fade">
                                      <p:cBhvr>
                                        <p:cTn id="47" dur="500"/>
                                        <p:tgtEl>
                                          <p:spTgt spid="158">
                                            <p:txEl>
                                              <p:pRg st="9" end="9"/>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59"/>
                                        </p:tgtEl>
                                        <p:attrNameLst>
                                          <p:attrName>style.visibility</p:attrName>
                                        </p:attrNameLst>
                                      </p:cBhvr>
                                      <p:to>
                                        <p:strVal val="visible"/>
                                      </p:to>
                                    </p:set>
                                    <p:animEffect transition="in" filter="fade">
                                      <p:cBhvr>
                                        <p:cTn id="50" dur="1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grpSp>
        <p:nvGrpSpPr>
          <p:cNvPr id="178" name="Google Shape;178;p20"/>
          <p:cNvGrpSpPr/>
          <p:nvPr/>
        </p:nvGrpSpPr>
        <p:grpSpPr>
          <a:xfrm>
            <a:off x="247075" y="1059573"/>
            <a:ext cx="6046950" cy="1518076"/>
            <a:chOff x="247075" y="1059573"/>
            <a:chExt cx="6046950" cy="1518076"/>
          </a:xfrm>
        </p:grpSpPr>
        <p:pic>
          <p:nvPicPr>
            <p:cNvPr id="179" name="Google Shape;179;p20"/>
            <p:cNvPicPr preferRelativeResize="0"/>
            <p:nvPr/>
          </p:nvPicPr>
          <p:blipFill rotWithShape="1">
            <a:blip r:embed="rId4">
              <a:alphaModFix/>
            </a:blip>
            <a:srcRect l="15991" t="18136" r="13590" b="16077"/>
            <a:stretch/>
          </p:blipFill>
          <p:spPr>
            <a:xfrm rot="2699934">
              <a:off x="451151" y="1300139"/>
              <a:ext cx="1109974" cy="1036945"/>
            </a:xfrm>
            <a:prstGeom prst="rect">
              <a:avLst/>
            </a:prstGeom>
            <a:noFill/>
            <a:ln>
              <a:noFill/>
            </a:ln>
          </p:spPr>
        </p:pic>
        <p:cxnSp>
          <p:nvCxnSpPr>
            <p:cNvPr id="180" name="Google Shape;180;p20"/>
            <p:cNvCxnSpPr/>
            <p:nvPr/>
          </p:nvCxnSpPr>
          <p:spPr>
            <a:xfrm rot="10800000" flipH="1">
              <a:off x="428125" y="2035200"/>
              <a:ext cx="5865900" cy="2400"/>
            </a:xfrm>
            <a:prstGeom prst="straightConnector1">
              <a:avLst/>
            </a:prstGeom>
            <a:noFill/>
            <a:ln w="28575" cap="flat" cmpd="sng">
              <a:solidFill>
                <a:schemeClr val="dk2"/>
              </a:solidFill>
              <a:prstDash val="dashDot"/>
              <a:round/>
              <a:headEnd type="diamond" w="med" len="med"/>
              <a:tailEnd type="diamond" w="med" len="med"/>
            </a:ln>
          </p:spPr>
        </p:cxnSp>
      </p:grpSp>
      <p:pic>
        <p:nvPicPr>
          <p:cNvPr id="181" name="Google Shape;181;p20"/>
          <p:cNvPicPr preferRelativeResize="0"/>
          <p:nvPr/>
        </p:nvPicPr>
        <p:blipFill rotWithShape="1">
          <a:blip r:embed="rId5">
            <a:alphaModFix/>
          </a:blip>
          <a:srcRect/>
          <a:stretch/>
        </p:blipFill>
        <p:spPr>
          <a:xfrm>
            <a:off x="7112000" y="6531"/>
            <a:ext cx="5080000" cy="6858000"/>
          </a:xfrm>
          <a:prstGeom prst="rect">
            <a:avLst/>
          </a:prstGeom>
          <a:noFill/>
          <a:ln>
            <a:noFill/>
          </a:ln>
        </p:spPr>
      </p:pic>
      <p:sp>
        <p:nvSpPr>
          <p:cNvPr id="182" name="Google Shape;182;p20"/>
          <p:cNvSpPr txBox="1"/>
          <p:nvPr/>
        </p:nvSpPr>
        <p:spPr>
          <a:xfrm>
            <a:off x="7496138" y="3897100"/>
            <a:ext cx="4276800" cy="142836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dirty="0">
                <a:solidFill>
                  <a:srgbClr val="BEB331"/>
                </a:solidFill>
                <a:latin typeface="Calibri"/>
                <a:ea typeface="Calibri"/>
                <a:cs typeface="Calibri"/>
                <a:sym typeface="Calibri"/>
              </a:rPr>
              <a:t>So finding ways to incentivise the right positive behaviours is critical to improving and sustaining your fitness or leanness.</a:t>
            </a:r>
            <a:endParaRPr sz="2000" b="1" dirty="0">
              <a:solidFill>
                <a:srgbClr val="BEB331"/>
              </a:solidFill>
              <a:latin typeface="Calibri"/>
              <a:ea typeface="Calibri"/>
              <a:cs typeface="Calibri"/>
              <a:sym typeface="Calibri"/>
            </a:endParaRPr>
          </a:p>
        </p:txBody>
      </p:sp>
      <p:pic>
        <p:nvPicPr>
          <p:cNvPr id="183" name="Google Shape;183;p20"/>
          <p:cNvPicPr preferRelativeResize="0"/>
          <p:nvPr/>
        </p:nvPicPr>
        <p:blipFill/>
        <p:spPr>
          <a:xfrm>
            <a:off x="7496174" y="5883887"/>
            <a:ext cx="4276726" cy="45719"/>
          </a:xfrm>
          <a:prstGeom prst="rect">
            <a:avLst/>
          </a:prstGeom>
          <a:solidFill>
            <a:srgbClr val="FFFFFF"/>
          </a:solidFill>
          <a:ln>
            <a:noFill/>
          </a:ln>
        </p:spPr>
      </p:pic>
      <p:sp>
        <p:nvSpPr>
          <p:cNvPr id="184" name="Google Shape;184;p20"/>
          <p:cNvSpPr/>
          <p:nvPr/>
        </p:nvSpPr>
        <p:spPr>
          <a:xfrm>
            <a:off x="4485097" y="652182"/>
            <a:ext cx="282900" cy="282900"/>
          </a:xfrm>
          <a:prstGeom prst="ellipse">
            <a:avLst/>
          </a:prstGeom>
          <a:solidFill>
            <a:srgbClr val="BEB331"/>
          </a:solidFill>
          <a:ln w="12700" cap="flat" cmpd="sng">
            <a:solidFill>
              <a:srgbClr val="BEB33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20"/>
          <p:cNvSpPr/>
          <p:nvPr/>
        </p:nvSpPr>
        <p:spPr>
          <a:xfrm>
            <a:off x="999297" y="2460857"/>
            <a:ext cx="282900" cy="282900"/>
          </a:xfrm>
          <a:prstGeom prst="ellipse">
            <a:avLst/>
          </a:prstGeom>
          <a:solidFill>
            <a:srgbClr val="BEB331"/>
          </a:solidFill>
          <a:ln w="12700" cap="flat" cmpd="sng">
            <a:solidFill>
              <a:srgbClr val="BEB33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6" name="Google Shape;186;p20"/>
          <p:cNvPicPr preferRelativeResize="0"/>
          <p:nvPr/>
        </p:nvPicPr>
        <p:blipFill>
          <a:blip r:embed="rId6">
            <a:alphaModFix/>
          </a:blip>
          <a:stretch>
            <a:fillRect/>
          </a:stretch>
        </p:blipFill>
        <p:spPr>
          <a:xfrm>
            <a:off x="3433314" y="2577650"/>
            <a:ext cx="2412162" cy="4116746"/>
          </a:xfrm>
          <a:prstGeom prst="rect">
            <a:avLst/>
          </a:prstGeom>
          <a:noFill/>
          <a:ln>
            <a:noFill/>
          </a:ln>
        </p:spPr>
      </p:pic>
      <p:sp>
        <p:nvSpPr>
          <p:cNvPr id="187" name="Google Shape;187;p20"/>
          <p:cNvSpPr/>
          <p:nvPr/>
        </p:nvSpPr>
        <p:spPr>
          <a:xfrm rot="-1658279">
            <a:off x="915770" y="1660922"/>
            <a:ext cx="5079940" cy="748768"/>
          </a:xfrm>
          <a:prstGeom prst="homePlate">
            <a:avLst>
              <a:gd name="adj" fmla="val 65827"/>
            </a:avLst>
          </a:prstGeom>
          <a:solidFill>
            <a:srgbClr val="2B7280"/>
          </a:solidFill>
          <a:ln w="12700" cap="flat" cmpd="sng">
            <a:solidFill>
              <a:srgbClr val="2B728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Lean / Fitness Continuum</a:t>
            </a:r>
            <a:endParaRPr>
              <a:latin typeface="Calibri"/>
              <a:ea typeface="Calibri"/>
              <a:cs typeface="Calibri"/>
              <a:sym typeface="Calibri"/>
            </a:endParaRPr>
          </a:p>
        </p:txBody>
      </p:sp>
      <p:cxnSp>
        <p:nvCxnSpPr>
          <p:cNvPr id="188" name="Google Shape;188;p20"/>
          <p:cNvCxnSpPr/>
          <p:nvPr/>
        </p:nvCxnSpPr>
        <p:spPr>
          <a:xfrm flipH="1">
            <a:off x="1247667" y="877787"/>
            <a:ext cx="3263700" cy="1696500"/>
          </a:xfrm>
          <a:prstGeom prst="straightConnector1">
            <a:avLst/>
          </a:prstGeom>
          <a:noFill/>
          <a:ln w="28575" cap="flat" cmpd="sng">
            <a:solidFill>
              <a:srgbClr val="BEB331"/>
            </a:solidFill>
            <a:prstDash val="dash"/>
            <a:round/>
            <a:headEnd type="none" w="med" len="med"/>
            <a:tailEnd type="triangle" w="med" len="med"/>
          </a:ln>
        </p:spPr>
      </p:cxnSp>
      <p:sp>
        <p:nvSpPr>
          <p:cNvPr id="189" name="Google Shape;189;p20"/>
          <p:cNvSpPr txBox="1"/>
          <p:nvPr/>
        </p:nvSpPr>
        <p:spPr>
          <a:xfrm>
            <a:off x="7496138" y="652182"/>
            <a:ext cx="4276800" cy="1009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lt1"/>
                </a:solidFill>
                <a:latin typeface="Calibri"/>
                <a:ea typeface="Calibri"/>
                <a:cs typeface="Calibri"/>
                <a:sym typeface="Calibri"/>
              </a:rPr>
              <a:t>The key point about the continuum is that it is not </a:t>
            </a:r>
            <a:r>
              <a:rPr lang="en-US" sz="2400" b="1" dirty="0">
                <a:solidFill>
                  <a:srgbClr val="BEB331"/>
                </a:solidFill>
                <a:latin typeface="Calibri"/>
                <a:ea typeface="Calibri"/>
                <a:cs typeface="Calibri"/>
                <a:sym typeface="Calibri"/>
              </a:rPr>
              <a:t>level</a:t>
            </a:r>
            <a:r>
              <a:rPr lang="en-US" sz="2400" dirty="0">
                <a:solidFill>
                  <a:schemeClr val="lt1"/>
                </a:solidFill>
                <a:latin typeface="Calibri"/>
                <a:ea typeface="Calibri"/>
                <a:cs typeface="Calibri"/>
                <a:sym typeface="Calibri"/>
              </a:rPr>
              <a:t>!</a:t>
            </a:r>
            <a:endParaRPr sz="1800" b="1" dirty="0">
              <a:solidFill>
                <a:srgbClr val="BEB331"/>
              </a:solidFill>
              <a:latin typeface="Calibri"/>
              <a:ea typeface="Calibri"/>
              <a:cs typeface="Calibri"/>
              <a:sym typeface="Calibri"/>
            </a:endParaRPr>
          </a:p>
        </p:txBody>
      </p:sp>
      <p:sp>
        <p:nvSpPr>
          <p:cNvPr id="190" name="Google Shape;190;p20"/>
          <p:cNvSpPr txBox="1"/>
          <p:nvPr/>
        </p:nvSpPr>
        <p:spPr>
          <a:xfrm>
            <a:off x="7513600" y="2230000"/>
            <a:ext cx="4276800" cy="1315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chemeClr val="lt1"/>
                </a:solidFill>
                <a:latin typeface="Calibri"/>
                <a:ea typeface="Calibri"/>
                <a:cs typeface="Calibri"/>
                <a:sym typeface="Calibri"/>
              </a:rPr>
              <a:t>This means that unless you proactively maintain lean/fitness oriented behaviours, you will slide down the continuum. </a:t>
            </a:r>
            <a:endParaRPr sz="2000" dirty="0">
              <a:solidFill>
                <a:schemeClr val="lt1"/>
              </a:solidFill>
              <a:latin typeface="Calibri"/>
              <a:ea typeface="Calibri"/>
              <a:cs typeface="Calibri"/>
              <a:sym typeface="Calibri"/>
            </a:endParaRPr>
          </a:p>
          <a:p>
            <a:pPr marL="0" marR="0" lvl="0" indent="0" algn="l" rtl="0">
              <a:spcBef>
                <a:spcPts val="0"/>
              </a:spcBef>
              <a:spcAft>
                <a:spcPts val="0"/>
              </a:spcAft>
              <a:buNone/>
            </a:pPr>
            <a:endParaRPr sz="2000" b="1" dirty="0">
              <a:solidFill>
                <a:srgbClr val="BEB331"/>
              </a:solidFill>
              <a:latin typeface="Calibri"/>
              <a:ea typeface="Calibri"/>
              <a:cs typeface="Calibri"/>
              <a:sym typeface="Calibri"/>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800"/>
                                        <p:tgtEl>
                                          <p:spTgt spid="187"/>
                                        </p:tgtEl>
                                      </p:cBhvr>
                                    </p:animEffect>
                                  </p:childTnLst>
                                </p:cTn>
                              </p:par>
                              <p:par>
                                <p:cTn id="8" presetID="10" presetClass="entr" presetSubtype="0" fill="hold" nodeType="withEffect">
                                  <p:stCondLst>
                                    <p:cond delay="0"/>
                                  </p:stCondLst>
                                  <p:childTnLst>
                                    <p:set>
                                      <p:cBhvr>
                                        <p:cTn id="9" dur="1" fill="hold">
                                          <p:stCondLst>
                                            <p:cond delay="0"/>
                                          </p:stCondLst>
                                        </p:cTn>
                                        <p:tgtEl>
                                          <p:spTgt spid="178"/>
                                        </p:tgtEl>
                                        <p:attrNameLst>
                                          <p:attrName>style.visibility</p:attrName>
                                        </p:attrNameLst>
                                      </p:cBhvr>
                                      <p:to>
                                        <p:strVal val="visible"/>
                                      </p:to>
                                    </p:set>
                                    <p:animEffect transition="in" filter="fade">
                                      <p:cBhvr>
                                        <p:cTn id="10" dur="1000"/>
                                        <p:tgtEl>
                                          <p:spTgt spid="17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4"/>
                                        </p:tgtEl>
                                        <p:attrNameLst>
                                          <p:attrName>style.visibility</p:attrName>
                                        </p:attrNameLst>
                                      </p:cBhvr>
                                      <p:to>
                                        <p:strVal val="visible"/>
                                      </p:to>
                                    </p:set>
                                    <p:animEffect transition="in" filter="fade">
                                      <p:cBhvr>
                                        <p:cTn id="15" dur="1000"/>
                                        <p:tgtEl>
                                          <p:spTgt spid="184"/>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88"/>
                                        </p:tgtEl>
                                        <p:attrNameLst>
                                          <p:attrName>style.visibility</p:attrName>
                                        </p:attrNameLst>
                                      </p:cBhvr>
                                      <p:to>
                                        <p:strVal val="visible"/>
                                      </p:to>
                                    </p:set>
                                    <p:animEffect transition="in" filter="fade">
                                      <p:cBhvr>
                                        <p:cTn id="19" dur="1000"/>
                                        <p:tgtEl>
                                          <p:spTgt spid="18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5"/>
                                        </p:tgtEl>
                                        <p:attrNameLst>
                                          <p:attrName>style.visibility</p:attrName>
                                        </p:attrNameLst>
                                      </p:cBhvr>
                                      <p:to>
                                        <p:strVal val="visible"/>
                                      </p:to>
                                    </p:set>
                                    <p:animEffect transition="in" filter="fade">
                                      <p:cBhvr>
                                        <p:cTn id="24" dur="1000"/>
                                        <p:tgtEl>
                                          <p:spTgt spid="18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2">
                                            <p:txEl>
                                              <p:pRg st="0" end="0"/>
                                            </p:txEl>
                                          </p:spTgt>
                                        </p:tgtEl>
                                        <p:attrNameLst>
                                          <p:attrName>style.visibility</p:attrName>
                                        </p:attrNameLst>
                                      </p:cBhvr>
                                      <p:to>
                                        <p:strVal val="visible"/>
                                      </p:to>
                                    </p:set>
                                    <p:animEffect transition="in" filter="fade">
                                      <p:cBhvr>
                                        <p:cTn id="29" dur="1000"/>
                                        <p:tgtEl>
                                          <p:spTgt spid="182">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83"/>
                                        </p:tgtEl>
                                        <p:attrNameLst>
                                          <p:attrName>style.visibility</p:attrName>
                                        </p:attrNameLst>
                                      </p:cBhvr>
                                      <p:to>
                                        <p:strVal val="visible"/>
                                      </p:to>
                                    </p:set>
                                    <p:animEffect transition="in" filter="fade">
                                      <p:cBhvr>
                                        <p:cTn id="32" dur="10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1"/>
          <p:cNvPicPr preferRelativeResize="0"/>
          <p:nvPr/>
        </p:nvPicPr>
        <p:blipFill rotWithShape="1">
          <a:blip r:embed="rId3">
            <a:alphaModFix/>
          </a:blip>
          <a:srcRect/>
          <a:stretch/>
        </p:blipFill>
        <p:spPr>
          <a:xfrm>
            <a:off x="5285" y="1546"/>
            <a:ext cx="3803317" cy="6931692"/>
          </a:xfrm>
          <a:prstGeom prst="rect">
            <a:avLst/>
          </a:prstGeom>
          <a:noFill/>
          <a:ln>
            <a:noFill/>
          </a:ln>
        </p:spPr>
      </p:pic>
      <p:sp>
        <p:nvSpPr>
          <p:cNvPr id="196" name="Google Shape;196;p21"/>
          <p:cNvSpPr txBox="1"/>
          <p:nvPr/>
        </p:nvSpPr>
        <p:spPr>
          <a:xfrm>
            <a:off x="3444825" y="2230575"/>
            <a:ext cx="4588800" cy="2037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rgbClr val="2B7280"/>
                </a:solidFill>
                <a:latin typeface="Calibri"/>
                <a:ea typeface="Calibri"/>
                <a:cs typeface="Calibri"/>
                <a:sym typeface="Calibri"/>
              </a:rPr>
              <a:t>Core principles &amp; many methodologies</a:t>
            </a:r>
            <a:endParaRPr b="1">
              <a:latin typeface="Calibri"/>
              <a:ea typeface="Calibri"/>
              <a:cs typeface="Calibri"/>
              <a:sym typeface="Calibri"/>
            </a:endParaRPr>
          </a:p>
        </p:txBody>
      </p:sp>
      <p:pic>
        <p:nvPicPr>
          <p:cNvPr id="197" name="Google Shape;197;p21"/>
          <p:cNvPicPr preferRelativeResize="0"/>
          <p:nvPr/>
        </p:nvPicPr>
        <p:blipFill rotWithShape="1">
          <a:blip r:embed="rId4">
            <a:alphaModFix/>
          </a:blip>
          <a:srcRect/>
          <a:stretch/>
        </p:blipFill>
        <p:spPr>
          <a:xfrm>
            <a:off x="7212868" y="-32667"/>
            <a:ext cx="4953001" cy="6858000"/>
          </a:xfrm>
          <a:prstGeom prst="rect">
            <a:avLst/>
          </a:prstGeom>
          <a:noFill/>
          <a:ln>
            <a:noFill/>
          </a:ln>
        </p:spPr>
      </p:pic>
    </p:spTree>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1.6|2.3"/>
</p:tagLst>
</file>

<file path=ppt/tags/tag10.xml><?xml version="1.0" encoding="utf-8"?>
<p:tagLst xmlns:a="http://schemas.openxmlformats.org/drawingml/2006/main" xmlns:r="http://schemas.openxmlformats.org/officeDocument/2006/relationships" xmlns:p="http://schemas.openxmlformats.org/presentationml/2006/main">
  <p:tag name="TIMING" val="|0.3|5.8|3.9"/>
</p:tagLst>
</file>

<file path=ppt/tags/tag11.xml><?xml version="1.0" encoding="utf-8"?>
<p:tagLst xmlns:a="http://schemas.openxmlformats.org/drawingml/2006/main" xmlns:r="http://schemas.openxmlformats.org/officeDocument/2006/relationships" xmlns:p="http://schemas.openxmlformats.org/presentationml/2006/main">
  <p:tag name="TIMING" val="|2.6"/>
</p:tagLst>
</file>

<file path=ppt/tags/tag12.xml><?xml version="1.0" encoding="utf-8"?>
<p:tagLst xmlns:a="http://schemas.openxmlformats.org/drawingml/2006/main" xmlns:r="http://schemas.openxmlformats.org/officeDocument/2006/relationships" xmlns:p="http://schemas.openxmlformats.org/presentationml/2006/main">
  <p:tag name="TIMING" val="|5.5|2.5|8.1"/>
</p:tagLst>
</file>

<file path=ppt/tags/tag13.xml><?xml version="1.0" encoding="utf-8"?>
<p:tagLst xmlns:a="http://schemas.openxmlformats.org/drawingml/2006/main" xmlns:r="http://schemas.openxmlformats.org/officeDocument/2006/relationships" xmlns:p="http://schemas.openxmlformats.org/presentationml/2006/main">
  <p:tag name="TIMING" val="|0.4|2.4|4.7"/>
</p:tagLst>
</file>

<file path=ppt/tags/tag14.xml><?xml version="1.0" encoding="utf-8"?>
<p:tagLst xmlns:a="http://schemas.openxmlformats.org/drawingml/2006/main" xmlns:r="http://schemas.openxmlformats.org/officeDocument/2006/relationships" xmlns:p="http://schemas.openxmlformats.org/presentationml/2006/main">
  <p:tag name="TIMING" val="|2.2"/>
</p:tagLst>
</file>

<file path=ppt/tags/tag15.xml><?xml version="1.0" encoding="utf-8"?>
<p:tagLst xmlns:a="http://schemas.openxmlformats.org/drawingml/2006/main" xmlns:r="http://schemas.openxmlformats.org/officeDocument/2006/relationships" xmlns:p="http://schemas.openxmlformats.org/presentationml/2006/main">
  <p:tag name="TIMING" val="|1.9"/>
</p:tagLst>
</file>

<file path=ppt/tags/tag16.xml><?xml version="1.0" encoding="utf-8"?>
<p:tagLst xmlns:a="http://schemas.openxmlformats.org/drawingml/2006/main" xmlns:r="http://schemas.openxmlformats.org/officeDocument/2006/relationships" xmlns:p="http://schemas.openxmlformats.org/presentationml/2006/main">
  <p:tag name="TIMING" val="|1.2|5.4"/>
</p:tagLst>
</file>

<file path=ppt/tags/tag17.xml><?xml version="1.0" encoding="utf-8"?>
<p:tagLst xmlns:a="http://schemas.openxmlformats.org/drawingml/2006/main" xmlns:r="http://schemas.openxmlformats.org/officeDocument/2006/relationships" xmlns:p="http://schemas.openxmlformats.org/presentationml/2006/main">
  <p:tag name="TIMING" val="|0.6"/>
</p:tagLst>
</file>

<file path=ppt/tags/tag18.xml><?xml version="1.0" encoding="utf-8"?>
<p:tagLst xmlns:a="http://schemas.openxmlformats.org/drawingml/2006/main" xmlns:r="http://schemas.openxmlformats.org/officeDocument/2006/relationships" xmlns:p="http://schemas.openxmlformats.org/presentationml/2006/main">
  <p:tag name="TIMING" val="|1|2|2.2|2.1|2.1|4.2"/>
</p:tagLst>
</file>

<file path=ppt/tags/tag19.xml><?xml version="1.0" encoding="utf-8"?>
<p:tagLst xmlns:a="http://schemas.openxmlformats.org/drawingml/2006/main" xmlns:r="http://schemas.openxmlformats.org/officeDocument/2006/relationships" xmlns:p="http://schemas.openxmlformats.org/presentationml/2006/main">
  <p:tag name="TIMING" val="|0.9|3.2"/>
</p:tagLst>
</file>

<file path=ppt/tags/tag2.xml><?xml version="1.0" encoding="utf-8"?>
<p:tagLst xmlns:a="http://schemas.openxmlformats.org/drawingml/2006/main" xmlns:r="http://schemas.openxmlformats.org/officeDocument/2006/relationships" xmlns:p="http://schemas.openxmlformats.org/presentationml/2006/main">
  <p:tag name="TIMING" val="|1.5|5.5|4.1"/>
</p:tagLst>
</file>

<file path=ppt/tags/tag20.xml><?xml version="1.0" encoding="utf-8"?>
<p:tagLst xmlns:a="http://schemas.openxmlformats.org/drawingml/2006/main" xmlns:r="http://schemas.openxmlformats.org/officeDocument/2006/relationships" xmlns:p="http://schemas.openxmlformats.org/presentationml/2006/main">
  <p:tag name="TIMING" val="|1.8|3.3"/>
</p:tagLst>
</file>

<file path=ppt/tags/tag21.xml><?xml version="1.0" encoding="utf-8"?>
<p:tagLst xmlns:a="http://schemas.openxmlformats.org/drawingml/2006/main" xmlns:r="http://schemas.openxmlformats.org/officeDocument/2006/relationships" xmlns:p="http://schemas.openxmlformats.org/presentationml/2006/main">
  <p:tag name="TIMING" val="|0.5|9.9"/>
</p:tagLst>
</file>

<file path=ppt/tags/tag22.xml><?xml version="1.0" encoding="utf-8"?>
<p:tagLst xmlns:a="http://schemas.openxmlformats.org/drawingml/2006/main" xmlns:r="http://schemas.openxmlformats.org/officeDocument/2006/relationships" xmlns:p="http://schemas.openxmlformats.org/presentationml/2006/main">
  <p:tag name="TIMING" val="|0.6|4.8|0.9|0.7|0.6"/>
</p:tagLst>
</file>

<file path=ppt/tags/tag23.xml><?xml version="1.0" encoding="utf-8"?>
<p:tagLst xmlns:a="http://schemas.openxmlformats.org/drawingml/2006/main" xmlns:r="http://schemas.openxmlformats.org/officeDocument/2006/relationships" xmlns:p="http://schemas.openxmlformats.org/presentationml/2006/main">
  <p:tag name="TIMING" val="|1.1|2.4|2.5|3.7|4.1|2.1|4|2.6|2.3|2.9"/>
</p:tagLst>
</file>

<file path=ppt/tags/tag3.xml><?xml version="1.0" encoding="utf-8"?>
<p:tagLst xmlns:a="http://schemas.openxmlformats.org/drawingml/2006/main" xmlns:r="http://schemas.openxmlformats.org/officeDocument/2006/relationships" xmlns:p="http://schemas.openxmlformats.org/presentationml/2006/main">
  <p:tag name="TIMING" val="|2|1.4|7|6.8|5"/>
</p:tagLst>
</file>

<file path=ppt/tags/tag4.xml><?xml version="1.0" encoding="utf-8"?>
<p:tagLst xmlns:a="http://schemas.openxmlformats.org/drawingml/2006/main" xmlns:r="http://schemas.openxmlformats.org/officeDocument/2006/relationships" xmlns:p="http://schemas.openxmlformats.org/presentationml/2006/main">
  <p:tag name="TIMING" val="|1.4|2.2|2.2|2|2.7|1.9"/>
</p:tagLst>
</file>

<file path=ppt/tags/tag5.xml><?xml version="1.0" encoding="utf-8"?>
<p:tagLst xmlns:a="http://schemas.openxmlformats.org/drawingml/2006/main" xmlns:r="http://schemas.openxmlformats.org/officeDocument/2006/relationships" xmlns:p="http://schemas.openxmlformats.org/presentationml/2006/main">
  <p:tag name="TIMING" val="|1.4|3.3|3.7|6.3|2|1.3|0.8|3.4|0.6|1|2.9|0.9|1.3"/>
</p:tagLst>
</file>

<file path=ppt/tags/tag6.xml><?xml version="1.0" encoding="utf-8"?>
<p:tagLst xmlns:a="http://schemas.openxmlformats.org/drawingml/2006/main" xmlns:r="http://schemas.openxmlformats.org/officeDocument/2006/relationships" xmlns:p="http://schemas.openxmlformats.org/presentationml/2006/main">
  <p:tag name="TIMING" val="|6.4|1.1|2.6"/>
</p:tagLst>
</file>

<file path=ppt/tags/tag7.xml><?xml version="1.0" encoding="utf-8"?>
<p:tagLst xmlns:a="http://schemas.openxmlformats.org/drawingml/2006/main" xmlns:r="http://schemas.openxmlformats.org/officeDocument/2006/relationships" xmlns:p="http://schemas.openxmlformats.org/presentationml/2006/main">
  <p:tag name="TIMING" val="|2|5|4.6|3.7"/>
</p:tagLst>
</file>

<file path=ppt/tags/tag8.xml><?xml version="1.0" encoding="utf-8"?>
<p:tagLst xmlns:a="http://schemas.openxmlformats.org/drawingml/2006/main" xmlns:r="http://schemas.openxmlformats.org/officeDocument/2006/relationships" xmlns:p="http://schemas.openxmlformats.org/presentationml/2006/main">
  <p:tag name="TIMING" val="|0.5|3.3|3.4"/>
</p:tagLst>
</file>

<file path=ppt/tags/tag9.xml><?xml version="1.0" encoding="utf-8"?>
<p:tagLst xmlns:a="http://schemas.openxmlformats.org/drawingml/2006/main" xmlns:r="http://schemas.openxmlformats.org/officeDocument/2006/relationships" xmlns:p="http://schemas.openxmlformats.org/presentationml/2006/main">
  <p:tag name="TIMING" val="|2.9|5.2"/>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TotalTime>
  <Words>1410</Words>
  <Application>Microsoft Office PowerPoint</Application>
  <PresentationFormat>Widescreen</PresentationFormat>
  <Paragraphs>220</Paragraphs>
  <Slides>33</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Consider the numerous fitness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Recognition &amp; Reward in fitness &amp; lean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Elias</dc:creator>
  <cp:lastModifiedBy>Simon Elias</cp:lastModifiedBy>
  <cp:revision>23</cp:revision>
  <dcterms:modified xsi:type="dcterms:W3CDTF">2020-08-25T17:08:54Z</dcterms:modified>
</cp:coreProperties>
</file>