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3" r:id="rId1"/>
  </p:sldMasterIdLst>
  <p:notesMasterIdLst>
    <p:notesMasterId r:id="rId10"/>
  </p:notesMasterIdLst>
  <p:handoutMasterIdLst>
    <p:handoutMasterId r:id="rId11"/>
  </p:handoutMasterIdLst>
  <p:sldIdLst>
    <p:sldId id="952" r:id="rId2"/>
    <p:sldId id="980" r:id="rId3"/>
    <p:sldId id="965" r:id="rId4"/>
    <p:sldId id="981" r:id="rId5"/>
    <p:sldId id="967" r:id="rId6"/>
    <p:sldId id="970" r:id="rId7"/>
    <p:sldId id="971" r:id="rId8"/>
    <p:sldId id="953" r:id="rId9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  <a:srgbClr val="99FF99"/>
    <a:srgbClr val="FF6600"/>
    <a:srgbClr val="008000"/>
    <a:srgbClr val="CC0000"/>
    <a:srgbClr val="B2B2B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65" autoAdjust="0"/>
    <p:restoredTop sz="94624" autoAdjust="0"/>
  </p:normalViewPr>
  <p:slideViewPr>
    <p:cSldViewPr>
      <p:cViewPr varScale="1">
        <p:scale>
          <a:sx n="63" d="100"/>
          <a:sy n="63" d="100"/>
        </p:scale>
        <p:origin x="11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>
      <p:cViewPr varScale="1">
        <p:scale>
          <a:sx n="49" d="100"/>
          <a:sy n="49" d="100"/>
        </p:scale>
        <p:origin x="-2958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24475" y="9432925"/>
            <a:ext cx="14684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6A4D65-A732-4A1D-BF85-D11302A96F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r">
              <a:defRPr sz="1200"/>
            </a:lvl1pPr>
          </a:lstStyle>
          <a:p>
            <a:pPr>
              <a:defRPr/>
            </a:pPr>
            <a:fld id="{A0DFF060-E657-438C-8538-583309EDBA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55302" name="Picture 5" descr="LERC logo - standard - bl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9388475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831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Lean Thinking Development &amp; Principles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5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Introduction to Lean Thinking</a:t>
            </a:r>
          </a:p>
        </p:txBody>
      </p:sp>
      <p:sp>
        <p:nvSpPr>
          <p:cNvPr id="285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6B2F74-D8B1-4637-8FA6-50719FE995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12127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Introduction to Lean Service Improvement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Lean Enterprise Research Centre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F02B5-A2A4-4959-895A-6BF8D58FBEF9}" type="slidenum">
              <a:rPr lang="en-GB" smtClean="0">
                <a:solidFill>
                  <a:srgbClr val="000000"/>
                </a:solidFill>
              </a:rPr>
              <a:pPr/>
              <a:t>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5628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must also remember that processes occur often within areas of functional specialism. Lean Thinking involves examining the processes which flow ACROSS our organisation. Core processes involve a number of different organisations working together to create orders and fulfil them. There are also innovation processes designed to invent new products and services.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Hopefully these processes will be steered through a strategic management process and will be supported through Human Resource and Information Technology processes. Continuous Improvement processes should underpin and support all other processes within the organisation.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apply systems thinking, we need to consider the fact that </a:t>
            </a:r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Systems exist within systems</a:t>
            </a:r>
          </a:p>
          <a:p>
            <a:pPr lvl="0">
              <a:buFont typeface="Arial" pitchFamily="34" charset="0"/>
              <a:buChar char="•"/>
            </a:pPr>
            <a:r>
              <a:rPr lang="en-GB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Functional specialism might confuse things</a:t>
            </a:r>
          </a:p>
          <a:p>
            <a:pPr>
              <a:buFont typeface="Arial" pitchFamily="34" charset="0"/>
              <a:buChar char="•"/>
            </a:pPr>
            <a:r>
              <a:rPr lang="en-GB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Processes are complex and contain many dependencies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A546-3BF7-4B39-8EF4-DE1047EA5DA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25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B4423-EA9A-4DE6-A89B-EDA3EC3ABF57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9412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Lean Thinking Development &amp; Principles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Introduction to Lean Thinking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B2F74-D8B1-4637-8FA6-50719FE9952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41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Lean Thinking Development &amp; Principles</a:t>
            </a:r>
          </a:p>
        </p:txBody>
      </p:sp>
      <p:sp>
        <p:nvSpPr>
          <p:cNvPr id="4813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Introduction to Lean Thinking</a:t>
            </a:r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9D88B-819C-4EBE-A3D1-BDDBBC86CAF2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49154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Lean Thinking Development &amp; Principles</a:t>
            </a:r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Introduction to Lean Thinking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4FE6C-7231-49DB-9A94-E3175A52DBB5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88312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Lean Thinking Development &amp; Principles</a:t>
            </a:r>
          </a:p>
        </p:txBody>
      </p:sp>
      <p:sp>
        <p:nvSpPr>
          <p:cNvPr id="5120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Introduction to Lean Thinking</a:t>
            </a:r>
          </a:p>
        </p:txBody>
      </p:sp>
      <p:sp>
        <p:nvSpPr>
          <p:cNvPr id="5120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DAF188-1963-4402-B20A-28B8802B4E72}" type="slidenum">
              <a:rPr lang="en-GB" smtClean="0"/>
              <a:pPr/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44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3EB0BF-2B14-4F3D-AB5D-52EB184C4708}" type="slidenum">
              <a:rPr lang="en-GB" smtClean="0"/>
              <a:pPr/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8196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small" spc="50" baseline="0">
                <a:ln w="11430">
                  <a:solidFill>
                    <a:srgbClr val="143052"/>
                  </a:solidFill>
                </a:ln>
                <a:solidFill>
                  <a:srgbClr val="143052"/>
                </a:solidFill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16663"/>
            <a:ext cx="5408240" cy="352425"/>
          </a:xfrm>
          <a:ln/>
        </p:spPr>
        <p:txBody>
          <a:bodyPr/>
          <a:lstStyle>
            <a:lvl1pPr>
              <a:defRPr>
                <a:solidFill>
                  <a:srgbClr val="95A3B2"/>
                </a:solidFill>
              </a:defRPr>
            </a:lvl1pPr>
          </a:lstStyle>
          <a:p>
            <a:r>
              <a:rPr lang="en-GB" smtClean="0"/>
              <a:t>Pliiars &amp; Platforms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03877" y="6237583"/>
            <a:ext cx="432619" cy="467781"/>
          </a:xfrm>
        </p:spPr>
        <p:txBody>
          <a:bodyPr anchor="ctr" anchorCtr="0"/>
          <a:lstStyle>
            <a:lvl1pPr>
              <a:defRPr sz="1400" b="1">
                <a:solidFill>
                  <a:srgbClr val="95A3B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2E483592-DA69-4B4E-A102-AAF7B292D2B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2280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44BB-AA2F-4F02-ABEC-F4C230DCA48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24883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97A98-9820-4E8B-9570-EE0D5FA0B7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3168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12875"/>
            <a:ext cx="8229600" cy="460851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16663"/>
            <a:ext cx="5480050" cy="3524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77275" y="6381750"/>
            <a:ext cx="431800" cy="3524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1B69F-48A5-4D61-8293-98DEAC2CC8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953431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4038600" cy="2227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12875"/>
            <a:ext cx="4038600" cy="2227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92538"/>
            <a:ext cx="4038600" cy="222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92538"/>
            <a:ext cx="4038600" cy="222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1A894-79AB-4BCA-965F-37BB30ABAE4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836719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erc swirls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2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92673"/>
            <a:ext cx="7772400" cy="1470025"/>
          </a:xfrm>
          <a:effectLst/>
        </p:spPr>
        <p:txBody>
          <a:bodyPr/>
          <a:lstStyle>
            <a:lvl1pPr algn="ctr">
              <a:defRPr sz="5400" b="1" cap="small" spc="0" baseline="0">
                <a:ln>
                  <a:solidFill>
                    <a:srgbClr val="143052"/>
                  </a:solidFill>
                </a:ln>
                <a:solidFill>
                  <a:srgbClr val="14305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235740"/>
            <a:ext cx="7772400" cy="1129680"/>
          </a:xfrm>
        </p:spPr>
        <p:txBody>
          <a:bodyPr/>
          <a:lstStyle>
            <a:lvl1pPr marL="0" indent="0" algn="ctr">
              <a:buFontTx/>
              <a:buNone/>
              <a:defRPr cap="small" baseline="0">
                <a:ln>
                  <a:solidFill>
                    <a:srgbClr val="143052"/>
                  </a:solidFill>
                </a:ln>
                <a:solidFill>
                  <a:srgbClr val="14305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0"/>
          <a:stretch/>
        </p:blipFill>
        <p:spPr>
          <a:xfrm>
            <a:off x="3635896" y="216196"/>
            <a:ext cx="1584176" cy="153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305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0838-069B-422C-AF09-0E6E595DB4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56426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A0236-FCE9-46D3-BBFC-128F29BB115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21850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84BE3-8EB6-477F-8C1A-72FE000E3D4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5160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DD896-F5B4-4EAE-BCD1-DD34D11EA7A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7178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613D-7AD8-4C56-A3FF-78780E253E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9199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F6A08-E3E4-49F3-8266-3E9A5417193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4700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6BB9C-3113-423E-8BEE-943305253B1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641250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18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74835"/>
            <a:ext cx="8229600" cy="45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64088" y="6316663"/>
            <a:ext cx="3240161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5A3B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GB" smtClean="0"/>
              <a:t>Pliiars &amp; Platforms</a:t>
            </a:r>
            <a:endParaRPr lang="en-GB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275" y="6316663"/>
            <a:ext cx="431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5A3B2"/>
                </a:solidFill>
              </a:defRPr>
            </a:lvl1pPr>
          </a:lstStyle>
          <a:p>
            <a:pPr>
              <a:defRPr/>
            </a:pPr>
            <a:fld id="{A7F16F0B-B4EF-4C30-85B4-76901426BD6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68313" y="6021388"/>
            <a:ext cx="8207375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GB"/>
          </a:p>
        </p:txBody>
      </p:sp>
      <p:pic>
        <p:nvPicPr>
          <p:cNvPr id="10" name="Picture 7" descr="cu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064250"/>
            <a:ext cx="790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468313" y="1268413"/>
            <a:ext cx="8207375" cy="71437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alpha val="2200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>
              <a:solidFill>
                <a:srgbClr val="B2B2B2"/>
              </a:solidFill>
            </a:endParaRPr>
          </a:p>
        </p:txBody>
      </p:sp>
      <p:sp>
        <p:nvSpPr>
          <p:cNvPr id="12" name="Line 9"/>
          <p:cNvSpPr>
            <a:spLocks noChangeShapeType="1"/>
          </p:cNvSpPr>
          <p:nvPr userDrawn="1"/>
        </p:nvSpPr>
        <p:spPr bwMode="auto">
          <a:xfrm>
            <a:off x="1331640" y="6021388"/>
            <a:ext cx="8207375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3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 cap="small" spc="50" baseline="0">
          <a:ln w="11430">
            <a:solidFill>
              <a:srgbClr val="143052"/>
            </a:solidFill>
          </a:ln>
          <a:solidFill>
            <a:srgbClr val="143052"/>
          </a:solidFill>
          <a:effectLst/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Franklin Gothic Heavy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Franklin Gothic Heavy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Franklin Gothic Heavy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Franklin Gothic Heavy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9000"/>
        <a:buFontTx/>
        <a:buBlip>
          <a:blip r:embed="rId16"/>
        </a:buBlip>
        <a:defRPr sz="28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Tx/>
        <a:buBlip>
          <a:blip r:embed="rId17"/>
        </a:buBlip>
        <a:defRPr sz="2400" b="1">
          <a:solidFill>
            <a:schemeClr val="tx1"/>
          </a:solidFill>
          <a:latin typeface="Calibri" pitchFamily="34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Calibri" pitchFamily="34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Calibri" pitchFamily="34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Calibri" pitchFamily="34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4213" y="2924944"/>
            <a:ext cx="7772400" cy="678681"/>
          </a:xfrm>
        </p:spPr>
        <p:txBody>
          <a:bodyPr/>
          <a:lstStyle/>
          <a:p>
            <a:r>
              <a:rPr lang="en-GB" dirty="0" smtClean="0"/>
              <a:t>Implementation Approaches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Lean Enterprise Research Centre</a:t>
            </a:r>
          </a:p>
          <a:p>
            <a:r>
              <a:rPr lang="en-GB" smtClean="0"/>
              <a:t>Cardiff Business School</a:t>
            </a:r>
            <a:endParaRPr lang="en-GB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/>
          <p:nvPr/>
        </p:nvSpPr>
        <p:spPr bwMode="auto">
          <a:xfrm>
            <a:off x="6156176" y="2014586"/>
            <a:ext cx="1728192" cy="3744416"/>
          </a:xfrm>
          <a:prstGeom prst="roundRect">
            <a:avLst/>
          </a:prstGeom>
          <a:solidFill>
            <a:srgbClr val="FF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4427984" y="2014586"/>
            <a:ext cx="1728192" cy="3744416"/>
          </a:xfrm>
          <a:prstGeom prst="round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2699792" y="2014586"/>
            <a:ext cx="1728192" cy="3744416"/>
          </a:xfrm>
          <a:prstGeom prst="roundRect">
            <a:avLst/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971600" y="2014586"/>
            <a:ext cx="1728192" cy="3744416"/>
          </a:xfrm>
          <a:prstGeom prst="roundRect">
            <a:avLst/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3962"/>
            <a:ext cx="9036496" cy="1143000"/>
          </a:xfrm>
        </p:spPr>
        <p:txBody>
          <a:bodyPr/>
          <a:lstStyle/>
          <a:p>
            <a:r>
              <a:rPr lang="en-GB" dirty="0" smtClean="0"/>
              <a:t>Typical Organisation (Simplified)</a:t>
            </a:r>
            <a:endParaRPr lang="en-GB" dirty="0"/>
          </a:p>
        </p:txBody>
      </p:sp>
      <p:sp>
        <p:nvSpPr>
          <p:cNvPr id="1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79388" y="6524625"/>
            <a:ext cx="361950" cy="196850"/>
          </a:xfrm>
        </p:spPr>
        <p:txBody>
          <a:bodyPr/>
          <a:lstStyle/>
          <a:p>
            <a:pPr>
              <a:defRPr/>
            </a:pPr>
            <a:fld id="{2CC79E7D-2300-4EEA-8C19-5D5738C3DE7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3707904" y="1294506"/>
            <a:ext cx="1440160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CEO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259632" y="2158602"/>
            <a:ext cx="129614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/>
              <a:t>Director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915816" y="2158602"/>
            <a:ext cx="129614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/>
              <a:t>Director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187624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1907704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843808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563888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4644008" y="2158602"/>
            <a:ext cx="129614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/>
              <a:t>Director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300192" y="2158602"/>
            <a:ext cx="129614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/>
              <a:t>Director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572000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5292080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6228184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6948264" y="3022698"/>
            <a:ext cx="6480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SM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1115616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467272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827312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2187352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1115616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1467272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1827312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2187352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1115616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1467272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1827312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2187352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59632" y="4246834"/>
            <a:ext cx="115212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Workers</a:t>
            </a:r>
            <a:endParaRPr lang="en-GB" sz="2000" dirty="0"/>
          </a:p>
        </p:txBody>
      </p:sp>
      <p:sp>
        <p:nvSpPr>
          <p:cNvPr id="36" name="Rounded Rectangle 35"/>
          <p:cNvSpPr/>
          <p:nvPr/>
        </p:nvSpPr>
        <p:spPr bwMode="auto">
          <a:xfrm>
            <a:off x="2843808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195464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3555504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3915544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2843808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3195464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555504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3915544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2843808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3195464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3555504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3915544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87824" y="4246834"/>
            <a:ext cx="115212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Workers</a:t>
            </a:r>
            <a:endParaRPr lang="en-GB" sz="2000" dirty="0"/>
          </a:p>
        </p:txBody>
      </p:sp>
      <p:sp>
        <p:nvSpPr>
          <p:cNvPr id="49" name="Rounded Rectangle 48"/>
          <p:cNvSpPr/>
          <p:nvPr/>
        </p:nvSpPr>
        <p:spPr bwMode="auto">
          <a:xfrm>
            <a:off x="4588768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940424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00464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5660504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588768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4940424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5300464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660504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4588768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4940424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5300464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5660504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32784" y="4246834"/>
            <a:ext cx="115212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Workers</a:t>
            </a:r>
            <a:endParaRPr lang="en-GB" sz="2000" dirty="0"/>
          </a:p>
        </p:txBody>
      </p:sp>
      <p:sp>
        <p:nvSpPr>
          <p:cNvPr id="62" name="Rounded Rectangle 61"/>
          <p:cNvSpPr/>
          <p:nvPr/>
        </p:nvSpPr>
        <p:spPr bwMode="auto">
          <a:xfrm>
            <a:off x="6244952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6596608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956648" y="381478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7316688" y="3823170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6244952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596608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956648" y="4246834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7316688" y="4255218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244952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6596608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6956648" y="4678882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7316688" y="4687266"/>
            <a:ext cx="351656" cy="351656"/>
          </a:xfrm>
          <a:prstGeom prst="roundRect">
            <a:avLst/>
          </a:prstGeom>
          <a:solidFill>
            <a:srgbClr val="EDE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88968" y="4246834"/>
            <a:ext cx="115212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Workers</a:t>
            </a:r>
            <a:endParaRPr lang="en-GB" sz="2000" dirty="0"/>
          </a:p>
        </p:txBody>
      </p:sp>
      <p:sp>
        <p:nvSpPr>
          <p:cNvPr id="79" name="TextBox 78"/>
          <p:cNvSpPr txBox="1"/>
          <p:nvPr/>
        </p:nvSpPr>
        <p:spPr>
          <a:xfrm>
            <a:off x="1115616" y="5214876"/>
            <a:ext cx="1440160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/>
              <a:t>SALES</a:t>
            </a:r>
            <a:endParaRPr lang="en-GB" sz="18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2915816" y="5214876"/>
            <a:ext cx="1440160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/>
              <a:t>PLANNING</a:t>
            </a:r>
            <a:endParaRPr lang="en-GB" sz="18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4588768" y="5214876"/>
            <a:ext cx="1440160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/>
              <a:t>WORKS</a:t>
            </a:r>
            <a:endParaRPr lang="en-GB" sz="1800" b="1" dirty="0"/>
          </a:p>
        </p:txBody>
      </p:sp>
      <p:cxnSp>
        <p:nvCxnSpPr>
          <p:cNvPr id="85" name="Straight Arrow Connector 84"/>
          <p:cNvCxnSpPr>
            <a:stCxn id="5" idx="2"/>
            <a:endCxn id="6" idx="0"/>
          </p:cNvCxnSpPr>
          <p:nvPr/>
        </p:nvCxnSpPr>
        <p:spPr bwMode="auto">
          <a:xfrm rot="5400000">
            <a:off x="3023828" y="754446"/>
            <a:ext cx="288032" cy="2520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87" name="Straight Arrow Connector 86"/>
          <p:cNvCxnSpPr>
            <a:stCxn id="5" idx="2"/>
            <a:endCxn id="10" idx="0"/>
          </p:cNvCxnSpPr>
          <p:nvPr/>
        </p:nvCxnSpPr>
        <p:spPr bwMode="auto">
          <a:xfrm rot="5400000">
            <a:off x="3851920" y="1582538"/>
            <a:ext cx="288032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89" name="Straight Arrow Connector 88"/>
          <p:cNvCxnSpPr>
            <a:stCxn id="5" idx="2"/>
            <a:endCxn id="17" idx="0"/>
          </p:cNvCxnSpPr>
          <p:nvPr/>
        </p:nvCxnSpPr>
        <p:spPr bwMode="auto">
          <a:xfrm rot="16200000" flipH="1">
            <a:off x="4716016" y="1582538"/>
            <a:ext cx="288032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91" name="Straight Arrow Connector 90"/>
          <p:cNvCxnSpPr>
            <a:stCxn id="5" idx="2"/>
            <a:endCxn id="18" idx="0"/>
          </p:cNvCxnSpPr>
          <p:nvPr/>
        </p:nvCxnSpPr>
        <p:spPr bwMode="auto">
          <a:xfrm rot="16200000" flipH="1">
            <a:off x="5544108" y="754446"/>
            <a:ext cx="288032" cy="2520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93" name="Straight Arrow Connector 92"/>
          <p:cNvCxnSpPr>
            <a:stCxn id="6" idx="2"/>
            <a:endCxn id="13" idx="0"/>
          </p:cNvCxnSpPr>
          <p:nvPr/>
        </p:nvCxnSpPr>
        <p:spPr bwMode="auto">
          <a:xfrm rot="5400000">
            <a:off x="1565666" y="2680660"/>
            <a:ext cx="288032" cy="3960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95" name="Straight Arrow Connector 94"/>
          <p:cNvCxnSpPr>
            <a:stCxn id="6" idx="2"/>
            <a:endCxn id="14" idx="0"/>
          </p:cNvCxnSpPr>
          <p:nvPr/>
        </p:nvCxnSpPr>
        <p:spPr bwMode="auto">
          <a:xfrm rot="16200000" flipH="1">
            <a:off x="1925706" y="2716664"/>
            <a:ext cx="288032" cy="324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97" name="Straight Arrow Connector 96"/>
          <p:cNvCxnSpPr>
            <a:stCxn id="10" idx="2"/>
          </p:cNvCxnSpPr>
          <p:nvPr/>
        </p:nvCxnSpPr>
        <p:spPr bwMode="auto">
          <a:xfrm rot="5400000">
            <a:off x="3131840" y="2662658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99" name="Straight Arrow Connector 98"/>
          <p:cNvCxnSpPr>
            <a:stCxn id="10" idx="2"/>
            <a:endCxn id="16" idx="0"/>
          </p:cNvCxnSpPr>
          <p:nvPr/>
        </p:nvCxnSpPr>
        <p:spPr bwMode="auto">
          <a:xfrm rot="16200000" flipH="1">
            <a:off x="3581890" y="2716664"/>
            <a:ext cx="288032" cy="324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01" name="Straight Arrow Connector 100"/>
          <p:cNvCxnSpPr>
            <a:stCxn id="17" idx="2"/>
            <a:endCxn id="19" idx="0"/>
          </p:cNvCxnSpPr>
          <p:nvPr/>
        </p:nvCxnSpPr>
        <p:spPr bwMode="auto">
          <a:xfrm rot="5400000">
            <a:off x="4950042" y="2680660"/>
            <a:ext cx="288032" cy="3960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03" name="Straight Arrow Connector 102"/>
          <p:cNvCxnSpPr>
            <a:stCxn id="17" idx="2"/>
            <a:endCxn id="20" idx="0"/>
          </p:cNvCxnSpPr>
          <p:nvPr/>
        </p:nvCxnSpPr>
        <p:spPr bwMode="auto">
          <a:xfrm rot="16200000" flipH="1">
            <a:off x="5310082" y="2716664"/>
            <a:ext cx="288032" cy="324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05" name="Straight Arrow Connector 104"/>
          <p:cNvCxnSpPr>
            <a:stCxn id="18" idx="2"/>
            <a:endCxn id="21" idx="0"/>
          </p:cNvCxnSpPr>
          <p:nvPr/>
        </p:nvCxnSpPr>
        <p:spPr bwMode="auto">
          <a:xfrm rot="5400000">
            <a:off x="6606226" y="2680660"/>
            <a:ext cx="288032" cy="3960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07" name="Straight Arrow Connector 106"/>
          <p:cNvCxnSpPr>
            <a:stCxn id="18" idx="2"/>
            <a:endCxn id="22" idx="0"/>
          </p:cNvCxnSpPr>
          <p:nvPr/>
        </p:nvCxnSpPr>
        <p:spPr bwMode="auto">
          <a:xfrm rot="16200000" flipH="1">
            <a:off x="6966266" y="2716664"/>
            <a:ext cx="288032" cy="324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23" name="Straight Arrow Connector 122"/>
          <p:cNvCxnSpPr>
            <a:stCxn id="13" idx="2"/>
            <a:endCxn id="23" idx="0"/>
          </p:cNvCxnSpPr>
          <p:nvPr/>
        </p:nvCxnSpPr>
        <p:spPr bwMode="auto">
          <a:xfrm rot="5400000">
            <a:off x="1289348" y="3600858"/>
            <a:ext cx="224408" cy="220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25" name="Straight Arrow Connector 124"/>
          <p:cNvCxnSpPr>
            <a:stCxn id="13" idx="2"/>
            <a:endCxn id="24" idx="0"/>
          </p:cNvCxnSpPr>
          <p:nvPr/>
        </p:nvCxnSpPr>
        <p:spPr bwMode="auto">
          <a:xfrm rot="16200000" flipH="1">
            <a:off x="1469368" y="3641054"/>
            <a:ext cx="216024" cy="131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27" name="Straight Arrow Connector 126"/>
          <p:cNvCxnSpPr>
            <a:stCxn id="14" idx="2"/>
            <a:endCxn id="25" idx="0"/>
          </p:cNvCxnSpPr>
          <p:nvPr/>
        </p:nvCxnSpPr>
        <p:spPr bwMode="auto">
          <a:xfrm rot="5400000">
            <a:off x="2009428" y="3592474"/>
            <a:ext cx="216024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29" name="Straight Arrow Connector 128"/>
          <p:cNvCxnSpPr>
            <a:stCxn id="14" idx="2"/>
            <a:endCxn id="26" idx="0"/>
          </p:cNvCxnSpPr>
          <p:nvPr/>
        </p:nvCxnSpPr>
        <p:spPr bwMode="auto">
          <a:xfrm rot="16200000" flipH="1">
            <a:off x="2185256" y="3645246"/>
            <a:ext cx="224408" cy="131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0" name="Straight Arrow Connector 129"/>
          <p:cNvCxnSpPr/>
          <p:nvPr/>
        </p:nvCxnSpPr>
        <p:spPr bwMode="auto">
          <a:xfrm rot="5400000">
            <a:off x="2994112" y="3600858"/>
            <a:ext cx="224408" cy="220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1" name="Straight Arrow Connector 130"/>
          <p:cNvCxnSpPr/>
          <p:nvPr/>
        </p:nvCxnSpPr>
        <p:spPr bwMode="auto">
          <a:xfrm rot="16200000" flipH="1">
            <a:off x="3174132" y="3641054"/>
            <a:ext cx="216024" cy="131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2" name="Straight Arrow Connector 131"/>
          <p:cNvCxnSpPr/>
          <p:nvPr/>
        </p:nvCxnSpPr>
        <p:spPr bwMode="auto">
          <a:xfrm rot="5400000">
            <a:off x="3714192" y="3592474"/>
            <a:ext cx="216024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3" name="Straight Arrow Connector 132"/>
          <p:cNvCxnSpPr>
            <a:stCxn id="16" idx="2"/>
          </p:cNvCxnSpPr>
          <p:nvPr/>
        </p:nvCxnSpPr>
        <p:spPr bwMode="auto">
          <a:xfrm rot="16200000" flipH="1">
            <a:off x="3865730" y="3620956"/>
            <a:ext cx="224408" cy="1800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4" name="Straight Arrow Connector 133"/>
          <p:cNvCxnSpPr/>
          <p:nvPr/>
        </p:nvCxnSpPr>
        <p:spPr bwMode="auto">
          <a:xfrm rot="5400000">
            <a:off x="4713920" y="3600859"/>
            <a:ext cx="224408" cy="220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5" name="Straight Arrow Connector 134"/>
          <p:cNvCxnSpPr/>
          <p:nvPr/>
        </p:nvCxnSpPr>
        <p:spPr bwMode="auto">
          <a:xfrm rot="16200000" flipH="1">
            <a:off x="4893940" y="3641055"/>
            <a:ext cx="216024" cy="131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6" name="Straight Arrow Connector 135"/>
          <p:cNvCxnSpPr/>
          <p:nvPr/>
        </p:nvCxnSpPr>
        <p:spPr bwMode="auto">
          <a:xfrm rot="5400000">
            <a:off x="5434000" y="3592475"/>
            <a:ext cx="216024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37" name="Straight Arrow Connector 136"/>
          <p:cNvCxnSpPr>
            <a:stCxn id="20" idx="2"/>
          </p:cNvCxnSpPr>
          <p:nvPr/>
        </p:nvCxnSpPr>
        <p:spPr bwMode="auto">
          <a:xfrm rot="16200000" flipH="1">
            <a:off x="5589730" y="3625148"/>
            <a:ext cx="224409" cy="171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41" name="Straight Arrow Connector 140"/>
          <p:cNvCxnSpPr/>
          <p:nvPr/>
        </p:nvCxnSpPr>
        <p:spPr bwMode="auto">
          <a:xfrm rot="5400000">
            <a:off x="6370104" y="3592474"/>
            <a:ext cx="224408" cy="220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42" name="Straight Arrow Connector 141"/>
          <p:cNvCxnSpPr/>
          <p:nvPr/>
        </p:nvCxnSpPr>
        <p:spPr bwMode="auto">
          <a:xfrm rot="16200000" flipH="1">
            <a:off x="6550124" y="3632670"/>
            <a:ext cx="216024" cy="131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43" name="Straight Arrow Connector 142"/>
          <p:cNvCxnSpPr/>
          <p:nvPr/>
        </p:nvCxnSpPr>
        <p:spPr bwMode="auto">
          <a:xfrm rot="5400000">
            <a:off x="7090184" y="3584090"/>
            <a:ext cx="216024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44" name="Straight Arrow Connector 143"/>
          <p:cNvCxnSpPr>
            <a:stCxn id="22" idx="2"/>
          </p:cNvCxnSpPr>
          <p:nvPr/>
        </p:nvCxnSpPr>
        <p:spPr bwMode="auto">
          <a:xfrm rot="16200000" flipH="1">
            <a:off x="7250106" y="3620956"/>
            <a:ext cx="216024" cy="171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381436" y="2447378"/>
            <a:ext cx="6314696" cy="2609850"/>
            <a:chOff x="943" y="1344"/>
            <a:chExt cx="4309" cy="16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6" name="AutoShape 18"/>
            <p:cNvSpPr>
              <a:spLocks noChangeArrowheads="1"/>
            </p:cNvSpPr>
            <p:nvPr/>
          </p:nvSpPr>
          <p:spPr bwMode="auto">
            <a:xfrm>
              <a:off x="943" y="1344"/>
              <a:ext cx="4309" cy="528"/>
            </a:xfrm>
            <a:prstGeom prst="leftRightArrow">
              <a:avLst>
                <a:gd name="adj1" fmla="val 50000"/>
                <a:gd name="adj2" fmla="val 16322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ctr" eaLnBrk="0" hangingPunct="0"/>
              <a:r>
                <a:rPr lang="en-GB" sz="1800" b="1" dirty="0" smtClean="0">
                  <a:solidFill>
                    <a:srgbClr val="000000"/>
                  </a:solidFill>
                </a:rPr>
                <a:t>Core Process - Innovation</a:t>
              </a:r>
              <a:endParaRPr lang="en-GB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08" name="AutoShape 19"/>
            <p:cNvSpPr>
              <a:spLocks noChangeArrowheads="1"/>
            </p:cNvSpPr>
            <p:nvPr/>
          </p:nvSpPr>
          <p:spPr bwMode="auto">
            <a:xfrm>
              <a:off x="943" y="1908"/>
              <a:ext cx="4309" cy="528"/>
            </a:xfrm>
            <a:prstGeom prst="leftRightArrow">
              <a:avLst>
                <a:gd name="adj1" fmla="val 50000"/>
                <a:gd name="adj2" fmla="val 16322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ctr" eaLnBrk="0" hangingPunct="0"/>
              <a:r>
                <a:rPr lang="en-GB" sz="1800" b="1" dirty="0" smtClean="0">
                  <a:solidFill>
                    <a:srgbClr val="000000"/>
                  </a:solidFill>
                </a:rPr>
                <a:t>Core Process - Order </a:t>
              </a:r>
              <a:r>
                <a:rPr lang="en-GB" sz="1800" b="1" dirty="0">
                  <a:solidFill>
                    <a:srgbClr val="000000"/>
                  </a:solidFill>
                </a:rPr>
                <a:t>Creation</a:t>
              </a:r>
            </a:p>
          </p:txBody>
        </p:sp>
        <p:sp>
          <p:nvSpPr>
            <p:cNvPr id="109" name="AutoShape 20"/>
            <p:cNvSpPr>
              <a:spLocks noChangeArrowheads="1"/>
            </p:cNvSpPr>
            <p:nvPr/>
          </p:nvSpPr>
          <p:spPr bwMode="auto">
            <a:xfrm>
              <a:off x="943" y="2460"/>
              <a:ext cx="4309" cy="528"/>
            </a:xfrm>
            <a:prstGeom prst="leftRightArrow">
              <a:avLst>
                <a:gd name="adj1" fmla="val 50000"/>
                <a:gd name="adj2" fmla="val 161179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ctr" eaLnBrk="0" hangingPunct="0"/>
              <a:r>
                <a:rPr lang="en-GB" sz="1800" b="1" dirty="0" smtClean="0">
                  <a:solidFill>
                    <a:srgbClr val="000000"/>
                  </a:solidFill>
                </a:rPr>
                <a:t>Core Process - Order </a:t>
              </a:r>
              <a:r>
                <a:rPr lang="en-GB" sz="1800" b="1" dirty="0">
                  <a:solidFill>
                    <a:srgbClr val="000000"/>
                  </a:solidFill>
                </a:rPr>
                <a:t>Fulfilment</a:t>
              </a:r>
            </a:p>
          </p:txBody>
        </p:sp>
      </p:grpSp>
      <p:sp>
        <p:nvSpPr>
          <p:cNvPr id="113" name="AutoShape 5"/>
          <p:cNvSpPr>
            <a:spLocks noChangeArrowheads="1"/>
          </p:cNvSpPr>
          <p:nvPr/>
        </p:nvSpPr>
        <p:spPr bwMode="auto">
          <a:xfrm>
            <a:off x="1381436" y="1078482"/>
            <a:ext cx="6314696" cy="838200"/>
          </a:xfrm>
          <a:prstGeom prst="leftRightArrow">
            <a:avLst>
              <a:gd name="adj1" fmla="val 50000"/>
              <a:gd name="adj2" fmla="val 163220"/>
            </a:avLst>
          </a:pr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r>
              <a:rPr lang="en-US" sz="1800" b="1" dirty="0">
                <a:solidFill>
                  <a:srgbClr val="000000"/>
                </a:solidFill>
              </a:rPr>
              <a:t>Strategic </a:t>
            </a:r>
            <a:r>
              <a:rPr lang="en-US" sz="1800" b="1" dirty="0" smtClean="0">
                <a:solidFill>
                  <a:srgbClr val="000000"/>
                </a:solidFill>
              </a:rPr>
              <a:t>Management Process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15" name="AutoShape 9"/>
          <p:cNvSpPr>
            <a:spLocks noChangeArrowheads="1"/>
          </p:cNvSpPr>
          <p:nvPr/>
        </p:nvSpPr>
        <p:spPr bwMode="auto">
          <a:xfrm rot="5400000">
            <a:off x="-1216972" y="3662702"/>
            <a:ext cx="3854450" cy="1050740"/>
          </a:xfrm>
          <a:prstGeom prst="leftRightArrow">
            <a:avLst>
              <a:gd name="adj1" fmla="val 50000"/>
              <a:gd name="adj2" fmla="val 67727"/>
            </a:avLst>
          </a:prstGeom>
          <a:gradFill rotWithShape="1">
            <a:gsLst>
              <a:gs pos="0">
                <a:srgbClr val="FFFFCC"/>
              </a:gs>
              <a:gs pos="100000">
                <a:srgbClr val="0099CC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anchor="ctr"/>
          <a:lstStyle/>
          <a:p>
            <a:pPr algn="ctr" eaLnBrk="0" hangingPunct="0"/>
            <a:r>
              <a:rPr lang="en-GB" sz="1800" b="1" dirty="0" smtClean="0">
                <a:solidFill>
                  <a:srgbClr val="000000"/>
                </a:solidFill>
              </a:rPr>
              <a:t>Resource processes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6" name="AutoShape 12"/>
          <p:cNvSpPr>
            <a:spLocks noChangeArrowheads="1"/>
          </p:cNvSpPr>
          <p:nvPr/>
        </p:nvSpPr>
        <p:spPr bwMode="auto">
          <a:xfrm rot="16200000">
            <a:off x="6463538" y="3665877"/>
            <a:ext cx="3854450" cy="1050740"/>
          </a:xfrm>
          <a:prstGeom prst="leftRightArrow">
            <a:avLst>
              <a:gd name="adj1" fmla="val 50000"/>
              <a:gd name="adj2" fmla="val 67727"/>
            </a:avLst>
          </a:prstGeom>
          <a:gradFill rotWithShape="1">
            <a:gsLst>
              <a:gs pos="0">
                <a:srgbClr val="FFFFCC"/>
              </a:gs>
              <a:gs pos="100000">
                <a:srgbClr val="0099CC"/>
              </a:gs>
            </a:gsLst>
            <a:path path="rect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anchor="ctr"/>
          <a:lstStyle/>
          <a:p>
            <a:pPr algn="ctr" eaLnBrk="0" hangingPunct="0"/>
            <a:r>
              <a:rPr lang="en-GB" sz="1800" b="1" dirty="0">
                <a:solidFill>
                  <a:srgbClr val="000000"/>
                </a:solidFill>
              </a:rPr>
              <a:t>People </a:t>
            </a:r>
            <a:r>
              <a:rPr lang="en-GB" sz="1800" b="1" dirty="0" smtClean="0">
                <a:solidFill>
                  <a:srgbClr val="000000"/>
                </a:solidFill>
              </a:rPr>
              <a:t>Processes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228184" y="5214876"/>
            <a:ext cx="1440160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/>
              <a:t>SUPPLY</a:t>
            </a:r>
            <a:endParaRPr lang="en-GB" sz="1800" b="1" dirty="0"/>
          </a:p>
        </p:txBody>
      </p:sp>
      <p:sp>
        <p:nvSpPr>
          <p:cNvPr id="117" name="AutoShape 15"/>
          <p:cNvSpPr>
            <a:spLocks noChangeArrowheads="1"/>
          </p:cNvSpPr>
          <p:nvPr/>
        </p:nvSpPr>
        <p:spPr bwMode="auto">
          <a:xfrm rot="10800000">
            <a:off x="1381436" y="5327103"/>
            <a:ext cx="6314696" cy="838200"/>
          </a:xfrm>
          <a:prstGeom prst="leftRightArrow">
            <a:avLst>
              <a:gd name="adj1" fmla="val 53407"/>
              <a:gd name="adj2" fmla="val 158459"/>
            </a:avLst>
          </a:prstGeom>
          <a:gradFill rotWithShape="1">
            <a:gsLst>
              <a:gs pos="0">
                <a:srgbClr val="FFFFCC"/>
              </a:gs>
              <a:gs pos="100000">
                <a:srgbClr val="0099CC"/>
              </a:gs>
            </a:gsLst>
            <a:path path="rect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anchor="ctr"/>
          <a:lstStyle/>
          <a:p>
            <a:pPr algn="ctr" eaLnBrk="0" hangingPunct="0"/>
            <a:r>
              <a:rPr lang="en-GB" sz="1800" b="1" dirty="0">
                <a:solidFill>
                  <a:srgbClr val="000000"/>
                </a:solidFill>
              </a:rPr>
              <a:t>Continuous </a:t>
            </a:r>
            <a:r>
              <a:rPr lang="en-GB" sz="1800" b="1" dirty="0" smtClean="0">
                <a:solidFill>
                  <a:srgbClr val="000000"/>
                </a:solidFill>
              </a:rPr>
              <a:t>Improvement Processes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139952" y="637203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Adapted from Hines et al, 2008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30352" y="6519446"/>
            <a:ext cx="3386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Adapted from Hines</a:t>
            </a:r>
            <a:endParaRPr lang="en-GB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2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7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9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2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4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4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5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6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6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6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7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7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8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8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9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9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2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2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2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3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3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4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4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4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5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5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6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6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6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7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7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8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8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8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9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9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0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0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0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0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1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1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2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25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2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37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4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4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4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5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5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6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6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8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69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0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7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77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8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8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8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8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2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93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4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6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597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0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05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8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09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0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13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4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6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17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0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21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2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25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6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7" grpId="0" animBg="1"/>
      <p:bldP spid="76" grpId="0" animBg="1"/>
      <p:bldP spid="75" grpId="0" animBg="1"/>
      <p:bldP spid="5" grpId="0" animBg="1"/>
      <p:bldP spid="6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9" grpId="0"/>
      <p:bldP spid="80" grpId="0"/>
      <p:bldP spid="82" grpId="0"/>
      <p:bldP spid="113" grpId="0" animBg="1"/>
      <p:bldP spid="115" grpId="0" animBg="1"/>
      <p:bldP spid="116" grpId="0" animBg="1"/>
      <p:bldP spid="112" grpId="0"/>
      <p:bldP spid="1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500313" y="142875"/>
            <a:ext cx="400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/>
              <a:t>Before Implementation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500313" y="2143125"/>
            <a:ext cx="400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/>
              <a:t>Platform Implementation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2500313" y="42148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/>
              <a:t>Pillar Implementation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57313" y="1571625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43188" y="1571625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929063" y="1571625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14938" y="1571625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4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500813" y="1571625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5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357313" y="747713"/>
            <a:ext cx="6286500" cy="64293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357313" y="3605213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43188" y="3605213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929063" y="3605213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214938" y="3605213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500813" y="3605213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357313" y="3176588"/>
            <a:ext cx="6286500" cy="2857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mtClean="0">
                <a:solidFill>
                  <a:schemeClr val="tx1"/>
                </a:solidFill>
              </a:rPr>
              <a:t>Lean Training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357313" y="2819400"/>
            <a:ext cx="6286500" cy="2857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Visual Management (VM)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357313" y="6286500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1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643188" y="6286500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929063" y="6286500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3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214938" y="6286500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4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500813" y="6286500"/>
            <a:ext cx="1143000" cy="285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Stage 5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357313" y="5857875"/>
            <a:ext cx="1143000" cy="2857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VSM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357313" y="5500688"/>
            <a:ext cx="1143000" cy="2857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357313" y="5143500"/>
            <a:ext cx="1143000" cy="2857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SOP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29063" y="5500688"/>
            <a:ext cx="1143000" cy="2857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VSM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929063" y="5143500"/>
            <a:ext cx="1143000" cy="2857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929063" y="4786313"/>
            <a:ext cx="1143000" cy="2857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SOP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929063" y="5857875"/>
            <a:ext cx="1143000" cy="2857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5S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67944" y="6572250"/>
            <a:ext cx="507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Bateman, </a:t>
            </a:r>
            <a:r>
              <a:rPr lang="en-GB" sz="1600" dirty="0" err="1" smtClean="0"/>
              <a:t>Esain</a:t>
            </a:r>
            <a:r>
              <a:rPr lang="en-GB" sz="1600" dirty="0"/>
              <a:t> </a:t>
            </a:r>
            <a:r>
              <a:rPr lang="en-GB" sz="1600" dirty="0" smtClean="0"/>
              <a:t>and Lethbridge</a:t>
            </a:r>
            <a:endParaRPr lang="en-GB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72613D-7AD8-4C56-A3FF-78780E253EF7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Groups…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you think are the strengths and weaknesses of both ‘pillar’ and ‘platform’ approaches?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881077"/>
              </p:ext>
            </p:extLst>
          </p:nvPr>
        </p:nvGraphicFramePr>
        <p:xfrm>
          <a:off x="1524000" y="2550512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2232248"/>
                <a:gridCol w="254394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Weaknesses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GB" sz="2400" dirty="0" smtClean="0"/>
                        <a:t>Pillar</a:t>
                      </a:r>
                      <a:endParaRPr lang="en-GB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GB" sz="2400" dirty="0" smtClean="0"/>
                        <a:t>Platform</a:t>
                      </a:r>
                      <a:endParaRPr lang="en-GB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483592-DA69-4B4E-A102-AAF7B292D2B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Pillars vs. 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5"/>
            <a:ext cx="8928992" cy="4608513"/>
          </a:xfrm>
        </p:spPr>
        <p:txBody>
          <a:bodyPr/>
          <a:lstStyle/>
          <a:p>
            <a:pPr>
              <a:defRPr/>
            </a:pPr>
            <a:r>
              <a:rPr lang="en-GB" sz="2400" b="1" dirty="0" smtClean="0"/>
              <a:t>Strengths of Pillars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Integrates lean tools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Illustrates the extent of what is possible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Develops the skills of an improvement team - lower risk </a:t>
            </a:r>
          </a:p>
          <a:p>
            <a:pPr>
              <a:defRPr/>
            </a:pPr>
            <a:r>
              <a:rPr lang="en-GB" sz="2400" b="1" dirty="0"/>
              <a:t>Weaknesses of Pillars</a:t>
            </a:r>
          </a:p>
          <a:p>
            <a:pPr lvl="1">
              <a:defRPr/>
            </a:pPr>
            <a:r>
              <a:rPr lang="en-GB" sz="2000" dirty="0"/>
              <a:t>From organisational perspective difficult for pillar to affect bottom line </a:t>
            </a:r>
          </a:p>
          <a:p>
            <a:pPr lvl="1">
              <a:defRPr/>
            </a:pPr>
            <a:r>
              <a:rPr lang="en-GB" sz="2000" dirty="0"/>
              <a:t>Optimising part of the value stream can cause problems pre and post pillar</a:t>
            </a:r>
          </a:p>
          <a:p>
            <a:pPr lvl="1">
              <a:defRPr/>
            </a:pPr>
            <a:r>
              <a:rPr lang="en-GB" sz="2000" dirty="0"/>
              <a:t>Early adopters may get bored – plus good people are often moved</a:t>
            </a:r>
          </a:p>
          <a:p>
            <a:pPr lvl="1">
              <a:defRPr/>
            </a:pPr>
            <a:r>
              <a:rPr lang="en-GB" sz="2000" dirty="0"/>
              <a:t>An element of ‘starting from scratch’ with every new pillar </a:t>
            </a:r>
          </a:p>
          <a:p>
            <a:pPr>
              <a:defRPr/>
            </a:pPr>
            <a:endParaRPr lang="en-GB" sz="2400" b="1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4A4052-9F8D-44DD-AA4F-E32EBC8CC0C2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Pillars vs. 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2875"/>
            <a:ext cx="9001125" cy="4608513"/>
          </a:xfrm>
        </p:spPr>
        <p:txBody>
          <a:bodyPr/>
          <a:lstStyle/>
          <a:p>
            <a:pPr>
              <a:defRPr/>
            </a:pPr>
            <a:r>
              <a:rPr lang="en-GB" sz="2400" b="1" dirty="0"/>
              <a:t>Strengths of Platforms</a:t>
            </a:r>
          </a:p>
          <a:p>
            <a:pPr lvl="1">
              <a:defRPr/>
            </a:pPr>
            <a:r>
              <a:rPr lang="en-GB" sz="2000" dirty="0"/>
              <a:t>Maximises employee involvement</a:t>
            </a:r>
          </a:p>
          <a:p>
            <a:pPr lvl="1">
              <a:defRPr/>
            </a:pPr>
            <a:r>
              <a:rPr lang="en-GB" sz="2000" dirty="0"/>
              <a:t>Provides a ‘platform’ on which to develop further work</a:t>
            </a:r>
          </a:p>
          <a:p>
            <a:pPr lvl="1">
              <a:defRPr/>
            </a:pPr>
            <a:r>
              <a:rPr lang="en-GB" sz="2000" dirty="0"/>
              <a:t>Platform is more likely to be strategic</a:t>
            </a:r>
          </a:p>
          <a:p>
            <a:pPr lvl="1">
              <a:defRPr/>
            </a:pPr>
            <a:r>
              <a:rPr lang="en-GB" sz="2000" dirty="0"/>
              <a:t>Builds co-operation between managers</a:t>
            </a:r>
          </a:p>
          <a:p>
            <a:pPr lvl="1">
              <a:defRPr/>
            </a:pPr>
            <a:r>
              <a:rPr lang="en-GB" sz="2000" dirty="0"/>
              <a:t>Pace of change is consistent for everyone involved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Weaknesses of Platforms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Large resource and capability required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Large resource and capability required in order to make sustainable</a:t>
            </a:r>
          </a:p>
          <a:p>
            <a:pPr lvl="1">
              <a:defRPr/>
            </a:pPr>
            <a:r>
              <a:rPr lang="en-GB" sz="2000" dirty="0" smtClean="0">
                <a:ea typeface="+mn-ea"/>
              </a:rPr>
              <a:t>Takes a long time to train critical mass required</a:t>
            </a:r>
          </a:p>
          <a:p>
            <a:pPr lvl="1">
              <a:defRPr/>
            </a:pPr>
            <a:r>
              <a:rPr lang="en-GB" sz="2000" dirty="0" smtClean="0"/>
              <a:t>Progress may be difficult due to a variety of system conditions</a:t>
            </a:r>
          </a:p>
          <a:p>
            <a:pPr lvl="1">
              <a:defRPr/>
            </a:pPr>
            <a:endParaRPr lang="en-GB" sz="2000" b="1" dirty="0" smtClean="0"/>
          </a:p>
          <a:p>
            <a:pPr>
              <a:buFontTx/>
              <a:buNone/>
              <a:defRPr/>
            </a:pPr>
            <a:endParaRPr lang="en-GB" sz="2400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516E17-F3DE-442F-A834-9A86CCDAEC40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Factors to Consider</a:t>
            </a:r>
            <a:endParaRPr lang="en-GB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Size of improvement team</a:t>
            </a:r>
          </a:p>
          <a:p>
            <a:r>
              <a:rPr lang="en-GB" sz="2600" dirty="0" smtClean="0"/>
              <a:t>Experience of team</a:t>
            </a:r>
          </a:p>
          <a:p>
            <a:r>
              <a:rPr lang="en-GB" sz="2600" dirty="0" smtClean="0"/>
              <a:t>Level of management co-operation </a:t>
            </a:r>
          </a:p>
          <a:p>
            <a:r>
              <a:rPr lang="en-GB" sz="2600" dirty="0" smtClean="0"/>
              <a:t>Strategic support</a:t>
            </a:r>
          </a:p>
          <a:p>
            <a:r>
              <a:rPr lang="en-GB" sz="2600" dirty="0" smtClean="0"/>
              <a:t>Measurement systems present to support managers</a:t>
            </a:r>
          </a:p>
          <a:p>
            <a:r>
              <a:rPr lang="en-GB" sz="2600" dirty="0" smtClean="0"/>
              <a:t>Capacity for change (time/resource, sustainability) </a:t>
            </a:r>
          </a:p>
          <a:p>
            <a:r>
              <a:rPr lang="en-GB" sz="2600" dirty="0" smtClean="0"/>
              <a:t>Professional orientation / organisational readiness</a:t>
            </a:r>
          </a:p>
          <a:p>
            <a:endParaRPr lang="en-GB" sz="2600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4FDFE43-C498-4E2B-83AD-E1293930232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28750" y="1285875"/>
            <a:ext cx="5857875" cy="400050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1643063" y="1428750"/>
            <a:ext cx="1714500" cy="3714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3500438" y="1428750"/>
            <a:ext cx="1714500" cy="3714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5357813" y="1428750"/>
            <a:ext cx="1714500" cy="3714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Down Arrow 8"/>
          <p:cNvSpPr/>
          <p:nvPr/>
        </p:nvSpPr>
        <p:spPr>
          <a:xfrm rot="16200000">
            <a:off x="4036219" y="-2107406"/>
            <a:ext cx="1143000" cy="8643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GB" sz="3600" dirty="0"/>
              <a:t>Processes</a:t>
            </a:r>
          </a:p>
        </p:txBody>
      </p:sp>
      <p:sp>
        <p:nvSpPr>
          <p:cNvPr id="12" name="Down Arrow 11"/>
          <p:cNvSpPr/>
          <p:nvPr/>
        </p:nvSpPr>
        <p:spPr>
          <a:xfrm rot="16200000">
            <a:off x="4036219" y="-964406"/>
            <a:ext cx="1143000" cy="8643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GB" sz="3600" dirty="0"/>
              <a:t>Processes</a:t>
            </a:r>
          </a:p>
        </p:txBody>
      </p:sp>
      <p:sp>
        <p:nvSpPr>
          <p:cNvPr id="13" name="Down Arrow 12"/>
          <p:cNvSpPr/>
          <p:nvPr/>
        </p:nvSpPr>
        <p:spPr>
          <a:xfrm rot="16200000">
            <a:off x="4036219" y="250031"/>
            <a:ext cx="1143000" cy="8643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GB" sz="3600" dirty="0"/>
              <a:t>Processes</a:t>
            </a:r>
          </a:p>
        </p:txBody>
      </p:sp>
      <p:sp>
        <p:nvSpPr>
          <p:cNvPr id="28681" name="TextBox 17"/>
          <p:cNvSpPr txBox="1">
            <a:spLocks noChangeArrowheads="1"/>
          </p:cNvSpPr>
          <p:nvPr/>
        </p:nvSpPr>
        <p:spPr bwMode="auto">
          <a:xfrm>
            <a:off x="1714500" y="2571750"/>
            <a:ext cx="1571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/>
              <a:t>Department A</a:t>
            </a:r>
          </a:p>
        </p:txBody>
      </p:sp>
      <p:sp>
        <p:nvSpPr>
          <p:cNvPr id="28682" name="TextBox 18"/>
          <p:cNvSpPr txBox="1">
            <a:spLocks noChangeArrowheads="1"/>
          </p:cNvSpPr>
          <p:nvPr/>
        </p:nvSpPr>
        <p:spPr bwMode="auto">
          <a:xfrm>
            <a:off x="3571875" y="2571750"/>
            <a:ext cx="1571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/>
              <a:t>Department B</a:t>
            </a:r>
          </a:p>
        </p:txBody>
      </p:sp>
      <p:sp>
        <p:nvSpPr>
          <p:cNvPr id="28683" name="TextBox 19"/>
          <p:cNvSpPr txBox="1">
            <a:spLocks noChangeArrowheads="1"/>
          </p:cNvSpPr>
          <p:nvPr/>
        </p:nvSpPr>
        <p:spPr bwMode="auto">
          <a:xfrm>
            <a:off x="5357813" y="2571750"/>
            <a:ext cx="1571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/>
              <a:t>Department C</a:t>
            </a:r>
          </a:p>
        </p:txBody>
      </p:sp>
      <p:sp>
        <p:nvSpPr>
          <p:cNvPr id="5" name="Oval 4"/>
          <p:cNvSpPr/>
          <p:nvPr/>
        </p:nvSpPr>
        <p:spPr>
          <a:xfrm>
            <a:off x="2214563" y="42862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2214563" y="3071813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/>
          </a:p>
        </p:txBody>
      </p:sp>
      <p:sp>
        <p:nvSpPr>
          <p:cNvPr id="22" name="Oval 21"/>
          <p:cNvSpPr/>
          <p:nvPr/>
        </p:nvSpPr>
        <p:spPr>
          <a:xfrm>
            <a:off x="4071938" y="4286250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000750" y="4286250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1938338" y="4000500"/>
            <a:ext cx="1133475" cy="113347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000750" y="1928813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000750" y="3071813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/>
          </a:p>
        </p:txBody>
      </p:sp>
      <p:sp>
        <p:nvSpPr>
          <p:cNvPr id="28" name="Oval 27"/>
          <p:cNvSpPr/>
          <p:nvPr/>
        </p:nvSpPr>
        <p:spPr>
          <a:xfrm>
            <a:off x="3786188" y="4000500"/>
            <a:ext cx="1133475" cy="113347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715000" y="1652588"/>
            <a:ext cx="1133475" cy="113347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071938" y="3071813"/>
            <a:ext cx="571500" cy="57150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/>
          </a:p>
        </p:txBody>
      </p:sp>
      <p:sp>
        <p:nvSpPr>
          <p:cNvPr id="32" name="Oval 31"/>
          <p:cNvSpPr/>
          <p:nvPr/>
        </p:nvSpPr>
        <p:spPr>
          <a:xfrm>
            <a:off x="5715000" y="4000500"/>
            <a:ext cx="1133475" cy="113347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1428750" y="3000375"/>
            <a:ext cx="2143125" cy="214312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5143500" y="1285875"/>
            <a:ext cx="2143125" cy="401002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1428750" y="3643313"/>
            <a:ext cx="5857875" cy="1581150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2071688" y="1857375"/>
            <a:ext cx="704850" cy="71437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3714750" y="1500188"/>
            <a:ext cx="1347788" cy="1366837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1785938" y="1500188"/>
            <a:ext cx="1347787" cy="1366837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1500188" y="1285875"/>
            <a:ext cx="5857875" cy="2295525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1428750" y="1285875"/>
            <a:ext cx="5857875" cy="3938588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/>
              <a:t>Lean Organisation</a:t>
            </a:r>
          </a:p>
        </p:txBody>
      </p:sp>
      <p:sp>
        <p:nvSpPr>
          <p:cNvPr id="41" name="Oval 40"/>
          <p:cNvSpPr/>
          <p:nvPr/>
        </p:nvSpPr>
        <p:spPr>
          <a:xfrm>
            <a:off x="5367338" y="5857875"/>
            <a:ext cx="776287" cy="785813"/>
          </a:xfrm>
          <a:prstGeom prst="ellipse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286500" y="605948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/>
              <a:t>Lean implementation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572396" y="214290"/>
            <a:ext cx="10715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GB" sz="1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Pliiars &amp; Platforms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72613D-7AD8-4C56-A3FF-78780E253EF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theme/theme1.xml><?xml version="1.0" encoding="utf-8"?>
<a:theme xmlns:a="http://schemas.openxmlformats.org/drawingml/2006/main" name="LCS theme 2015.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ew uni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CS theme 2015.2" id="{09F543E6-9947-49F4-B5F3-15755A7E691E}" vid="{1FDD9D05-42D8-425D-A7C7-E73A7897DCB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6555</TotalTime>
  <Words>530</Words>
  <Application>Microsoft Office PowerPoint</Application>
  <PresentationFormat>On-screen Show (4:3)</PresentationFormat>
  <Paragraphs>149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Franklin Gothic Heavy</vt:lpstr>
      <vt:lpstr>Georgia</vt:lpstr>
      <vt:lpstr>Verdana</vt:lpstr>
      <vt:lpstr>LCS theme 2015.2</vt:lpstr>
      <vt:lpstr>Implementation Approaches </vt:lpstr>
      <vt:lpstr>Typical Organisation (Simplified)</vt:lpstr>
      <vt:lpstr>PowerPoint Presentation</vt:lpstr>
      <vt:lpstr>In Groups…</vt:lpstr>
      <vt:lpstr>Pillars vs. Platforms</vt:lpstr>
      <vt:lpstr>Pillars vs. Platforms</vt:lpstr>
      <vt:lpstr>Factors to Consider</vt:lpstr>
      <vt:lpstr>PowerPoint Presentation</vt:lpstr>
    </vt:vector>
  </TitlesOfParts>
  <Company>Cardiff Business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Innovation</dc:title>
  <dc:subject>Cardiff County Council workshop</dc:subject>
  <dc:creator>Simon Elias</dc:creator>
  <cp:lastModifiedBy>Simon Elias</cp:lastModifiedBy>
  <cp:revision>296</cp:revision>
  <cp:lastPrinted>2012-11-12T16:39:30Z</cp:lastPrinted>
  <dcterms:created xsi:type="dcterms:W3CDTF">2005-01-06T09:06:38Z</dcterms:created>
  <dcterms:modified xsi:type="dcterms:W3CDTF">2015-12-01T16:51:46Z</dcterms:modified>
</cp:coreProperties>
</file>