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6" r:id="rId4"/>
  </p:sldMasterIdLst>
  <p:notesMasterIdLst>
    <p:notesMasterId r:id="rId20"/>
  </p:notesMasterIdLst>
  <p:handoutMasterIdLst>
    <p:handoutMasterId r:id="rId21"/>
  </p:handoutMasterIdLst>
  <p:sldIdLst>
    <p:sldId id="264" r:id="rId5"/>
    <p:sldId id="423" r:id="rId6"/>
    <p:sldId id="448" r:id="rId7"/>
    <p:sldId id="431" r:id="rId8"/>
    <p:sldId id="362" r:id="rId9"/>
    <p:sldId id="442" r:id="rId10"/>
    <p:sldId id="430" r:id="rId11"/>
    <p:sldId id="419" r:id="rId12"/>
    <p:sldId id="420" r:id="rId13"/>
    <p:sldId id="425" r:id="rId14"/>
    <p:sldId id="457" r:id="rId15"/>
    <p:sldId id="426" r:id="rId16"/>
    <p:sldId id="428" r:id="rId17"/>
    <p:sldId id="429" r:id="rId18"/>
    <p:sldId id="422" r:id="rId19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9C7E7BDE-3881-4846-93DB-44E03CCBDA3B}">
          <p14:sldIdLst>
            <p14:sldId id="264"/>
            <p14:sldId id="423"/>
            <p14:sldId id="448"/>
            <p14:sldId id="431"/>
            <p14:sldId id="362"/>
            <p14:sldId id="442"/>
            <p14:sldId id="430"/>
            <p14:sldId id="419"/>
            <p14:sldId id="420"/>
            <p14:sldId id="425"/>
            <p14:sldId id="457"/>
            <p14:sldId id="426"/>
            <p14:sldId id="428"/>
            <p14:sldId id="429"/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 userDrawn="1">
          <p15:clr>
            <a:srgbClr val="A4A3A4"/>
          </p15:clr>
        </p15:guide>
        <p15:guide id="2" pos="216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052"/>
    <a:srgbClr val="122C4A"/>
    <a:srgbClr val="153154"/>
    <a:srgbClr val="B6B43C"/>
    <a:srgbClr val="5A8D90"/>
    <a:srgbClr val="2B729E"/>
    <a:srgbClr val="C0BA40"/>
    <a:srgbClr val="518E91"/>
    <a:srgbClr val="21325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095" autoAdjust="0"/>
  </p:normalViewPr>
  <p:slideViewPr>
    <p:cSldViewPr snapToObjects="1">
      <p:cViewPr varScale="1">
        <p:scale>
          <a:sx n="91" d="100"/>
          <a:sy n="91" d="100"/>
        </p:scale>
        <p:origin x="16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51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2664" y="-90"/>
      </p:cViewPr>
      <p:guideLst>
        <p:guide orient="horz" pos="3150"/>
        <p:guide pos="216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7950F-C929-4A24-A700-EC8775B60A4C}" type="doc">
      <dgm:prSet loTypeId="urn:microsoft.com/office/officeart/2005/8/layout/cycle2" loCatId="cycle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CDE97D2B-80C4-41F0-9CCC-A24943ACEA8D}">
      <dgm:prSet phldrT="[Text]" custT="1"/>
      <dgm:spPr>
        <a:solidFill>
          <a:srgbClr val="518E91"/>
        </a:solidFill>
        <a:effectLst/>
      </dgm:spPr>
      <dgm:t>
        <a:bodyPr/>
        <a:lstStyle/>
        <a:p>
          <a:r>
            <a:rPr lang="en-GB" sz="1600" b="1" dirty="0">
              <a:solidFill>
                <a:schemeClr val="bg1"/>
              </a:solidFill>
              <a:latin typeface="Calibri" panose="020F0502020204030204" pitchFamily="34" charset="0"/>
            </a:rPr>
            <a:t>What happened (describe the experience)?</a:t>
          </a:r>
        </a:p>
      </dgm:t>
    </dgm:pt>
    <dgm:pt modelId="{83B1610E-ACAE-429A-AF9B-E2DC3A139BDE}" type="parTrans" cxnId="{89DA952C-73FA-491C-A179-45D7C1D4BAFD}">
      <dgm:prSet/>
      <dgm:spPr/>
      <dgm:t>
        <a:bodyPr/>
        <a:lstStyle/>
        <a:p>
          <a:endParaRPr lang="en-GB" sz="3600"/>
        </a:p>
      </dgm:t>
    </dgm:pt>
    <dgm:pt modelId="{9F849C84-5C43-4568-861F-87C736DE5487}" type="sibTrans" cxnId="{89DA952C-73FA-491C-A179-45D7C1D4BAFD}">
      <dgm:prSet custT="1"/>
      <dgm:spPr>
        <a:solidFill>
          <a:srgbClr val="B6B43C"/>
        </a:solidFill>
        <a:ln>
          <a:noFill/>
        </a:ln>
        <a:effectLst/>
      </dgm:spPr>
      <dgm:t>
        <a:bodyPr/>
        <a:lstStyle/>
        <a:p>
          <a:endParaRPr lang="en-GB" sz="1100"/>
        </a:p>
      </dgm:t>
    </dgm:pt>
    <dgm:pt modelId="{F3CD1B29-BEA3-4414-B662-DD3891B4DA38}">
      <dgm:prSet phldrT="[Text]" custT="1"/>
      <dgm:spPr>
        <a:solidFill>
          <a:srgbClr val="518E91"/>
        </a:solidFill>
        <a:effectLst/>
      </dgm:spPr>
      <dgm:t>
        <a:bodyPr/>
        <a:lstStyle/>
        <a:p>
          <a:r>
            <a:rPr lang="en-GB" sz="1600" b="1" dirty="0">
              <a:solidFill>
                <a:schemeClr val="bg1"/>
              </a:solidFill>
              <a:latin typeface="Calibri" panose="020F0502020204030204" pitchFamily="34" charset="0"/>
            </a:rPr>
            <a:t>Why /how did it happen? What factors contributed? How do you feel about it?</a:t>
          </a:r>
        </a:p>
      </dgm:t>
    </dgm:pt>
    <dgm:pt modelId="{C0583017-1FD2-4FF9-9D88-DE0B038E3181}" type="parTrans" cxnId="{ACA5ED9F-CD66-43A2-9A7A-941E926C1CDF}">
      <dgm:prSet/>
      <dgm:spPr/>
      <dgm:t>
        <a:bodyPr/>
        <a:lstStyle/>
        <a:p>
          <a:endParaRPr lang="en-GB" sz="3600"/>
        </a:p>
      </dgm:t>
    </dgm:pt>
    <dgm:pt modelId="{1BF7A73F-3F11-4C1C-8BF7-CC18AE2EF5C8}" type="sibTrans" cxnId="{ACA5ED9F-CD66-43A2-9A7A-941E926C1CDF}">
      <dgm:prSet custT="1"/>
      <dgm:spPr>
        <a:solidFill>
          <a:srgbClr val="B6B43C"/>
        </a:solidFill>
        <a:ln>
          <a:noFill/>
        </a:ln>
        <a:effectLst/>
      </dgm:spPr>
      <dgm:t>
        <a:bodyPr/>
        <a:lstStyle/>
        <a:p>
          <a:endParaRPr lang="en-GB" sz="1100"/>
        </a:p>
      </dgm:t>
    </dgm:pt>
    <dgm:pt modelId="{AF524C3E-FC49-446C-9167-31A2D70B5E47}">
      <dgm:prSet phldrT="[Text]" custT="1"/>
      <dgm:spPr>
        <a:solidFill>
          <a:srgbClr val="518E91"/>
        </a:solidFill>
        <a:effectLst/>
      </dgm:spPr>
      <dgm:t>
        <a:bodyPr/>
        <a:lstStyle/>
        <a:p>
          <a:r>
            <a:rPr lang="en-GB" sz="1600" b="1" dirty="0">
              <a:solidFill>
                <a:schemeClr val="bg1"/>
              </a:solidFill>
              <a:latin typeface="Calibri" panose="020F0502020204030204" pitchFamily="34" charset="0"/>
            </a:rPr>
            <a:t>What is your new interpretation of the experience? What is the significance? What did you learn about yourself and others?</a:t>
          </a:r>
        </a:p>
      </dgm:t>
    </dgm:pt>
    <dgm:pt modelId="{61EFE1D7-6CDB-4251-9DDD-DECEC509EFC9}" type="parTrans" cxnId="{A01B3593-EE94-4E0F-87C1-EEC2BBB68CEC}">
      <dgm:prSet/>
      <dgm:spPr/>
      <dgm:t>
        <a:bodyPr/>
        <a:lstStyle/>
        <a:p>
          <a:endParaRPr lang="en-GB" sz="3600"/>
        </a:p>
      </dgm:t>
    </dgm:pt>
    <dgm:pt modelId="{3669E989-2DFE-4151-A224-4958AB15B599}" type="sibTrans" cxnId="{A01B3593-EE94-4E0F-87C1-EEC2BBB68CEC}">
      <dgm:prSet custT="1"/>
      <dgm:spPr>
        <a:solidFill>
          <a:srgbClr val="B6B43C"/>
        </a:solidFill>
        <a:ln>
          <a:noFill/>
        </a:ln>
        <a:effectLst/>
      </dgm:spPr>
      <dgm:t>
        <a:bodyPr/>
        <a:lstStyle/>
        <a:p>
          <a:endParaRPr lang="en-GB" sz="1100"/>
        </a:p>
      </dgm:t>
    </dgm:pt>
    <dgm:pt modelId="{209E7BED-ABA9-419A-BE40-5855B114422F}">
      <dgm:prSet phldrT="[Text]" custT="1"/>
      <dgm:spPr>
        <a:solidFill>
          <a:srgbClr val="518E91"/>
        </a:solidFill>
        <a:effectLst/>
      </dgm:spPr>
      <dgm:t>
        <a:bodyPr/>
        <a:lstStyle/>
        <a:p>
          <a:r>
            <a:rPr lang="en-GB" sz="1600" b="1" dirty="0">
              <a:solidFill>
                <a:schemeClr val="bg1"/>
              </a:solidFill>
              <a:latin typeface="Calibri" panose="020F0502020204030204" pitchFamily="34" charset="0"/>
            </a:rPr>
            <a:t>What will you do as a result of this experience? How will you use it to inform your future?</a:t>
          </a:r>
        </a:p>
      </dgm:t>
    </dgm:pt>
    <dgm:pt modelId="{B2A7F0E0-FA8C-4BE9-9FE3-36ADCB17B562}" type="parTrans" cxnId="{B3C9794A-9C61-457D-8623-CD778765F312}">
      <dgm:prSet/>
      <dgm:spPr/>
      <dgm:t>
        <a:bodyPr/>
        <a:lstStyle/>
        <a:p>
          <a:endParaRPr lang="en-GB" sz="3600"/>
        </a:p>
      </dgm:t>
    </dgm:pt>
    <dgm:pt modelId="{18BBC16F-88A4-4B82-9446-D83A806058DB}" type="sibTrans" cxnId="{B3C9794A-9C61-457D-8623-CD778765F312}">
      <dgm:prSet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endParaRPr lang="en-GB" sz="1100"/>
        </a:p>
      </dgm:t>
    </dgm:pt>
    <dgm:pt modelId="{4DB36E66-438C-4914-A672-BC8EEB6B6CA8}" type="pres">
      <dgm:prSet presAssocID="{8B17950F-C929-4A24-A700-EC8775B60A4C}" presName="cycle" presStyleCnt="0">
        <dgm:presLayoutVars>
          <dgm:dir/>
          <dgm:resizeHandles val="exact"/>
        </dgm:presLayoutVars>
      </dgm:prSet>
      <dgm:spPr/>
    </dgm:pt>
    <dgm:pt modelId="{691FB6AB-575A-423F-8FB7-C3A92EE5E950}" type="pres">
      <dgm:prSet presAssocID="{CDE97D2B-80C4-41F0-9CCC-A24943ACEA8D}" presName="node" presStyleLbl="node1" presStyleIdx="0" presStyleCnt="4" custScaleX="118150" custScaleY="113143">
        <dgm:presLayoutVars>
          <dgm:bulletEnabled val="1"/>
        </dgm:presLayoutVars>
      </dgm:prSet>
      <dgm:spPr/>
    </dgm:pt>
    <dgm:pt modelId="{4CFE2C5D-5A1F-4EA7-B46D-085A31CDAFBF}" type="pres">
      <dgm:prSet presAssocID="{9F849C84-5C43-4568-861F-87C736DE5487}" presName="sibTrans" presStyleLbl="sibTrans2D1" presStyleIdx="0" presStyleCnt="4"/>
      <dgm:spPr/>
    </dgm:pt>
    <dgm:pt modelId="{7A055FD6-2325-4EC5-BEB7-B139621D4FEB}" type="pres">
      <dgm:prSet presAssocID="{9F849C84-5C43-4568-861F-87C736DE5487}" presName="connectorText" presStyleLbl="sibTrans2D1" presStyleIdx="0" presStyleCnt="4"/>
      <dgm:spPr/>
    </dgm:pt>
    <dgm:pt modelId="{E2989DD5-DE7A-4B2C-AF11-A2FE1D6FF320}" type="pres">
      <dgm:prSet presAssocID="{F3CD1B29-BEA3-4414-B662-DD3891B4DA38}" presName="node" presStyleLbl="node1" presStyleIdx="1" presStyleCnt="4" custScaleX="118150" custScaleY="113143">
        <dgm:presLayoutVars>
          <dgm:bulletEnabled val="1"/>
        </dgm:presLayoutVars>
      </dgm:prSet>
      <dgm:spPr/>
    </dgm:pt>
    <dgm:pt modelId="{99A77115-8083-4A24-B3A5-C2C2515768C8}" type="pres">
      <dgm:prSet presAssocID="{1BF7A73F-3F11-4C1C-8BF7-CC18AE2EF5C8}" presName="sibTrans" presStyleLbl="sibTrans2D1" presStyleIdx="1" presStyleCnt="4"/>
      <dgm:spPr/>
    </dgm:pt>
    <dgm:pt modelId="{BFDC8EC1-A890-4DD1-AA35-21F14483AE9C}" type="pres">
      <dgm:prSet presAssocID="{1BF7A73F-3F11-4C1C-8BF7-CC18AE2EF5C8}" presName="connectorText" presStyleLbl="sibTrans2D1" presStyleIdx="1" presStyleCnt="4"/>
      <dgm:spPr/>
    </dgm:pt>
    <dgm:pt modelId="{07BAC64C-D3C3-4FA0-B499-711EE8F2DFC3}" type="pres">
      <dgm:prSet presAssocID="{AF524C3E-FC49-446C-9167-31A2D70B5E47}" presName="node" presStyleLbl="node1" presStyleIdx="2" presStyleCnt="4" custScaleX="118150" custScaleY="113143">
        <dgm:presLayoutVars>
          <dgm:bulletEnabled val="1"/>
        </dgm:presLayoutVars>
      </dgm:prSet>
      <dgm:spPr/>
    </dgm:pt>
    <dgm:pt modelId="{18700F9C-F655-4087-92A7-DEE9E11B29A2}" type="pres">
      <dgm:prSet presAssocID="{3669E989-2DFE-4151-A224-4958AB15B599}" presName="sibTrans" presStyleLbl="sibTrans2D1" presStyleIdx="2" presStyleCnt="4"/>
      <dgm:spPr/>
    </dgm:pt>
    <dgm:pt modelId="{AF9CD767-A43B-4747-9869-2DBC74F2F992}" type="pres">
      <dgm:prSet presAssocID="{3669E989-2DFE-4151-A224-4958AB15B599}" presName="connectorText" presStyleLbl="sibTrans2D1" presStyleIdx="2" presStyleCnt="4"/>
      <dgm:spPr/>
    </dgm:pt>
    <dgm:pt modelId="{759E9D5E-8502-4977-8C6F-D25187125ED5}" type="pres">
      <dgm:prSet presAssocID="{209E7BED-ABA9-419A-BE40-5855B114422F}" presName="node" presStyleLbl="node1" presStyleIdx="3" presStyleCnt="4" custScaleX="118150" custScaleY="113143">
        <dgm:presLayoutVars>
          <dgm:bulletEnabled val="1"/>
        </dgm:presLayoutVars>
      </dgm:prSet>
      <dgm:spPr/>
    </dgm:pt>
    <dgm:pt modelId="{62DE7798-98B5-4B99-B181-C7479EFF5FB0}" type="pres">
      <dgm:prSet presAssocID="{18BBC16F-88A4-4B82-9446-D83A806058DB}" presName="sibTrans" presStyleLbl="sibTrans2D1" presStyleIdx="3" presStyleCnt="4"/>
      <dgm:spPr/>
    </dgm:pt>
    <dgm:pt modelId="{6B7CE83F-892C-4A9F-836A-68250FCAF4C8}" type="pres">
      <dgm:prSet presAssocID="{18BBC16F-88A4-4B82-9446-D83A806058DB}" presName="connectorText" presStyleLbl="sibTrans2D1" presStyleIdx="3" presStyleCnt="4"/>
      <dgm:spPr/>
    </dgm:pt>
  </dgm:ptLst>
  <dgm:cxnLst>
    <dgm:cxn modelId="{D39ADB00-A64F-4953-AAEB-0BBCC6ADCCD5}" type="presOf" srcId="{F3CD1B29-BEA3-4414-B662-DD3891B4DA38}" destId="{E2989DD5-DE7A-4B2C-AF11-A2FE1D6FF320}" srcOrd="0" destOrd="0" presId="urn:microsoft.com/office/officeart/2005/8/layout/cycle2"/>
    <dgm:cxn modelId="{7B120E18-83C6-47F0-88FE-387F90BDB22C}" type="presOf" srcId="{AF524C3E-FC49-446C-9167-31A2D70B5E47}" destId="{07BAC64C-D3C3-4FA0-B499-711EE8F2DFC3}" srcOrd="0" destOrd="0" presId="urn:microsoft.com/office/officeart/2005/8/layout/cycle2"/>
    <dgm:cxn modelId="{4957D01D-9E32-40E7-BBA9-D37E684D4F09}" type="presOf" srcId="{209E7BED-ABA9-419A-BE40-5855B114422F}" destId="{759E9D5E-8502-4977-8C6F-D25187125ED5}" srcOrd="0" destOrd="0" presId="urn:microsoft.com/office/officeart/2005/8/layout/cycle2"/>
    <dgm:cxn modelId="{58195421-0F4D-403B-841F-785DBA56B517}" type="presOf" srcId="{18BBC16F-88A4-4B82-9446-D83A806058DB}" destId="{6B7CE83F-892C-4A9F-836A-68250FCAF4C8}" srcOrd="1" destOrd="0" presId="urn:microsoft.com/office/officeart/2005/8/layout/cycle2"/>
    <dgm:cxn modelId="{89DA952C-73FA-491C-A179-45D7C1D4BAFD}" srcId="{8B17950F-C929-4A24-A700-EC8775B60A4C}" destId="{CDE97D2B-80C4-41F0-9CCC-A24943ACEA8D}" srcOrd="0" destOrd="0" parTransId="{83B1610E-ACAE-429A-AF9B-E2DC3A139BDE}" sibTransId="{9F849C84-5C43-4568-861F-87C736DE5487}"/>
    <dgm:cxn modelId="{177F362F-FD73-43C8-8EB7-CA8A036CC5C9}" type="presOf" srcId="{9F849C84-5C43-4568-861F-87C736DE5487}" destId="{4CFE2C5D-5A1F-4EA7-B46D-085A31CDAFBF}" srcOrd="0" destOrd="0" presId="urn:microsoft.com/office/officeart/2005/8/layout/cycle2"/>
    <dgm:cxn modelId="{1CBF5E31-984C-4E47-87DA-E1FB3E3DD896}" type="presOf" srcId="{18BBC16F-88A4-4B82-9446-D83A806058DB}" destId="{62DE7798-98B5-4B99-B181-C7479EFF5FB0}" srcOrd="0" destOrd="0" presId="urn:microsoft.com/office/officeart/2005/8/layout/cycle2"/>
    <dgm:cxn modelId="{E828AA34-6EF0-4646-967B-1168A4A06102}" type="presOf" srcId="{1BF7A73F-3F11-4C1C-8BF7-CC18AE2EF5C8}" destId="{99A77115-8083-4A24-B3A5-C2C2515768C8}" srcOrd="0" destOrd="0" presId="urn:microsoft.com/office/officeart/2005/8/layout/cycle2"/>
    <dgm:cxn modelId="{C752D739-BE36-48E0-8B41-B77AAA66ED25}" type="presOf" srcId="{1BF7A73F-3F11-4C1C-8BF7-CC18AE2EF5C8}" destId="{BFDC8EC1-A890-4DD1-AA35-21F14483AE9C}" srcOrd="1" destOrd="0" presId="urn:microsoft.com/office/officeart/2005/8/layout/cycle2"/>
    <dgm:cxn modelId="{B3C9794A-9C61-457D-8623-CD778765F312}" srcId="{8B17950F-C929-4A24-A700-EC8775B60A4C}" destId="{209E7BED-ABA9-419A-BE40-5855B114422F}" srcOrd="3" destOrd="0" parTransId="{B2A7F0E0-FA8C-4BE9-9FE3-36ADCB17B562}" sibTransId="{18BBC16F-88A4-4B82-9446-D83A806058DB}"/>
    <dgm:cxn modelId="{A01B3593-EE94-4E0F-87C1-EEC2BBB68CEC}" srcId="{8B17950F-C929-4A24-A700-EC8775B60A4C}" destId="{AF524C3E-FC49-446C-9167-31A2D70B5E47}" srcOrd="2" destOrd="0" parTransId="{61EFE1D7-6CDB-4251-9DDD-DECEC509EFC9}" sibTransId="{3669E989-2DFE-4151-A224-4958AB15B599}"/>
    <dgm:cxn modelId="{ACA5ED9F-CD66-43A2-9A7A-941E926C1CDF}" srcId="{8B17950F-C929-4A24-A700-EC8775B60A4C}" destId="{F3CD1B29-BEA3-4414-B662-DD3891B4DA38}" srcOrd="1" destOrd="0" parTransId="{C0583017-1FD2-4FF9-9D88-DE0B038E3181}" sibTransId="{1BF7A73F-3F11-4C1C-8BF7-CC18AE2EF5C8}"/>
    <dgm:cxn modelId="{F187B8C3-4004-4FBC-857F-BCC2D8CDBC2E}" type="presOf" srcId="{9F849C84-5C43-4568-861F-87C736DE5487}" destId="{7A055FD6-2325-4EC5-BEB7-B139621D4FEB}" srcOrd="1" destOrd="0" presId="urn:microsoft.com/office/officeart/2005/8/layout/cycle2"/>
    <dgm:cxn modelId="{49DE67CE-213A-44F9-9760-1F6DCF5DBCD0}" type="presOf" srcId="{3669E989-2DFE-4151-A224-4958AB15B599}" destId="{18700F9C-F655-4087-92A7-DEE9E11B29A2}" srcOrd="0" destOrd="0" presId="urn:microsoft.com/office/officeart/2005/8/layout/cycle2"/>
    <dgm:cxn modelId="{1FEE8ACE-E462-4903-BD76-CAC952928FF4}" type="presOf" srcId="{8B17950F-C929-4A24-A700-EC8775B60A4C}" destId="{4DB36E66-438C-4914-A672-BC8EEB6B6CA8}" srcOrd="0" destOrd="0" presId="urn:microsoft.com/office/officeart/2005/8/layout/cycle2"/>
    <dgm:cxn modelId="{E82244D5-7379-4326-9E62-9BFE332AEE32}" type="presOf" srcId="{CDE97D2B-80C4-41F0-9CCC-A24943ACEA8D}" destId="{691FB6AB-575A-423F-8FB7-C3A92EE5E950}" srcOrd="0" destOrd="0" presId="urn:microsoft.com/office/officeart/2005/8/layout/cycle2"/>
    <dgm:cxn modelId="{FCEAC2DB-BD00-4402-9432-1D452D7A78CE}" type="presOf" srcId="{3669E989-2DFE-4151-A224-4958AB15B599}" destId="{AF9CD767-A43B-4747-9869-2DBC74F2F992}" srcOrd="1" destOrd="0" presId="urn:microsoft.com/office/officeart/2005/8/layout/cycle2"/>
    <dgm:cxn modelId="{AAABBF09-B532-491E-A374-C235EAD68745}" type="presParOf" srcId="{4DB36E66-438C-4914-A672-BC8EEB6B6CA8}" destId="{691FB6AB-575A-423F-8FB7-C3A92EE5E950}" srcOrd="0" destOrd="0" presId="urn:microsoft.com/office/officeart/2005/8/layout/cycle2"/>
    <dgm:cxn modelId="{CD877D6C-7B85-446B-8898-247A7B061271}" type="presParOf" srcId="{4DB36E66-438C-4914-A672-BC8EEB6B6CA8}" destId="{4CFE2C5D-5A1F-4EA7-B46D-085A31CDAFBF}" srcOrd="1" destOrd="0" presId="urn:microsoft.com/office/officeart/2005/8/layout/cycle2"/>
    <dgm:cxn modelId="{31055C10-F03F-4EC7-A2F2-44E08AE2C372}" type="presParOf" srcId="{4CFE2C5D-5A1F-4EA7-B46D-085A31CDAFBF}" destId="{7A055FD6-2325-4EC5-BEB7-B139621D4FEB}" srcOrd="0" destOrd="0" presId="urn:microsoft.com/office/officeart/2005/8/layout/cycle2"/>
    <dgm:cxn modelId="{0F30B38C-C1B0-4391-8659-1871F83985A5}" type="presParOf" srcId="{4DB36E66-438C-4914-A672-BC8EEB6B6CA8}" destId="{E2989DD5-DE7A-4B2C-AF11-A2FE1D6FF320}" srcOrd="2" destOrd="0" presId="urn:microsoft.com/office/officeart/2005/8/layout/cycle2"/>
    <dgm:cxn modelId="{C53AF001-D444-4979-B404-6DA771126B6A}" type="presParOf" srcId="{4DB36E66-438C-4914-A672-BC8EEB6B6CA8}" destId="{99A77115-8083-4A24-B3A5-C2C2515768C8}" srcOrd="3" destOrd="0" presId="urn:microsoft.com/office/officeart/2005/8/layout/cycle2"/>
    <dgm:cxn modelId="{94E6AD9D-761F-4A34-9699-C64C15119288}" type="presParOf" srcId="{99A77115-8083-4A24-B3A5-C2C2515768C8}" destId="{BFDC8EC1-A890-4DD1-AA35-21F14483AE9C}" srcOrd="0" destOrd="0" presId="urn:microsoft.com/office/officeart/2005/8/layout/cycle2"/>
    <dgm:cxn modelId="{FB49920E-8CB3-4DB7-BFCE-D316A3BBE46A}" type="presParOf" srcId="{4DB36E66-438C-4914-A672-BC8EEB6B6CA8}" destId="{07BAC64C-D3C3-4FA0-B499-711EE8F2DFC3}" srcOrd="4" destOrd="0" presId="urn:microsoft.com/office/officeart/2005/8/layout/cycle2"/>
    <dgm:cxn modelId="{CC2CAD14-7E4C-46BF-835D-623F27CDC2EC}" type="presParOf" srcId="{4DB36E66-438C-4914-A672-BC8EEB6B6CA8}" destId="{18700F9C-F655-4087-92A7-DEE9E11B29A2}" srcOrd="5" destOrd="0" presId="urn:microsoft.com/office/officeart/2005/8/layout/cycle2"/>
    <dgm:cxn modelId="{CB900EE7-41FC-4AED-91D0-D5D0C5DE7FB6}" type="presParOf" srcId="{18700F9C-F655-4087-92A7-DEE9E11B29A2}" destId="{AF9CD767-A43B-4747-9869-2DBC74F2F992}" srcOrd="0" destOrd="0" presId="urn:microsoft.com/office/officeart/2005/8/layout/cycle2"/>
    <dgm:cxn modelId="{161A2779-3715-43B5-993B-F45CFE7DF6FF}" type="presParOf" srcId="{4DB36E66-438C-4914-A672-BC8EEB6B6CA8}" destId="{759E9D5E-8502-4977-8C6F-D25187125ED5}" srcOrd="6" destOrd="0" presId="urn:microsoft.com/office/officeart/2005/8/layout/cycle2"/>
    <dgm:cxn modelId="{0F54C42F-F65D-4085-AC8A-88C02781FDD3}" type="presParOf" srcId="{4DB36E66-438C-4914-A672-BC8EEB6B6CA8}" destId="{62DE7798-98B5-4B99-B181-C7479EFF5FB0}" srcOrd="7" destOrd="0" presId="urn:microsoft.com/office/officeart/2005/8/layout/cycle2"/>
    <dgm:cxn modelId="{67F60E95-B726-4D7E-BE16-33288FD30473}" type="presParOf" srcId="{62DE7798-98B5-4B99-B181-C7479EFF5FB0}" destId="{6B7CE83F-892C-4A9F-836A-68250FCAF4C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2F8632-C480-479D-BDC5-9DED2106B370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97630ED-1779-4D74-B98D-B9541FCDF991}">
      <dgm:prSet phldrT="[Text]"/>
      <dgm:spPr>
        <a:xfrm>
          <a:off x="333129" y="391120"/>
          <a:ext cx="437710" cy="391382"/>
        </a:xfrm>
        <a:solidFill>
          <a:schemeClr val="bg1"/>
        </a:solidFill>
      </dgm:spPr>
      <dgm:t>
        <a:bodyPr/>
        <a:lstStyle/>
        <a:p>
          <a:r>
            <a:rPr lang="en-GB" dirty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PDCA cycle</a:t>
          </a:r>
        </a:p>
      </dgm:t>
    </dgm:pt>
    <dgm:pt modelId="{0AA9B0EA-6A28-47DF-87AC-5E76D24DEE0F}" type="parTrans" cxnId="{461034B3-3925-44F0-8A72-43887C8CE3FE}">
      <dgm:prSet/>
      <dgm:spPr/>
      <dgm:t>
        <a:bodyPr/>
        <a:lstStyle/>
        <a:p>
          <a:endParaRPr lang="en-GB"/>
        </a:p>
      </dgm:t>
    </dgm:pt>
    <dgm:pt modelId="{13F87059-2E1D-4B67-ADC7-3BBE9A19855D}" type="sibTrans" cxnId="{461034B3-3925-44F0-8A72-43887C8CE3FE}">
      <dgm:prSet/>
      <dgm:spPr/>
      <dgm:t>
        <a:bodyPr/>
        <a:lstStyle/>
        <a:p>
          <a:endParaRPr lang="en-GB"/>
        </a:p>
      </dgm:t>
    </dgm:pt>
    <dgm:pt modelId="{40569387-3095-4964-9A1D-7C928B785081}">
      <dgm:prSet phldrT="[Text]"/>
      <dgm:spPr>
        <a:xfrm>
          <a:off x="384761" y="34541"/>
          <a:ext cx="334446" cy="273967"/>
        </a:xfrm>
        <a:solidFill>
          <a:srgbClr val="518E91"/>
        </a:solidFill>
      </dgm:spPr>
      <dgm:t>
        <a:bodyPr/>
        <a:lstStyle/>
        <a:p>
          <a:r>
            <a:rPr lang="en-GB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Plan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C6D5B44F-D712-4784-B4BC-F6F46EC2844D}" type="parTrans" cxnId="{2A5518A3-3CB7-4913-A562-6F087C00D4EA}">
      <dgm:prSet/>
      <dgm:spPr/>
      <dgm:t>
        <a:bodyPr/>
        <a:lstStyle/>
        <a:p>
          <a:endParaRPr lang="en-GB"/>
        </a:p>
      </dgm:t>
    </dgm:pt>
    <dgm:pt modelId="{2AB333FC-B35E-40A6-A1BF-ADF8E297DB6C}" type="sibTrans" cxnId="{2A5518A3-3CB7-4913-A562-6F087C00D4EA}">
      <dgm:prSet/>
      <dgm:spPr>
        <a:xfrm>
          <a:off x="126834" y="161662"/>
          <a:ext cx="850299" cy="850299"/>
        </a:xfrm>
        <a:solidFill>
          <a:srgbClr val="5A8D90"/>
        </a:solidFill>
      </dgm:spPr>
      <dgm:t>
        <a:bodyPr/>
        <a:lstStyle/>
        <a:p>
          <a:endParaRPr lang="en-GB"/>
        </a:p>
      </dgm:t>
    </dgm:pt>
    <dgm:pt modelId="{3DD28B8C-CBB0-48EB-8A16-426077C172C7}">
      <dgm:prSet phldrT="[Text]"/>
      <dgm:spPr>
        <a:xfrm>
          <a:off x="800425" y="449828"/>
          <a:ext cx="333692" cy="273967"/>
        </a:xfrm>
        <a:solidFill>
          <a:srgbClr val="2B729E"/>
        </a:solidFill>
      </dgm:spPr>
      <dgm:t>
        <a:bodyPr/>
        <a:lstStyle/>
        <a:p>
          <a:r>
            <a:rPr lang="en-GB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Do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D2F3C962-3392-4F28-A6E1-08D637EEC4FF}" type="parTrans" cxnId="{ACF51A81-5BCF-4AB0-B973-EA18CBDFD18D}">
      <dgm:prSet/>
      <dgm:spPr/>
      <dgm:t>
        <a:bodyPr/>
        <a:lstStyle/>
        <a:p>
          <a:endParaRPr lang="en-GB"/>
        </a:p>
      </dgm:t>
    </dgm:pt>
    <dgm:pt modelId="{6292ABFC-4121-4B1A-95B6-EA99E8CAD5DA}" type="sibTrans" cxnId="{ACF51A81-5BCF-4AB0-B973-EA18CBDFD18D}">
      <dgm:prSet/>
      <dgm:spPr>
        <a:xfrm>
          <a:off x="126834" y="161662"/>
          <a:ext cx="850299" cy="850299"/>
        </a:xfrm>
        <a:solidFill>
          <a:srgbClr val="2B729E"/>
        </a:solidFill>
      </dgm:spPr>
      <dgm:t>
        <a:bodyPr/>
        <a:lstStyle/>
        <a:p>
          <a:endParaRPr lang="en-GB"/>
        </a:p>
      </dgm:t>
    </dgm:pt>
    <dgm:pt modelId="{E8EC9529-6D7C-4F92-BE61-68509F8760A7}">
      <dgm:prSet phldrT="[Text]"/>
      <dgm:spPr>
        <a:xfrm>
          <a:off x="384761" y="865115"/>
          <a:ext cx="334446" cy="273967"/>
        </a:xfrm>
        <a:solidFill>
          <a:srgbClr val="213252"/>
        </a:solidFill>
      </dgm:spPr>
      <dgm:t>
        <a:bodyPr/>
        <a:lstStyle/>
        <a:p>
          <a:r>
            <a:rPr lang="en-GB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Check</a:t>
          </a:r>
          <a:endParaRPr lang="en-GB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CE15F244-82EB-44C5-92E0-DA2899329213}" type="parTrans" cxnId="{E2ABA932-EBC4-4B95-B5E9-7EE7835A28A1}">
      <dgm:prSet/>
      <dgm:spPr/>
      <dgm:t>
        <a:bodyPr/>
        <a:lstStyle/>
        <a:p>
          <a:endParaRPr lang="en-GB"/>
        </a:p>
      </dgm:t>
    </dgm:pt>
    <dgm:pt modelId="{64095DEB-4F5E-4F5C-AE66-70C010BF3E04}" type="sibTrans" cxnId="{E2ABA932-EBC4-4B95-B5E9-7EE7835A28A1}">
      <dgm:prSet/>
      <dgm:spPr>
        <a:xfrm>
          <a:off x="126834" y="161662"/>
          <a:ext cx="850299" cy="850299"/>
        </a:xfrm>
        <a:solidFill>
          <a:srgbClr val="122C4A"/>
        </a:solidFill>
        <a:ln>
          <a:solidFill>
            <a:srgbClr val="122C4A"/>
          </a:solidFill>
        </a:ln>
      </dgm:spPr>
      <dgm:t>
        <a:bodyPr/>
        <a:lstStyle/>
        <a:p>
          <a:endParaRPr lang="en-GB"/>
        </a:p>
      </dgm:t>
    </dgm:pt>
    <dgm:pt modelId="{234BC0FC-3D96-4383-8ADC-6113DAF27799}">
      <dgm:prSet phldrT="[Text]"/>
      <dgm:spPr>
        <a:xfrm>
          <a:off x="-28529" y="449828"/>
          <a:ext cx="330454" cy="273967"/>
        </a:xfrm>
        <a:solidFill>
          <a:srgbClr val="B6B43C"/>
        </a:solidFill>
      </dgm:spPr>
      <dgm:t>
        <a:bodyPr/>
        <a:lstStyle/>
        <a:p>
          <a:r>
            <a:rPr lang="en-GB" b="1">
              <a:latin typeface="Calibri"/>
              <a:ea typeface="+mn-ea"/>
              <a:cs typeface="+mn-cs"/>
            </a:rPr>
            <a:t>Act</a:t>
          </a:r>
          <a:endParaRPr lang="en-GB" b="1" dirty="0">
            <a:latin typeface="Calibri"/>
            <a:ea typeface="+mn-ea"/>
            <a:cs typeface="+mn-cs"/>
          </a:endParaRPr>
        </a:p>
      </dgm:t>
    </dgm:pt>
    <dgm:pt modelId="{22F1F4B4-3906-482C-A54B-549FFFB0554D}" type="parTrans" cxnId="{F56EDB26-4432-46F7-843C-B916628B29D5}">
      <dgm:prSet/>
      <dgm:spPr/>
      <dgm:t>
        <a:bodyPr/>
        <a:lstStyle/>
        <a:p>
          <a:endParaRPr lang="en-GB"/>
        </a:p>
      </dgm:t>
    </dgm:pt>
    <dgm:pt modelId="{C345B3C4-98DB-400C-B278-D9C1DFBB1ACF}" type="sibTrans" cxnId="{F56EDB26-4432-46F7-843C-B916628B29D5}">
      <dgm:prSet/>
      <dgm:spPr>
        <a:xfrm>
          <a:off x="126834" y="161662"/>
          <a:ext cx="850299" cy="850299"/>
        </a:xfrm>
        <a:solidFill>
          <a:srgbClr val="B6B43C"/>
        </a:solidFill>
      </dgm:spPr>
      <dgm:t>
        <a:bodyPr/>
        <a:lstStyle/>
        <a:p>
          <a:endParaRPr lang="en-GB"/>
        </a:p>
      </dgm:t>
    </dgm:pt>
    <dgm:pt modelId="{DCBD39C5-8F6B-4A2F-B05A-F6B7D90AFBF5}" type="pres">
      <dgm:prSet presAssocID="{7A2F8632-C480-479D-BDC5-9DED2106B37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DB3D10E-73BA-4A9E-9BB6-7B824C3B86D3}" type="pres">
      <dgm:prSet presAssocID="{997630ED-1779-4D74-B98D-B9541FCDF991}" presName="centerShape" presStyleLbl="node0" presStyleIdx="0" presStyleCnt="1" custScaleX="111837"/>
      <dgm:spPr>
        <a:prstGeom prst="ellipse">
          <a:avLst/>
        </a:prstGeom>
      </dgm:spPr>
    </dgm:pt>
    <dgm:pt modelId="{64F35593-EB05-4731-8836-D0AB933551C2}" type="pres">
      <dgm:prSet presAssocID="{40569387-3095-4964-9A1D-7C928B785081}" presName="node" presStyleLbl="node1" presStyleIdx="0" presStyleCnt="4" custScaleX="122075">
        <dgm:presLayoutVars>
          <dgm:bulletEnabled val="1"/>
        </dgm:presLayoutVars>
      </dgm:prSet>
      <dgm:spPr>
        <a:prstGeom prst="ellipse">
          <a:avLst/>
        </a:prstGeom>
      </dgm:spPr>
    </dgm:pt>
    <dgm:pt modelId="{69CF7946-463E-466A-9F58-155732A3B4DF}" type="pres">
      <dgm:prSet presAssocID="{40569387-3095-4964-9A1D-7C928B785081}" presName="dummy" presStyleCnt="0"/>
      <dgm:spPr/>
    </dgm:pt>
    <dgm:pt modelId="{C0FE22E2-3034-4EC9-BD07-CFB6E343852C}" type="pres">
      <dgm:prSet presAssocID="{2AB333FC-B35E-40A6-A1BF-ADF8E297DB6C}" presName="sibTrans" presStyleLbl="sibTrans2D1" presStyleIdx="0" presStyleCnt="4"/>
      <dgm:spPr>
        <a:prstGeom prst="blockArc">
          <a:avLst>
            <a:gd name="adj1" fmla="val 16200000"/>
            <a:gd name="adj2" fmla="val 0"/>
            <a:gd name="adj3" fmla="val 4640"/>
          </a:avLst>
        </a:prstGeom>
      </dgm:spPr>
    </dgm:pt>
    <dgm:pt modelId="{54B6A615-FD7A-4BC1-B339-C60FECED38C0}" type="pres">
      <dgm:prSet presAssocID="{3DD28B8C-CBB0-48EB-8A16-426077C172C7}" presName="node" presStyleLbl="node1" presStyleIdx="1" presStyleCnt="4" custScaleX="121800">
        <dgm:presLayoutVars>
          <dgm:bulletEnabled val="1"/>
        </dgm:presLayoutVars>
      </dgm:prSet>
      <dgm:spPr>
        <a:prstGeom prst="ellipse">
          <a:avLst/>
        </a:prstGeom>
      </dgm:spPr>
    </dgm:pt>
    <dgm:pt modelId="{57998B25-4D87-44A9-B7D9-FFB55A7B1A45}" type="pres">
      <dgm:prSet presAssocID="{3DD28B8C-CBB0-48EB-8A16-426077C172C7}" presName="dummy" presStyleCnt="0"/>
      <dgm:spPr/>
    </dgm:pt>
    <dgm:pt modelId="{0D3EC3E3-E397-4900-A88F-92D68E47027E}" type="pres">
      <dgm:prSet presAssocID="{6292ABFC-4121-4B1A-95B6-EA99E8CAD5DA}" presName="sibTrans" presStyleLbl="sibTrans2D1" presStyleIdx="1" presStyleCnt="4"/>
      <dgm:spPr>
        <a:prstGeom prst="blockArc">
          <a:avLst>
            <a:gd name="adj1" fmla="val 0"/>
            <a:gd name="adj2" fmla="val 5400000"/>
            <a:gd name="adj3" fmla="val 4640"/>
          </a:avLst>
        </a:prstGeom>
      </dgm:spPr>
    </dgm:pt>
    <dgm:pt modelId="{C9984483-B8C2-462A-8D01-2F1BE1804CBA}" type="pres">
      <dgm:prSet presAssocID="{E8EC9529-6D7C-4F92-BE61-68509F8760A7}" presName="node" presStyleLbl="node1" presStyleIdx="2" presStyleCnt="4" custScaleX="122075">
        <dgm:presLayoutVars>
          <dgm:bulletEnabled val="1"/>
        </dgm:presLayoutVars>
      </dgm:prSet>
      <dgm:spPr>
        <a:prstGeom prst="ellipse">
          <a:avLst/>
        </a:prstGeom>
      </dgm:spPr>
    </dgm:pt>
    <dgm:pt modelId="{A2BED6A3-7C29-49D1-B0A6-0FAB4344632E}" type="pres">
      <dgm:prSet presAssocID="{E8EC9529-6D7C-4F92-BE61-68509F8760A7}" presName="dummy" presStyleCnt="0"/>
      <dgm:spPr/>
    </dgm:pt>
    <dgm:pt modelId="{ECAA20B3-4808-439A-9D12-3E3047CC72C3}" type="pres">
      <dgm:prSet presAssocID="{64095DEB-4F5E-4F5C-AE66-70C010BF3E04}" presName="sibTrans" presStyleLbl="sibTrans2D1" presStyleIdx="2" presStyleCnt="4"/>
      <dgm:spPr>
        <a:prstGeom prst="blockArc">
          <a:avLst>
            <a:gd name="adj1" fmla="val 5400000"/>
            <a:gd name="adj2" fmla="val 10800000"/>
            <a:gd name="adj3" fmla="val 4640"/>
          </a:avLst>
        </a:prstGeom>
      </dgm:spPr>
    </dgm:pt>
    <dgm:pt modelId="{8F098D25-1E1B-4885-BBD1-058359095769}" type="pres">
      <dgm:prSet presAssocID="{234BC0FC-3D96-4383-8ADC-6113DAF27799}" presName="node" presStyleLbl="node1" presStyleIdx="3" presStyleCnt="4" custScaleX="120618">
        <dgm:presLayoutVars>
          <dgm:bulletEnabled val="1"/>
        </dgm:presLayoutVars>
      </dgm:prSet>
      <dgm:spPr>
        <a:prstGeom prst="ellipse">
          <a:avLst/>
        </a:prstGeom>
      </dgm:spPr>
    </dgm:pt>
    <dgm:pt modelId="{240DFE81-986B-4002-B146-5CF455521A7D}" type="pres">
      <dgm:prSet presAssocID="{234BC0FC-3D96-4383-8ADC-6113DAF27799}" presName="dummy" presStyleCnt="0"/>
      <dgm:spPr/>
    </dgm:pt>
    <dgm:pt modelId="{B19EF1CD-AADE-4441-AE72-FB5C6D67F079}" type="pres">
      <dgm:prSet presAssocID="{C345B3C4-98DB-400C-B278-D9C1DFBB1ACF}" presName="sibTrans" presStyleLbl="sibTrans2D1" presStyleIdx="3" presStyleCnt="4"/>
      <dgm:spPr>
        <a:prstGeom prst="blockArc">
          <a:avLst>
            <a:gd name="adj1" fmla="val 10800000"/>
            <a:gd name="adj2" fmla="val 16200000"/>
            <a:gd name="adj3" fmla="val 4640"/>
          </a:avLst>
        </a:prstGeom>
      </dgm:spPr>
    </dgm:pt>
  </dgm:ptLst>
  <dgm:cxnLst>
    <dgm:cxn modelId="{073C9702-2071-429D-B071-9984EE1DF984}" type="presOf" srcId="{40569387-3095-4964-9A1D-7C928B785081}" destId="{64F35593-EB05-4731-8836-D0AB933551C2}" srcOrd="0" destOrd="0" presId="urn:microsoft.com/office/officeart/2005/8/layout/radial6"/>
    <dgm:cxn modelId="{FEE40903-318D-4E01-9C77-9883C47B6EA9}" type="presOf" srcId="{3DD28B8C-CBB0-48EB-8A16-426077C172C7}" destId="{54B6A615-FD7A-4BC1-B339-C60FECED38C0}" srcOrd="0" destOrd="0" presId="urn:microsoft.com/office/officeart/2005/8/layout/radial6"/>
    <dgm:cxn modelId="{8086871D-287D-4F03-9CB5-6C7F5AFA2D11}" type="presOf" srcId="{6292ABFC-4121-4B1A-95B6-EA99E8CAD5DA}" destId="{0D3EC3E3-E397-4900-A88F-92D68E47027E}" srcOrd="0" destOrd="0" presId="urn:microsoft.com/office/officeart/2005/8/layout/radial6"/>
    <dgm:cxn modelId="{F56EDB26-4432-46F7-843C-B916628B29D5}" srcId="{997630ED-1779-4D74-B98D-B9541FCDF991}" destId="{234BC0FC-3D96-4383-8ADC-6113DAF27799}" srcOrd="3" destOrd="0" parTransId="{22F1F4B4-3906-482C-A54B-549FFFB0554D}" sibTransId="{C345B3C4-98DB-400C-B278-D9C1DFBB1ACF}"/>
    <dgm:cxn modelId="{E43E642E-2922-42C4-8842-487CDAB2C92F}" type="presOf" srcId="{64095DEB-4F5E-4F5C-AE66-70C010BF3E04}" destId="{ECAA20B3-4808-439A-9D12-3E3047CC72C3}" srcOrd="0" destOrd="0" presId="urn:microsoft.com/office/officeart/2005/8/layout/radial6"/>
    <dgm:cxn modelId="{E2ABA932-EBC4-4B95-B5E9-7EE7835A28A1}" srcId="{997630ED-1779-4D74-B98D-B9541FCDF991}" destId="{E8EC9529-6D7C-4F92-BE61-68509F8760A7}" srcOrd="2" destOrd="0" parTransId="{CE15F244-82EB-44C5-92E0-DA2899329213}" sibTransId="{64095DEB-4F5E-4F5C-AE66-70C010BF3E04}"/>
    <dgm:cxn modelId="{4746F77A-6AE2-4346-8D8D-A6DF97B04811}" type="presOf" srcId="{C345B3C4-98DB-400C-B278-D9C1DFBB1ACF}" destId="{B19EF1CD-AADE-4441-AE72-FB5C6D67F079}" srcOrd="0" destOrd="0" presId="urn:microsoft.com/office/officeart/2005/8/layout/radial6"/>
    <dgm:cxn modelId="{ACF51A81-5BCF-4AB0-B973-EA18CBDFD18D}" srcId="{997630ED-1779-4D74-B98D-B9541FCDF991}" destId="{3DD28B8C-CBB0-48EB-8A16-426077C172C7}" srcOrd="1" destOrd="0" parTransId="{D2F3C962-3392-4F28-A6E1-08D637EEC4FF}" sibTransId="{6292ABFC-4121-4B1A-95B6-EA99E8CAD5DA}"/>
    <dgm:cxn modelId="{50DA818A-E10E-470A-983E-045A9DABABC5}" type="presOf" srcId="{E8EC9529-6D7C-4F92-BE61-68509F8760A7}" destId="{C9984483-B8C2-462A-8D01-2F1BE1804CBA}" srcOrd="0" destOrd="0" presId="urn:microsoft.com/office/officeart/2005/8/layout/radial6"/>
    <dgm:cxn modelId="{BCF06F9F-E36A-4BDD-BDA7-0FB2DAE277FD}" type="presOf" srcId="{2AB333FC-B35E-40A6-A1BF-ADF8E297DB6C}" destId="{C0FE22E2-3034-4EC9-BD07-CFB6E343852C}" srcOrd="0" destOrd="0" presId="urn:microsoft.com/office/officeart/2005/8/layout/radial6"/>
    <dgm:cxn modelId="{2A5518A3-3CB7-4913-A562-6F087C00D4EA}" srcId="{997630ED-1779-4D74-B98D-B9541FCDF991}" destId="{40569387-3095-4964-9A1D-7C928B785081}" srcOrd="0" destOrd="0" parTransId="{C6D5B44F-D712-4784-B4BC-F6F46EC2844D}" sibTransId="{2AB333FC-B35E-40A6-A1BF-ADF8E297DB6C}"/>
    <dgm:cxn modelId="{461034B3-3925-44F0-8A72-43887C8CE3FE}" srcId="{7A2F8632-C480-479D-BDC5-9DED2106B370}" destId="{997630ED-1779-4D74-B98D-B9541FCDF991}" srcOrd="0" destOrd="0" parTransId="{0AA9B0EA-6A28-47DF-87AC-5E76D24DEE0F}" sibTransId="{13F87059-2E1D-4B67-ADC7-3BBE9A19855D}"/>
    <dgm:cxn modelId="{8E7E2DCC-1FCD-4798-B1E3-D452CB28B0BA}" type="presOf" srcId="{7A2F8632-C480-479D-BDC5-9DED2106B370}" destId="{DCBD39C5-8F6B-4A2F-B05A-F6B7D90AFBF5}" srcOrd="0" destOrd="0" presId="urn:microsoft.com/office/officeart/2005/8/layout/radial6"/>
    <dgm:cxn modelId="{0A0AC8CC-AA11-4123-AAFD-F0C2F86A3A00}" type="presOf" srcId="{997630ED-1779-4D74-B98D-B9541FCDF991}" destId="{FDB3D10E-73BA-4A9E-9BB6-7B824C3B86D3}" srcOrd="0" destOrd="0" presId="urn:microsoft.com/office/officeart/2005/8/layout/radial6"/>
    <dgm:cxn modelId="{5D0A2DD9-6E01-4582-9556-B62E31C5E283}" type="presOf" srcId="{234BC0FC-3D96-4383-8ADC-6113DAF27799}" destId="{8F098D25-1E1B-4885-BBD1-058359095769}" srcOrd="0" destOrd="0" presId="urn:microsoft.com/office/officeart/2005/8/layout/radial6"/>
    <dgm:cxn modelId="{4CC7FDD5-13E0-479A-B9BC-D4AA5685B47A}" type="presParOf" srcId="{DCBD39C5-8F6B-4A2F-B05A-F6B7D90AFBF5}" destId="{FDB3D10E-73BA-4A9E-9BB6-7B824C3B86D3}" srcOrd="0" destOrd="0" presId="urn:microsoft.com/office/officeart/2005/8/layout/radial6"/>
    <dgm:cxn modelId="{8CE19F69-D6E2-40BA-9E3A-B9B433411F1B}" type="presParOf" srcId="{DCBD39C5-8F6B-4A2F-B05A-F6B7D90AFBF5}" destId="{64F35593-EB05-4731-8836-D0AB933551C2}" srcOrd="1" destOrd="0" presId="urn:microsoft.com/office/officeart/2005/8/layout/radial6"/>
    <dgm:cxn modelId="{0E1DB143-9239-4F2E-94BE-57EE32393929}" type="presParOf" srcId="{DCBD39C5-8F6B-4A2F-B05A-F6B7D90AFBF5}" destId="{69CF7946-463E-466A-9F58-155732A3B4DF}" srcOrd="2" destOrd="0" presId="urn:microsoft.com/office/officeart/2005/8/layout/radial6"/>
    <dgm:cxn modelId="{15D14337-104F-433F-9F3F-CB93F34D31AF}" type="presParOf" srcId="{DCBD39C5-8F6B-4A2F-B05A-F6B7D90AFBF5}" destId="{C0FE22E2-3034-4EC9-BD07-CFB6E343852C}" srcOrd="3" destOrd="0" presId="urn:microsoft.com/office/officeart/2005/8/layout/radial6"/>
    <dgm:cxn modelId="{7057C988-CB51-4998-B814-6D1F1CA20E8A}" type="presParOf" srcId="{DCBD39C5-8F6B-4A2F-B05A-F6B7D90AFBF5}" destId="{54B6A615-FD7A-4BC1-B339-C60FECED38C0}" srcOrd="4" destOrd="0" presId="urn:microsoft.com/office/officeart/2005/8/layout/radial6"/>
    <dgm:cxn modelId="{D03B3B48-B072-417C-8CFF-9C1D7825A5A7}" type="presParOf" srcId="{DCBD39C5-8F6B-4A2F-B05A-F6B7D90AFBF5}" destId="{57998B25-4D87-44A9-B7D9-FFB55A7B1A45}" srcOrd="5" destOrd="0" presId="urn:microsoft.com/office/officeart/2005/8/layout/radial6"/>
    <dgm:cxn modelId="{68FEDC7A-DB17-4B2D-B18A-CEA0B2703992}" type="presParOf" srcId="{DCBD39C5-8F6B-4A2F-B05A-F6B7D90AFBF5}" destId="{0D3EC3E3-E397-4900-A88F-92D68E47027E}" srcOrd="6" destOrd="0" presId="urn:microsoft.com/office/officeart/2005/8/layout/radial6"/>
    <dgm:cxn modelId="{A5EBF17C-34DF-4748-9905-FF32256E7E46}" type="presParOf" srcId="{DCBD39C5-8F6B-4A2F-B05A-F6B7D90AFBF5}" destId="{C9984483-B8C2-462A-8D01-2F1BE1804CBA}" srcOrd="7" destOrd="0" presId="urn:microsoft.com/office/officeart/2005/8/layout/radial6"/>
    <dgm:cxn modelId="{24E12466-69E2-42A6-B148-1679DFF075EF}" type="presParOf" srcId="{DCBD39C5-8F6B-4A2F-B05A-F6B7D90AFBF5}" destId="{A2BED6A3-7C29-49D1-B0A6-0FAB4344632E}" srcOrd="8" destOrd="0" presId="urn:microsoft.com/office/officeart/2005/8/layout/radial6"/>
    <dgm:cxn modelId="{7301B58A-72F2-43B2-91FB-DCB4C186310C}" type="presParOf" srcId="{DCBD39C5-8F6B-4A2F-B05A-F6B7D90AFBF5}" destId="{ECAA20B3-4808-439A-9D12-3E3047CC72C3}" srcOrd="9" destOrd="0" presId="urn:microsoft.com/office/officeart/2005/8/layout/radial6"/>
    <dgm:cxn modelId="{21501358-F277-40D7-A2C9-FC0E9D0F83E2}" type="presParOf" srcId="{DCBD39C5-8F6B-4A2F-B05A-F6B7D90AFBF5}" destId="{8F098D25-1E1B-4885-BBD1-058359095769}" srcOrd="10" destOrd="0" presId="urn:microsoft.com/office/officeart/2005/8/layout/radial6"/>
    <dgm:cxn modelId="{7EF30D35-17F2-480A-AAD2-7286567E8F17}" type="presParOf" srcId="{DCBD39C5-8F6B-4A2F-B05A-F6B7D90AFBF5}" destId="{240DFE81-986B-4002-B146-5CF455521A7D}" srcOrd="11" destOrd="0" presId="urn:microsoft.com/office/officeart/2005/8/layout/radial6"/>
    <dgm:cxn modelId="{67A3E681-DB7B-4B6B-A8DA-98BEC5C3F18F}" type="presParOf" srcId="{DCBD39C5-8F6B-4A2F-B05A-F6B7D90AFBF5}" destId="{B19EF1CD-AADE-4441-AE72-FB5C6D67F07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FB6AB-575A-423F-8FB7-C3A92EE5E950}">
      <dsp:nvSpPr>
        <dsp:cNvPr id="0" name=""/>
        <dsp:cNvSpPr/>
      </dsp:nvSpPr>
      <dsp:spPr>
        <a:xfrm>
          <a:off x="2371311" y="-134468"/>
          <a:ext cx="2422173" cy="2319525"/>
        </a:xfrm>
        <a:prstGeom prst="ellipse">
          <a:avLst/>
        </a:prstGeom>
        <a:solidFill>
          <a:srgbClr val="518E9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  <a:latin typeface="Calibri" panose="020F0502020204030204" pitchFamily="34" charset="0"/>
            </a:rPr>
            <a:t>What happened (describe the experience)?</a:t>
          </a:r>
        </a:p>
      </dsp:txBody>
      <dsp:txXfrm>
        <a:off x="2726030" y="205219"/>
        <a:ext cx="1712735" cy="1640151"/>
      </dsp:txXfrm>
    </dsp:sp>
    <dsp:sp modelId="{4CFE2C5D-5A1F-4EA7-B46D-085A31CDAFBF}">
      <dsp:nvSpPr>
        <dsp:cNvPr id="0" name=""/>
        <dsp:cNvSpPr/>
      </dsp:nvSpPr>
      <dsp:spPr>
        <a:xfrm rot="2700000">
          <a:off x="4475462" y="1760861"/>
          <a:ext cx="376908" cy="691903"/>
        </a:xfrm>
        <a:prstGeom prst="rightArrow">
          <a:avLst>
            <a:gd name="adj1" fmla="val 60000"/>
            <a:gd name="adj2" fmla="val 50000"/>
          </a:avLst>
        </a:prstGeom>
        <a:solidFill>
          <a:srgbClr val="B6B43C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4492021" y="1859265"/>
        <a:ext cx="263836" cy="415141"/>
      </dsp:txXfrm>
    </dsp:sp>
    <dsp:sp modelId="{E2989DD5-DE7A-4B2C-AF11-A2FE1D6FF320}">
      <dsp:nvSpPr>
        <dsp:cNvPr id="0" name=""/>
        <dsp:cNvSpPr/>
      </dsp:nvSpPr>
      <dsp:spPr>
        <a:xfrm>
          <a:off x="4549434" y="2043655"/>
          <a:ext cx="2422173" cy="2319525"/>
        </a:xfrm>
        <a:prstGeom prst="ellipse">
          <a:avLst/>
        </a:prstGeom>
        <a:solidFill>
          <a:srgbClr val="518E9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  <a:latin typeface="Calibri" panose="020F0502020204030204" pitchFamily="34" charset="0"/>
            </a:rPr>
            <a:t>Why /how did it happen? What factors contributed? How do you feel about it?</a:t>
          </a:r>
        </a:p>
      </dsp:txBody>
      <dsp:txXfrm>
        <a:off x="4904153" y="2383342"/>
        <a:ext cx="1712735" cy="1640151"/>
      </dsp:txXfrm>
    </dsp:sp>
    <dsp:sp modelId="{99A77115-8083-4A24-B3A5-C2C2515768C8}">
      <dsp:nvSpPr>
        <dsp:cNvPr id="0" name=""/>
        <dsp:cNvSpPr/>
      </dsp:nvSpPr>
      <dsp:spPr>
        <a:xfrm rot="8100000">
          <a:off x="4490548" y="3938985"/>
          <a:ext cx="376908" cy="691903"/>
        </a:xfrm>
        <a:prstGeom prst="rightArrow">
          <a:avLst>
            <a:gd name="adj1" fmla="val 60000"/>
            <a:gd name="adj2" fmla="val 50000"/>
          </a:avLst>
        </a:prstGeom>
        <a:solidFill>
          <a:srgbClr val="B6B43C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4587061" y="4037389"/>
        <a:ext cx="263836" cy="415141"/>
      </dsp:txXfrm>
    </dsp:sp>
    <dsp:sp modelId="{07BAC64C-D3C3-4FA0-B499-711EE8F2DFC3}">
      <dsp:nvSpPr>
        <dsp:cNvPr id="0" name=""/>
        <dsp:cNvSpPr/>
      </dsp:nvSpPr>
      <dsp:spPr>
        <a:xfrm>
          <a:off x="2371311" y="4221778"/>
          <a:ext cx="2422173" cy="2319525"/>
        </a:xfrm>
        <a:prstGeom prst="ellipse">
          <a:avLst/>
        </a:prstGeom>
        <a:solidFill>
          <a:srgbClr val="518E9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  <a:latin typeface="Calibri" panose="020F0502020204030204" pitchFamily="34" charset="0"/>
            </a:rPr>
            <a:t>What is your new interpretation of the experience? What is the significance? What did you learn about yourself and others?</a:t>
          </a:r>
        </a:p>
      </dsp:txBody>
      <dsp:txXfrm>
        <a:off x="2726030" y="4561465"/>
        <a:ext cx="1712735" cy="1640151"/>
      </dsp:txXfrm>
    </dsp:sp>
    <dsp:sp modelId="{18700F9C-F655-4087-92A7-DEE9E11B29A2}">
      <dsp:nvSpPr>
        <dsp:cNvPr id="0" name=""/>
        <dsp:cNvSpPr/>
      </dsp:nvSpPr>
      <dsp:spPr>
        <a:xfrm rot="13500000">
          <a:off x="2312424" y="3954071"/>
          <a:ext cx="376908" cy="691903"/>
        </a:xfrm>
        <a:prstGeom prst="rightArrow">
          <a:avLst>
            <a:gd name="adj1" fmla="val 60000"/>
            <a:gd name="adj2" fmla="val 50000"/>
          </a:avLst>
        </a:prstGeom>
        <a:solidFill>
          <a:srgbClr val="B6B43C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 rot="10800000">
        <a:off x="2408937" y="4132429"/>
        <a:ext cx="263836" cy="415141"/>
      </dsp:txXfrm>
    </dsp:sp>
    <dsp:sp modelId="{759E9D5E-8502-4977-8C6F-D25187125ED5}">
      <dsp:nvSpPr>
        <dsp:cNvPr id="0" name=""/>
        <dsp:cNvSpPr/>
      </dsp:nvSpPr>
      <dsp:spPr>
        <a:xfrm>
          <a:off x="193187" y="2043655"/>
          <a:ext cx="2422173" cy="2319525"/>
        </a:xfrm>
        <a:prstGeom prst="ellipse">
          <a:avLst/>
        </a:prstGeom>
        <a:solidFill>
          <a:srgbClr val="518E9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bg1"/>
              </a:solidFill>
              <a:latin typeface="Calibri" panose="020F0502020204030204" pitchFamily="34" charset="0"/>
            </a:rPr>
            <a:t>What will you do as a result of this experience? How will you use it to inform your future?</a:t>
          </a:r>
        </a:p>
      </dsp:txBody>
      <dsp:txXfrm>
        <a:off x="547906" y="2383342"/>
        <a:ext cx="1712735" cy="1640151"/>
      </dsp:txXfrm>
    </dsp:sp>
    <dsp:sp modelId="{62DE7798-98B5-4B99-B181-C7479EFF5FB0}">
      <dsp:nvSpPr>
        <dsp:cNvPr id="0" name=""/>
        <dsp:cNvSpPr/>
      </dsp:nvSpPr>
      <dsp:spPr>
        <a:xfrm rot="18900000">
          <a:off x="2297339" y="1775947"/>
          <a:ext cx="376908" cy="691903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/>
        </a:p>
      </dsp:txBody>
      <dsp:txXfrm>
        <a:off x="2313898" y="1954305"/>
        <a:ext cx="263836" cy="415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EF1CD-AADE-4441-AE72-FB5C6D67F079}">
      <dsp:nvSpPr>
        <dsp:cNvPr id="0" name=""/>
        <dsp:cNvSpPr/>
      </dsp:nvSpPr>
      <dsp:spPr>
        <a:xfrm>
          <a:off x="567912" y="348932"/>
          <a:ext cx="2326471" cy="2326471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rgbClr val="B6B43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A20B3-4808-439A-9D12-3E3047CC72C3}">
      <dsp:nvSpPr>
        <dsp:cNvPr id="0" name=""/>
        <dsp:cNvSpPr/>
      </dsp:nvSpPr>
      <dsp:spPr>
        <a:xfrm>
          <a:off x="567912" y="348932"/>
          <a:ext cx="2326471" cy="2326471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rgbClr val="122C4A"/>
        </a:solidFill>
        <a:ln>
          <a:solidFill>
            <a:srgbClr val="122C4A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EC3E3-E397-4900-A88F-92D68E47027E}">
      <dsp:nvSpPr>
        <dsp:cNvPr id="0" name=""/>
        <dsp:cNvSpPr/>
      </dsp:nvSpPr>
      <dsp:spPr>
        <a:xfrm>
          <a:off x="567912" y="348932"/>
          <a:ext cx="2326471" cy="2326471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rgbClr val="2B729E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E22E2-3034-4EC9-BD07-CFB6E343852C}">
      <dsp:nvSpPr>
        <dsp:cNvPr id="0" name=""/>
        <dsp:cNvSpPr/>
      </dsp:nvSpPr>
      <dsp:spPr>
        <a:xfrm>
          <a:off x="567912" y="348932"/>
          <a:ext cx="2326471" cy="2326471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rgbClr val="5A8D9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3D10E-73BA-4A9E-9BB6-7B824C3B86D3}">
      <dsp:nvSpPr>
        <dsp:cNvPr id="0" name=""/>
        <dsp:cNvSpPr/>
      </dsp:nvSpPr>
      <dsp:spPr>
        <a:xfrm>
          <a:off x="1131979" y="976416"/>
          <a:ext cx="1198337" cy="1071503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PDCA cycle</a:t>
          </a:r>
        </a:p>
      </dsp:txBody>
      <dsp:txXfrm>
        <a:off x="1307471" y="1133334"/>
        <a:ext cx="847353" cy="757667"/>
      </dsp:txXfrm>
    </dsp:sp>
    <dsp:sp modelId="{64F35593-EB05-4731-8836-D0AB933551C2}">
      <dsp:nvSpPr>
        <dsp:cNvPr id="0" name=""/>
        <dsp:cNvSpPr/>
      </dsp:nvSpPr>
      <dsp:spPr>
        <a:xfrm>
          <a:off x="1273334" y="908"/>
          <a:ext cx="915626" cy="750052"/>
        </a:xfrm>
        <a:prstGeom prst="ellipse">
          <a:avLst/>
        </a:prstGeom>
        <a:solidFill>
          <a:srgbClr val="518E9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Plan</a:t>
          </a:r>
          <a:endParaRPr lang="en-GB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407424" y="110751"/>
        <a:ext cx="647446" cy="530366"/>
      </dsp:txXfrm>
    </dsp:sp>
    <dsp:sp modelId="{54B6A615-FD7A-4BC1-B339-C60FECED38C0}">
      <dsp:nvSpPr>
        <dsp:cNvPr id="0" name=""/>
        <dsp:cNvSpPr/>
      </dsp:nvSpPr>
      <dsp:spPr>
        <a:xfrm>
          <a:off x="2410599" y="1137141"/>
          <a:ext cx="913563" cy="750052"/>
        </a:xfrm>
        <a:prstGeom prst="ellipse">
          <a:avLst/>
        </a:prstGeom>
        <a:solidFill>
          <a:srgbClr val="2B72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Do</a:t>
          </a:r>
          <a:endParaRPr lang="en-GB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2544387" y="1246984"/>
        <a:ext cx="645987" cy="530366"/>
      </dsp:txXfrm>
    </dsp:sp>
    <dsp:sp modelId="{C9984483-B8C2-462A-8D01-2F1BE1804CBA}">
      <dsp:nvSpPr>
        <dsp:cNvPr id="0" name=""/>
        <dsp:cNvSpPr/>
      </dsp:nvSpPr>
      <dsp:spPr>
        <a:xfrm>
          <a:off x="1273334" y="2273375"/>
          <a:ext cx="915626" cy="750052"/>
        </a:xfrm>
        <a:prstGeom prst="ellipse">
          <a:avLst/>
        </a:prstGeom>
        <a:solidFill>
          <a:srgbClr val="21325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Check</a:t>
          </a:r>
          <a:endParaRPr lang="en-GB" sz="19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1407424" y="2383218"/>
        <a:ext cx="647446" cy="530366"/>
      </dsp:txXfrm>
    </dsp:sp>
    <dsp:sp modelId="{8F098D25-1E1B-4885-BBD1-058359095769}">
      <dsp:nvSpPr>
        <dsp:cNvPr id="0" name=""/>
        <dsp:cNvSpPr/>
      </dsp:nvSpPr>
      <dsp:spPr>
        <a:xfrm>
          <a:off x="142564" y="1137141"/>
          <a:ext cx="904698" cy="750052"/>
        </a:xfrm>
        <a:prstGeom prst="ellipse">
          <a:avLst/>
        </a:prstGeom>
        <a:solidFill>
          <a:srgbClr val="B6B43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>
              <a:latin typeface="Calibri"/>
              <a:ea typeface="+mn-ea"/>
              <a:cs typeface="+mn-cs"/>
            </a:rPr>
            <a:t>Act</a:t>
          </a:r>
          <a:endParaRPr lang="en-GB" sz="1900" b="1" kern="1200" dirty="0">
            <a:latin typeface="Calibri"/>
            <a:ea typeface="+mn-ea"/>
            <a:cs typeface="+mn-cs"/>
          </a:endParaRPr>
        </a:p>
      </dsp:txBody>
      <dsp:txXfrm>
        <a:off x="275054" y="1246984"/>
        <a:ext cx="639718" cy="530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054" cy="500063"/>
          </a:xfrm>
          <a:prstGeom prst="rect">
            <a:avLst/>
          </a:prstGeom>
        </p:spPr>
        <p:txBody>
          <a:bodyPr vert="horz" lIns="92271" tIns="46135" rIns="92271" bIns="46135" rtlCol="0"/>
          <a:lstStyle>
            <a:lvl1pPr algn="l">
              <a:defRPr sz="1200"/>
            </a:lvl1pPr>
          </a:lstStyle>
          <a:p>
            <a:r>
              <a:rPr lang="en-GB" sz="1600" b="1">
                <a:solidFill>
                  <a:schemeClr val="bg1">
                    <a:lumMod val="50000"/>
                  </a:schemeClr>
                </a:solidFill>
              </a:rPr>
              <a:t>Mars LCS Level 3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5" y="9499451"/>
            <a:ext cx="2980054" cy="500063"/>
          </a:xfrm>
          <a:prstGeom prst="rect">
            <a:avLst/>
          </a:prstGeom>
        </p:spPr>
        <p:txBody>
          <a:bodyPr vert="horz" lIns="92271" tIns="46135" rIns="92271" bIns="46135" rtlCol="0" anchor="b"/>
          <a:lstStyle>
            <a:lvl1pPr algn="r">
              <a:defRPr sz="1200"/>
            </a:lvl1pPr>
          </a:lstStyle>
          <a:p>
            <a:fld id="{E3999EF7-C8FF-46E3-B2FB-8BF9DF2A36CB}" type="slidenum">
              <a:rPr lang="en-GB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9742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0054" cy="500063"/>
          </a:xfrm>
          <a:prstGeom prst="rect">
            <a:avLst/>
          </a:prstGeom>
        </p:spPr>
        <p:txBody>
          <a:bodyPr vert="horz" lIns="92271" tIns="46135" rIns="92271" bIns="46135" rtlCol="0"/>
          <a:lstStyle>
            <a:lvl1pPr algn="l">
              <a:defRPr sz="1200"/>
            </a:lvl1pPr>
          </a:lstStyle>
          <a:p>
            <a:r>
              <a:rPr lang="en-GB"/>
              <a:t>Mars LCS Level 3 Process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5" y="0"/>
            <a:ext cx="2980054" cy="500063"/>
          </a:xfrm>
          <a:prstGeom prst="rect">
            <a:avLst/>
          </a:prstGeom>
        </p:spPr>
        <p:txBody>
          <a:bodyPr vert="horz" lIns="92271" tIns="46135" rIns="92271" bIns="46135" rtlCol="0"/>
          <a:lstStyle>
            <a:lvl1pPr algn="r">
              <a:defRPr sz="1200"/>
            </a:lvl1pPr>
          </a:lstStyle>
          <a:p>
            <a:fld id="{5054C8E1-332B-408E-B8D2-7B7E0D12FAE3}" type="datetimeFigureOut">
              <a:rPr lang="en-US" smtClean="0"/>
              <a:pPr/>
              <a:t>1/23/2018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00625" cy="3751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1" tIns="46135" rIns="92271" bIns="4613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2271" tIns="46135" rIns="92271" bIns="461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99451"/>
            <a:ext cx="2980054" cy="500063"/>
          </a:xfrm>
          <a:prstGeom prst="rect">
            <a:avLst/>
          </a:prstGeom>
        </p:spPr>
        <p:txBody>
          <a:bodyPr vert="horz" lIns="92271" tIns="46135" rIns="92271" bIns="461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5" y="9499451"/>
            <a:ext cx="2980054" cy="500063"/>
          </a:xfrm>
          <a:prstGeom prst="rect">
            <a:avLst/>
          </a:prstGeom>
        </p:spPr>
        <p:txBody>
          <a:bodyPr vert="horz" lIns="92271" tIns="46135" rIns="92271" bIns="46135" rtlCol="0" anchor="b"/>
          <a:lstStyle>
            <a:lvl1pPr algn="r">
              <a:defRPr sz="1200"/>
            </a:lvl1pPr>
          </a:lstStyle>
          <a:p>
            <a:fld id="{CBCBD240-7384-4BD7-86D5-3D3BCCCE86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3221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BD240-7384-4BD7-86D5-3D3BCCCE866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/>
              <a:t>Mars LCS Level 3 Process</a:t>
            </a:r>
          </a:p>
        </p:txBody>
      </p:sp>
    </p:spTree>
    <p:extLst>
      <p:ext uri="{BB962C8B-B14F-4D97-AF65-F5344CB8AC3E}">
        <p14:creationId xmlns:p14="http://schemas.microsoft.com/office/powerpoint/2010/main" val="325506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Mars LCS Level 3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BD240-7384-4BD7-86D5-3D3BCCCE866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0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GIF"/><Relationship Id="rId4" Type="http://schemas.openxmlformats.org/officeDocument/2006/relationships/image" Target="../media/image6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 b="1" cap="small" spc="0" baseline="0">
                <a:ln>
                  <a:noFill/>
                </a:ln>
                <a:solidFill>
                  <a:srgbClr val="153154"/>
                </a:solidFill>
                <a:effectLst/>
                <a:latin typeface="Calibri" panose="020F0502020204030204" pitchFamily="34" charset="0"/>
                <a:ea typeface="Verdana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16663"/>
            <a:ext cx="5408240" cy="352425"/>
          </a:xfrm>
          <a:ln/>
        </p:spPr>
        <p:txBody>
          <a:bodyPr/>
          <a:lstStyle>
            <a:lvl1pPr>
              <a:defRPr>
                <a:solidFill>
                  <a:srgbClr val="95A3B2"/>
                </a:solidFill>
              </a:defRPr>
            </a:lvl1pPr>
          </a:lstStyle>
          <a:p>
            <a:r>
              <a:rPr lang="en-GB"/>
              <a:t>Level 3 Programme Kick Off Session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3877" y="6237583"/>
            <a:ext cx="432619" cy="467781"/>
          </a:xfrm>
        </p:spPr>
        <p:txBody>
          <a:bodyPr anchor="ctr" anchorCtr="0"/>
          <a:lstStyle>
            <a:lvl1pPr>
              <a:defRPr sz="1400" b="1">
                <a:solidFill>
                  <a:srgbClr val="95A3B2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887148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129634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905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905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19596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12875"/>
            <a:ext cx="8229600" cy="46085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16663"/>
            <a:ext cx="5480050" cy="3524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77275" y="6381750"/>
            <a:ext cx="431800" cy="352425"/>
          </a:xfrm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926787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4038600" cy="2227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12875"/>
            <a:ext cx="4038600" cy="2227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2538"/>
            <a:ext cx="4038600" cy="222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2538"/>
            <a:ext cx="4038600" cy="222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3651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15888"/>
            <a:ext cx="8229600" cy="5905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5853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2814" y="2327734"/>
            <a:ext cx="7772400" cy="1470025"/>
          </a:xfrm>
          <a:effectLst/>
        </p:spPr>
        <p:txBody>
          <a:bodyPr/>
          <a:lstStyle>
            <a:lvl1pPr algn="ctr">
              <a:defRPr sz="5400" b="1" cap="small" spc="0" baseline="0">
                <a:ln>
                  <a:solidFill>
                    <a:srgbClr val="143052"/>
                  </a:solidFill>
                </a:ln>
                <a:solidFill>
                  <a:srgbClr val="14305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1" y="4327991"/>
            <a:ext cx="7772400" cy="1129680"/>
          </a:xfrm>
        </p:spPr>
        <p:txBody>
          <a:bodyPr/>
          <a:lstStyle>
            <a:lvl1pPr marL="0" indent="0" algn="ctr">
              <a:buFontTx/>
              <a:buNone/>
              <a:defRPr cap="small" baseline="0">
                <a:ln>
                  <a:solidFill>
                    <a:srgbClr val="143052"/>
                  </a:solidFill>
                </a:ln>
                <a:solidFill>
                  <a:srgbClr val="14305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390" r="6793"/>
          <a:stretch/>
        </p:blipFill>
        <p:spPr>
          <a:xfrm>
            <a:off x="2411760" y="116631"/>
            <a:ext cx="3921557" cy="139330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80313" y="5583593"/>
            <a:ext cx="1077888" cy="104106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36512" y="1827036"/>
            <a:ext cx="9144000" cy="3652472"/>
            <a:chOff x="2542381" y="2353678"/>
            <a:chExt cx="5483225" cy="1481012"/>
          </a:xfrm>
        </p:grpSpPr>
        <p:sp>
          <p:nvSpPr>
            <p:cNvPr id="8" name="Rectangle 7"/>
            <p:cNvSpPr/>
            <p:nvPr/>
          </p:nvSpPr>
          <p:spPr bwMode="auto">
            <a:xfrm>
              <a:off x="7330281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520656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730081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920456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4142581" y="2353678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352006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2381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159516" y="1440073"/>
            <a:ext cx="43159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Tx/>
              <a:buBlip>
                <a:blip r:embed="rId4"/>
              </a:buBlip>
              <a:defRPr sz="28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Blip>
                <a:blip r:embed="rId5"/>
              </a:buBlip>
              <a:defRPr sz="2400" b="1">
                <a:solidFill>
                  <a:schemeClr val="tx1"/>
                </a:solidFill>
                <a:latin typeface="Calibri" pitchFamily="34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Calibri" pitchFamily="34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Calibri" pitchFamily="34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alibri" pitchFamily="34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0" kern="0" dirty="0">
                <a:solidFill>
                  <a:srgbClr val="B8B133"/>
                </a:solidFill>
                <a:latin typeface="Calibri" panose="020F0502020204030204" pitchFamily="34" charset="0"/>
              </a:rPr>
              <a:t>accreditation| certification | community</a:t>
            </a:r>
          </a:p>
        </p:txBody>
      </p:sp>
    </p:spTree>
    <p:extLst>
      <p:ext uri="{BB962C8B-B14F-4D97-AF65-F5344CB8AC3E}">
        <p14:creationId xmlns:p14="http://schemas.microsoft.com/office/powerpoint/2010/main" val="71767028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35985" y="6006971"/>
            <a:ext cx="1788765" cy="676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4368" y="5805264"/>
            <a:ext cx="742951" cy="71756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-28922" y="1466692"/>
            <a:ext cx="9144000" cy="3652472"/>
            <a:chOff x="2542381" y="2353678"/>
            <a:chExt cx="5483225" cy="1481012"/>
          </a:xfrm>
        </p:grpSpPr>
        <p:sp>
          <p:nvSpPr>
            <p:cNvPr id="4" name="Rectangle 3"/>
            <p:cNvSpPr/>
            <p:nvPr/>
          </p:nvSpPr>
          <p:spPr bwMode="auto">
            <a:xfrm>
              <a:off x="7330281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20656" y="2356752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081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920456" y="2359824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142581" y="2353678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352006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42381" y="2356750"/>
              <a:ext cx="695325" cy="1474866"/>
            </a:xfrm>
            <a:prstGeom prst="rect">
              <a:avLst/>
            </a:prstGeom>
            <a:solidFill>
              <a:srgbClr val="B9B233">
                <a:alpha val="14902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81849"/>
            <a:ext cx="3685311" cy="3622157"/>
          </a:xfrm>
          <a:prstGeom prst="ellipse">
            <a:avLst/>
          </a:prstGeom>
          <a:solidFill>
            <a:srgbClr val="122C4A"/>
          </a:solidFill>
        </p:spPr>
        <p:txBody>
          <a:bodyPr lIns="36000" tIns="36000" rIns="36000" bIns="36000" anchor="ctr"/>
          <a:lstStyle>
            <a:lvl1pPr marL="0" indent="0">
              <a:buNone/>
              <a:defRPr sz="3600" cap="sm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314138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67820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5710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9456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86307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93504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Level 3 Programme Kick Off Session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22693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" Target="../slides/slide3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74835"/>
            <a:ext cx="8229600" cy="45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2958" y="6316663"/>
            <a:ext cx="2771291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5A3B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GB"/>
              <a:t>Level 3 Programme Kick Off Session</a:t>
            </a:r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275" y="6316663"/>
            <a:ext cx="431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5A3B2"/>
                </a:solidFill>
              </a:defRPr>
            </a:lvl1pPr>
          </a:lstStyle>
          <a:p>
            <a:fld id="{6DA45A8E-7077-44FC-A4EE-3A18A7C594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68313" y="1341339"/>
            <a:ext cx="8207375" cy="71437"/>
          </a:xfrm>
          <a:prstGeom prst="rect">
            <a:avLst/>
          </a:prstGeom>
          <a:gradFill flip="none" rotWithShape="1">
            <a:gsLst>
              <a:gs pos="0">
                <a:srgbClr val="B8B133">
                  <a:tint val="66000"/>
                  <a:satMod val="160000"/>
                </a:srgbClr>
              </a:gs>
              <a:gs pos="50000">
                <a:srgbClr val="B8B133">
                  <a:tint val="44500"/>
                  <a:satMod val="160000"/>
                </a:srgbClr>
              </a:gs>
              <a:gs pos="100000">
                <a:srgbClr val="B8B1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B2B2B2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68313" y="6021388"/>
            <a:ext cx="8207375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532" y="6083448"/>
            <a:ext cx="2088232" cy="786272"/>
          </a:xfrm>
          <a:prstGeom prst="rect">
            <a:avLst/>
          </a:prstGeom>
        </p:spPr>
      </p:pic>
      <p:sp>
        <p:nvSpPr>
          <p:cNvPr id="10" name="Action Button: Forward or Next 9">
            <a:hlinkClick r:id="rId17" action="ppaction://hlinksldjump" highlightClick="1"/>
          </p:cNvPr>
          <p:cNvSpPr/>
          <p:nvPr/>
        </p:nvSpPr>
        <p:spPr bwMode="auto">
          <a:xfrm>
            <a:off x="261" y="0"/>
            <a:ext cx="936104" cy="720080"/>
          </a:xfrm>
          <a:prstGeom prst="actionButtonForwardNext">
            <a:avLst/>
          </a:prstGeom>
          <a:noFill/>
          <a:ln w="9525" cap="flat" cmpd="sng" algn="ctr">
            <a:solidFill>
              <a:srgbClr val="F1EFD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9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</p:sldLayoutIdLst>
  <p:transition>
    <p:zoom/>
  </p:transition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 cap="small" spc="0" baseline="0">
          <a:ln>
            <a:noFill/>
          </a:ln>
          <a:solidFill>
            <a:srgbClr val="122C4A"/>
          </a:solidFill>
          <a:effectLst/>
          <a:latin typeface="Calibri" panose="020F0502020204030204" pitchFamily="34" charset="0"/>
          <a:ea typeface="Verdana" pitchFamily="34" charset="0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Franklin Gothic Heavy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9000"/>
        <a:buFontTx/>
        <a:buBlip>
          <a:blip r:embed="rId18"/>
        </a:buBlip>
        <a:defRPr sz="2800" b="1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Tx/>
        <a:buBlip>
          <a:blip r:embed="rId19"/>
        </a:buBlip>
        <a:defRPr sz="2400" b="1">
          <a:solidFill>
            <a:schemeClr val="tx1"/>
          </a:solidFill>
          <a:latin typeface="Calibri Light" panose="020F0302020204030204" pitchFamily="34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Calibri Light" panose="020F0302020204030204" pitchFamily="34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Calibri Light" panose="020F0302020204030204" pitchFamily="34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Calibri Light" panose="020F0302020204030204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LCS%20case%20study%20outline%20form%201503%201.doc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Level 3 Programme </a:t>
            </a:r>
            <a:br>
              <a:rPr lang="en-GB" dirty="0"/>
            </a:br>
            <a:r>
              <a:rPr lang="en-GB" dirty="0"/>
              <a:t>Case Study Guide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64539" y="4869160"/>
            <a:ext cx="8280920" cy="1224136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GB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901676"/>
          </a:xfrm>
        </p:spPr>
        <p:txBody>
          <a:bodyPr/>
          <a:lstStyle/>
          <a:p>
            <a:r>
              <a:rPr lang="en-GB" dirty="0"/>
              <a:t>Key Steps in Writing the case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1640" y="1340768"/>
            <a:ext cx="2088232" cy="64633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Identify the case, outline proposal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1640" y="2420888"/>
            <a:ext cx="2088232" cy="64633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Gathering information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1640" y="3501008"/>
            <a:ext cx="2088232" cy="64633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Structuring the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1640" y="4581128"/>
            <a:ext cx="2088232" cy="648072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Writing the report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1967" y="5590981"/>
            <a:ext cx="2088232" cy="64633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Reviewing and redrafting</a:t>
            </a:r>
          </a:p>
        </p:txBody>
      </p:sp>
      <p:cxnSp>
        <p:nvCxnSpPr>
          <p:cNvPr id="43" name="Straight Arrow Connector 42"/>
          <p:cNvCxnSpPr>
            <a:stCxn id="6" idx="2"/>
            <a:endCxn id="8" idx="0"/>
          </p:cNvCxnSpPr>
          <p:nvPr/>
        </p:nvCxnSpPr>
        <p:spPr bwMode="auto">
          <a:xfrm rot="5400000">
            <a:off x="2158862" y="2203993"/>
            <a:ext cx="43378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8" idx="2"/>
            <a:endCxn id="9" idx="0"/>
          </p:cNvCxnSpPr>
          <p:nvPr/>
        </p:nvCxnSpPr>
        <p:spPr bwMode="auto">
          <a:xfrm rot="5400000">
            <a:off x="2158862" y="3284113"/>
            <a:ext cx="43378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>
            <a:off x="2123651" y="4365181"/>
            <a:ext cx="43378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rot="5400000">
            <a:off x="2123651" y="5373293"/>
            <a:ext cx="433789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60"/>
          <p:cNvGrpSpPr/>
          <p:nvPr/>
        </p:nvGrpSpPr>
        <p:grpSpPr>
          <a:xfrm>
            <a:off x="3779911" y="2313619"/>
            <a:ext cx="5485777" cy="1080120"/>
            <a:chOff x="3779911" y="2313619"/>
            <a:chExt cx="5302278" cy="1080120"/>
          </a:xfrm>
        </p:grpSpPr>
        <p:sp>
          <p:nvSpPr>
            <p:cNvPr id="49" name="Rectangle 48"/>
            <p:cNvSpPr/>
            <p:nvPr/>
          </p:nvSpPr>
          <p:spPr>
            <a:xfrm>
              <a:off x="4401669" y="2313619"/>
              <a:ext cx="4680520" cy="108012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Reports, presentations, A3’s etc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Contact colleagues, project participants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Recording thoughts – eg notes, diagrams, mind-maps*</a:t>
              </a:r>
            </a:p>
            <a:p>
              <a:pPr marL="177800" indent="-177800">
                <a:buFont typeface="Arial" pitchFamily="34" charset="0"/>
                <a:buChar char="•"/>
              </a:pPr>
              <a:endParaRPr lang="en-GB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0" name="Right Arrow 49"/>
            <p:cNvSpPr/>
            <p:nvPr/>
          </p:nvSpPr>
          <p:spPr bwMode="auto">
            <a:xfrm>
              <a:off x="3779911" y="2522569"/>
              <a:ext cx="433470" cy="360040"/>
            </a:xfrm>
            <a:prstGeom prst="rightArrow">
              <a:avLst/>
            </a:prstGeom>
            <a:solidFill>
              <a:srgbClr val="122C4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779912" y="1161618"/>
            <a:ext cx="4593428" cy="683206"/>
            <a:chOff x="3779912" y="1233626"/>
            <a:chExt cx="3516843" cy="683206"/>
          </a:xfrm>
        </p:grpSpPr>
        <p:sp>
          <p:nvSpPr>
            <p:cNvPr id="52" name="Rectangle 51"/>
            <p:cNvSpPr/>
            <p:nvPr/>
          </p:nvSpPr>
          <p:spPr>
            <a:xfrm>
              <a:off x="4272419" y="1233626"/>
              <a:ext cx="3024336" cy="6463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What’s behind the case - context?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Core theme, storyline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Main area(s) of focus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Submit proposal(s)</a:t>
              </a:r>
            </a:p>
            <a:p>
              <a:pPr marL="177800" indent="-177800">
                <a:buFont typeface="Arial" pitchFamily="34" charset="0"/>
                <a:buChar char="•"/>
              </a:pPr>
              <a:endParaRPr lang="en-GB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3" name="Right Arrow 52"/>
            <p:cNvSpPr/>
            <p:nvPr/>
          </p:nvSpPr>
          <p:spPr bwMode="auto">
            <a:xfrm>
              <a:off x="3779912" y="1556792"/>
              <a:ext cx="360040" cy="360040"/>
            </a:xfrm>
            <a:prstGeom prst="rightArrow">
              <a:avLst/>
            </a:prstGeom>
            <a:solidFill>
              <a:srgbClr val="122C4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779911" y="3393739"/>
            <a:ext cx="5308380" cy="646331"/>
            <a:chOff x="3779911" y="3393739"/>
            <a:chExt cx="5308380" cy="646331"/>
          </a:xfrm>
        </p:grpSpPr>
        <p:sp>
          <p:nvSpPr>
            <p:cNvPr id="54" name="Rectangle 53"/>
            <p:cNvSpPr/>
            <p:nvPr/>
          </p:nvSpPr>
          <p:spPr>
            <a:xfrm>
              <a:off x="4407771" y="3393739"/>
              <a:ext cx="4680520" cy="6463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Key elements included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Ensure logical flow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Contents page can form basic structure</a:t>
              </a:r>
            </a:p>
          </p:txBody>
        </p:sp>
        <p:sp>
          <p:nvSpPr>
            <p:cNvPr id="55" name="Right Arrow 54"/>
            <p:cNvSpPr/>
            <p:nvPr/>
          </p:nvSpPr>
          <p:spPr bwMode="auto">
            <a:xfrm>
              <a:off x="3779911" y="3645024"/>
              <a:ext cx="448471" cy="360040"/>
            </a:xfrm>
            <a:prstGeom prst="rightArrow">
              <a:avLst/>
            </a:prstGeom>
            <a:solidFill>
              <a:srgbClr val="122C4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779912" y="4363274"/>
            <a:ext cx="5308379" cy="864096"/>
            <a:chOff x="3779912" y="4363274"/>
            <a:chExt cx="4261656" cy="864096"/>
          </a:xfrm>
        </p:grpSpPr>
        <p:sp>
          <p:nvSpPr>
            <p:cNvPr id="56" name="Rectangle 55"/>
            <p:cNvSpPr/>
            <p:nvPr/>
          </p:nvSpPr>
          <p:spPr>
            <a:xfrm>
              <a:off x="4296344" y="4363274"/>
              <a:ext cx="3745224" cy="864096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Create first draft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Turn notes, bullet points into paragraphs, add diagrams etc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Submit draft for review</a:t>
              </a:r>
            </a:p>
          </p:txBody>
        </p:sp>
        <p:sp>
          <p:nvSpPr>
            <p:cNvPr id="58" name="Right Arrow 57"/>
            <p:cNvSpPr/>
            <p:nvPr/>
          </p:nvSpPr>
          <p:spPr bwMode="auto">
            <a:xfrm>
              <a:off x="3779912" y="4653136"/>
              <a:ext cx="360040" cy="360040"/>
            </a:xfrm>
            <a:prstGeom prst="rightArrow">
              <a:avLst/>
            </a:prstGeom>
            <a:solidFill>
              <a:srgbClr val="122C4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779912" y="5518102"/>
            <a:ext cx="5323795" cy="646331"/>
            <a:chOff x="3779912" y="5518102"/>
            <a:chExt cx="5323795" cy="646331"/>
          </a:xfrm>
        </p:grpSpPr>
        <p:sp>
          <p:nvSpPr>
            <p:cNvPr id="57" name="Rectangle 56"/>
            <p:cNvSpPr/>
            <p:nvPr/>
          </p:nvSpPr>
          <p:spPr>
            <a:xfrm>
              <a:off x="4423187" y="5518102"/>
              <a:ext cx="4680520" cy="646331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noAutofit/>
            </a:bodyPr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Take account of comments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Redraft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Proof reading by third party</a:t>
              </a:r>
            </a:p>
            <a:p>
              <a:pPr marL="177800" indent="-177800">
                <a:buFont typeface="Arial" pitchFamily="34" charset="0"/>
                <a:buChar char="•"/>
              </a:pPr>
              <a:r>
                <a:rPr lang="en-GB" sz="1600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Submit</a:t>
              </a:r>
            </a:p>
          </p:txBody>
        </p:sp>
        <p:sp>
          <p:nvSpPr>
            <p:cNvPr id="59" name="Right Arrow 58"/>
            <p:cNvSpPr/>
            <p:nvPr/>
          </p:nvSpPr>
          <p:spPr bwMode="auto">
            <a:xfrm>
              <a:off x="3779912" y="5661248"/>
              <a:ext cx="470256" cy="360040"/>
            </a:xfrm>
            <a:prstGeom prst="rightArrow">
              <a:avLst/>
            </a:prstGeom>
            <a:solidFill>
              <a:srgbClr val="122C4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272682446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924" y="0"/>
            <a:ext cx="8540151" cy="6858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460191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/>
              <a:t>Writing </a:t>
            </a:r>
            <a:r>
              <a:rPr lang="en-GB" dirty="0">
                <a:solidFill>
                  <a:srgbClr val="FF0000"/>
                </a:solidFill>
              </a:rPr>
              <a:t>Key Points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Make sure there’s a start – middle – end</a:t>
            </a:r>
          </a:p>
          <a:p>
            <a:r>
              <a:rPr lang="en-GB" sz="2000" dirty="0"/>
              <a:t>Good narrative </a:t>
            </a:r>
          </a:p>
          <a:p>
            <a:pPr lvl="1"/>
            <a:r>
              <a:rPr lang="en-GB" sz="1800" dirty="0"/>
              <a:t>flow, storyline</a:t>
            </a:r>
          </a:p>
          <a:p>
            <a:pPr lvl="0"/>
            <a:r>
              <a:rPr lang="en-GB" sz="2000" dirty="0"/>
              <a:t>Concise language: minimise padding</a:t>
            </a:r>
          </a:p>
          <a:p>
            <a:r>
              <a:rPr lang="en-GB" sz="2000" dirty="0"/>
              <a:t>Conclusion: logical consequence of what has gone before</a:t>
            </a:r>
          </a:p>
          <a:p>
            <a:r>
              <a:rPr lang="en-GB" sz="2000" dirty="0"/>
              <a:t>Write in the first person if preferred</a:t>
            </a:r>
          </a:p>
          <a:p>
            <a:r>
              <a:rPr lang="en-GB" sz="2000" dirty="0"/>
              <a:t>Include appropriate charts, diagrams etc</a:t>
            </a:r>
          </a:p>
          <a:p>
            <a:pPr lvl="1"/>
            <a:r>
              <a:rPr lang="en-GB" sz="1800" dirty="0"/>
              <a:t>Effective communication</a:t>
            </a:r>
          </a:p>
          <a:p>
            <a:pPr lvl="1"/>
            <a:r>
              <a:rPr lang="en-GB" sz="1800" dirty="0"/>
              <a:t>Conveys ideas effectively</a:t>
            </a:r>
          </a:p>
          <a:p>
            <a:r>
              <a:rPr lang="en-GB" sz="2000" dirty="0"/>
              <a:t>Supplementary material in appendices</a:t>
            </a:r>
          </a:p>
          <a:p>
            <a:r>
              <a:rPr lang="en-GB" sz="2000" dirty="0"/>
              <a:t>Use Word features (</a:t>
            </a:r>
            <a:r>
              <a:rPr lang="en-GB" sz="2000" dirty="0" err="1"/>
              <a:t>esp</a:t>
            </a:r>
            <a:r>
              <a:rPr lang="en-GB" sz="2000" dirty="0"/>
              <a:t> headings to create content tables)</a:t>
            </a:r>
          </a:p>
          <a:p>
            <a:r>
              <a:rPr lang="en-GB" sz="2000" dirty="0"/>
              <a:t>About 12-15 pages in length plus appendices)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3312915879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Assessment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1561" y="1592796"/>
            <a:ext cx="3564395" cy="45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79000"/>
              <a:buFontTx/>
              <a:buBlip>
                <a:blip r:embed="rId2"/>
              </a:buBlip>
              <a:defRPr sz="2800" b="1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Blip>
                <a:blip r:embed="rId3"/>
              </a:buBlip>
              <a:defRPr sz="2400"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2400" u="sng" kern="0" dirty="0"/>
              <a:t>Reflects recommended elements:</a:t>
            </a:r>
          </a:p>
          <a:p>
            <a:r>
              <a:rPr lang="en-GB" sz="2400" kern="0" dirty="0"/>
              <a:t>Executive Summary, Context, Aims, Role</a:t>
            </a:r>
          </a:p>
          <a:p>
            <a:r>
              <a:rPr lang="en-GB" sz="2400" kern="0" dirty="0"/>
              <a:t>Method &amp; Approach*</a:t>
            </a:r>
          </a:p>
          <a:p>
            <a:r>
              <a:rPr lang="en-GB" sz="2400" kern="0" dirty="0"/>
              <a:t>Analysis &amp; Outcomes*</a:t>
            </a:r>
          </a:p>
          <a:p>
            <a:r>
              <a:rPr lang="en-GB" sz="2400" kern="0" dirty="0"/>
              <a:t>Conclusions, Reflections &amp; Sustainability* </a:t>
            </a:r>
          </a:p>
          <a:p>
            <a:r>
              <a:rPr lang="en-GB" sz="2400" kern="0" dirty="0"/>
              <a:t>Endorsement</a:t>
            </a:r>
          </a:p>
          <a:p>
            <a:pPr marL="0" indent="0">
              <a:buNone/>
            </a:pPr>
            <a:r>
              <a:rPr lang="en-GB" sz="1800" kern="0" dirty="0"/>
              <a:t>* most important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88024" y="1648644"/>
            <a:ext cx="4032448" cy="454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79000"/>
              <a:buFontTx/>
              <a:buBlip>
                <a:blip r:embed="rId2"/>
              </a:buBlip>
              <a:defRPr sz="2800" b="1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Blip>
                <a:blip r:embed="rId3"/>
              </a:buBlip>
              <a:defRPr sz="2400"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u="sng" kern="0" dirty="0"/>
              <a:t>Technical</a:t>
            </a:r>
            <a:r>
              <a:rPr lang="en-GB" sz="2400" kern="0" dirty="0"/>
              <a:t>:</a:t>
            </a:r>
          </a:p>
          <a:p>
            <a:r>
              <a:rPr lang="en-GB" sz="2400" kern="0" dirty="0"/>
              <a:t>Good structure</a:t>
            </a:r>
          </a:p>
          <a:p>
            <a:r>
              <a:rPr lang="en-GB" sz="2400" kern="0" dirty="0"/>
              <a:t>Concise writing</a:t>
            </a:r>
          </a:p>
          <a:p>
            <a:r>
              <a:rPr lang="en-GB" sz="2400" kern="0" dirty="0"/>
              <a:t>Critical reflections</a:t>
            </a:r>
          </a:p>
          <a:p>
            <a:r>
              <a:rPr lang="en-GB" sz="2400" kern="0" dirty="0"/>
              <a:t>Personal insights &amp; learning</a:t>
            </a:r>
          </a:p>
          <a:p>
            <a:r>
              <a:rPr lang="en-GB" sz="2400" kern="0" dirty="0"/>
              <a:t>Good use of diagrams</a:t>
            </a:r>
          </a:p>
          <a:p>
            <a:r>
              <a:rPr lang="en-GB" sz="2400" kern="0" dirty="0"/>
              <a:t>Quality of thinking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2557341409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&amp;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499"/>
            <a:ext cx="8229600" cy="4546553"/>
          </a:xfrm>
        </p:spPr>
        <p:txBody>
          <a:bodyPr/>
          <a:lstStyle/>
          <a:p>
            <a:r>
              <a:rPr lang="en-GB" sz="2400" dirty="0"/>
              <a:t>Proposal form submission &amp; quick feedback</a:t>
            </a:r>
          </a:p>
          <a:p>
            <a:r>
              <a:rPr lang="en-GB" sz="2400" dirty="0"/>
              <a:t>Write a substantial readable draft for initial review</a:t>
            </a:r>
          </a:p>
          <a:p>
            <a:r>
              <a:rPr lang="en-GB" sz="2400" dirty="0"/>
              <a:t>Drafts should be emailed as MS Word documents, (not PDF).</a:t>
            </a:r>
          </a:p>
          <a:p>
            <a:r>
              <a:rPr lang="en-GB" sz="2400" dirty="0"/>
              <a:t>One-to-one support reviewing  &amp; refining the cases</a:t>
            </a:r>
          </a:p>
          <a:p>
            <a:pPr lvl="1"/>
            <a:r>
              <a:rPr lang="en-GB" sz="2000" dirty="0"/>
              <a:t>Written feedback plus group</a:t>
            </a:r>
          </a:p>
          <a:p>
            <a:r>
              <a:rPr lang="en-GB" sz="2400" dirty="0"/>
              <a:t>Aim for 3 stages: initial draft – revised draft - final draft</a:t>
            </a:r>
          </a:p>
          <a:p>
            <a:r>
              <a:rPr lang="en-GB" sz="2400" dirty="0"/>
              <a:t>Resources on group website</a:t>
            </a:r>
          </a:p>
          <a:p>
            <a:r>
              <a:rPr lang="en-GB" sz="2400" dirty="0"/>
              <a:t>Review session TBA</a:t>
            </a:r>
          </a:p>
          <a:p>
            <a:pPr lvl="1"/>
            <a:r>
              <a:rPr lang="en-GB" sz="2000" dirty="0"/>
              <a:t>Present case 1</a:t>
            </a:r>
          </a:p>
          <a:p>
            <a:pPr lvl="1"/>
            <a:r>
              <a:rPr lang="en-GB" sz="2000" dirty="0"/>
              <a:t>Group scrutiny &amp; discussion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9310830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Proposals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4835"/>
            <a:ext cx="4906888" cy="4546553"/>
          </a:xfrm>
        </p:spPr>
        <p:txBody>
          <a:bodyPr/>
          <a:lstStyle/>
          <a:p>
            <a:r>
              <a:rPr lang="en-GB" dirty="0"/>
              <a:t>Use form x3</a:t>
            </a:r>
          </a:p>
          <a:p>
            <a:r>
              <a:rPr lang="en-GB" dirty="0"/>
              <a:t>Working Titles</a:t>
            </a:r>
          </a:p>
          <a:p>
            <a:r>
              <a:rPr lang="en-GB" dirty="0"/>
              <a:t>Summary of cases</a:t>
            </a:r>
          </a:p>
          <a:p>
            <a:pPr lvl="1"/>
            <a:r>
              <a:rPr lang="en-GB" dirty="0"/>
              <a:t>With reference to case components</a:t>
            </a:r>
          </a:p>
          <a:p>
            <a:r>
              <a:rPr lang="en-GB" dirty="0"/>
              <a:t>Explain why it qualifies as a L3 case</a:t>
            </a:r>
          </a:p>
          <a:p>
            <a:r>
              <a:rPr lang="en-GB" dirty="0"/>
              <a:t>One page in length</a:t>
            </a:r>
          </a:p>
          <a:p>
            <a:r>
              <a:rPr lang="en-GB" dirty="0"/>
              <a:t>Date TBA</a:t>
            </a:r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0093" y="1592796"/>
            <a:ext cx="3385865" cy="442859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3839610321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28799"/>
            <a:ext cx="3466728" cy="4392589"/>
          </a:xfrm>
        </p:spPr>
        <p:txBody>
          <a:bodyPr/>
          <a:lstStyle/>
          <a:p>
            <a:r>
              <a:rPr lang="en-GB" sz="2000" dirty="0"/>
              <a:t>Selection</a:t>
            </a:r>
          </a:p>
          <a:p>
            <a:r>
              <a:rPr lang="en-GB" sz="2000" dirty="0"/>
              <a:t>Strategic Focus</a:t>
            </a:r>
          </a:p>
          <a:p>
            <a:r>
              <a:rPr lang="en-GB" sz="2000" dirty="0"/>
              <a:t>Expectations</a:t>
            </a:r>
          </a:p>
          <a:p>
            <a:r>
              <a:rPr lang="en-GB" sz="2000" dirty="0"/>
              <a:t>Lean nature</a:t>
            </a:r>
          </a:p>
          <a:p>
            <a:r>
              <a:rPr lang="en-GB" sz="2000" dirty="0"/>
              <a:t>Structure</a:t>
            </a:r>
          </a:p>
          <a:p>
            <a:r>
              <a:rPr lang="en-GB" sz="2000" dirty="0"/>
              <a:t>Writing the case</a:t>
            </a:r>
          </a:p>
          <a:p>
            <a:r>
              <a:rPr lang="en-GB" sz="2000" dirty="0"/>
              <a:t>Assessment	</a:t>
            </a:r>
          </a:p>
          <a:p>
            <a:r>
              <a:rPr lang="en-GB" sz="2000" dirty="0"/>
              <a:t>Support &amp; Review</a:t>
            </a:r>
          </a:p>
          <a:p>
            <a:r>
              <a:rPr lang="en-GB" sz="2000" dirty="0"/>
              <a:t>Proposals Form</a:t>
            </a:r>
          </a:p>
          <a:p>
            <a:r>
              <a:rPr lang="en-GB" sz="2000" dirty="0"/>
              <a:t>Discussion</a:t>
            </a:r>
          </a:p>
          <a:p>
            <a:endParaRPr lang="en-GB" sz="20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5691264" y="1715769"/>
            <a:ext cx="2995535" cy="1296144"/>
          </a:xfrm>
          <a:prstGeom prst="rect">
            <a:avLst/>
          </a:prstGeom>
          <a:solidFill>
            <a:srgbClr val="2B729E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79000"/>
              <a:buFontTx/>
              <a:buBlip>
                <a:blip r:embed="rId2"/>
              </a:buBlip>
              <a:defRPr sz="2800" b="1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Blip>
                <a:blip r:embed="rId3"/>
              </a:buBlip>
              <a:defRPr sz="2400"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kern="0" dirty="0">
                <a:solidFill>
                  <a:schemeClr val="bg1"/>
                </a:solidFill>
              </a:rPr>
              <a:t>Case study advisor: </a:t>
            </a:r>
            <a:br>
              <a:rPr lang="en-GB" sz="2400" kern="0" dirty="0">
                <a:solidFill>
                  <a:schemeClr val="bg1"/>
                </a:solidFill>
              </a:rPr>
            </a:br>
            <a:r>
              <a:rPr lang="en-GB" sz="2400" kern="0" dirty="0">
                <a:solidFill>
                  <a:schemeClr val="bg1"/>
                </a:solidFill>
              </a:rPr>
              <a:t>xxx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691265" y="3465004"/>
            <a:ext cx="2995535" cy="2153858"/>
          </a:xfrm>
          <a:prstGeom prst="rect">
            <a:avLst/>
          </a:prstGeom>
          <a:solidFill>
            <a:srgbClr val="518E91"/>
          </a:solidFill>
          <a:ln w="6350">
            <a:noFill/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SUPPORTING RESOURCES 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Guides, documents on web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 interaction</a:t>
            </a:r>
          </a:p>
          <a:p>
            <a:pPr marL="171450" lvl="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bg1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Facilitator advice &amp; feedback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110964467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Your Three Cases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step - complete case study proposal form </a:t>
            </a:r>
          </a:p>
          <a:p>
            <a:r>
              <a:rPr lang="en-GB" dirty="0"/>
              <a:t>Criteria</a:t>
            </a:r>
          </a:p>
          <a:p>
            <a:pPr lvl="1"/>
            <a:r>
              <a:rPr lang="en-GB" dirty="0"/>
              <a:t>Strategic transformation – see below</a:t>
            </a:r>
          </a:p>
          <a:p>
            <a:pPr lvl="1"/>
            <a:r>
              <a:rPr lang="en-GB" dirty="0"/>
              <a:t>No date constraint – but data accessibility</a:t>
            </a:r>
          </a:p>
          <a:p>
            <a:pPr lvl="1"/>
            <a:r>
              <a:rPr lang="en-GB" dirty="0"/>
              <a:t>Clear learning opportunity</a:t>
            </a:r>
          </a:p>
          <a:p>
            <a:r>
              <a:rPr lang="en-GB" dirty="0"/>
              <a:t>Linkage to career path (ref application form)</a:t>
            </a:r>
          </a:p>
          <a:p>
            <a:r>
              <a:rPr lang="en-GB" dirty="0"/>
              <a:t>Developmental aspect</a:t>
            </a:r>
          </a:p>
          <a:p>
            <a:r>
              <a:rPr lang="en-GB" dirty="0"/>
              <a:t>Experiential aspect</a:t>
            </a:r>
          </a:p>
          <a:p>
            <a:r>
              <a:rPr lang="en-GB" dirty="0"/>
              <a:t>Linkage of cases optional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609340641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Strategic/Transformational Focus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9176" y="1916832"/>
            <a:ext cx="8229600" cy="4546553"/>
          </a:xfrm>
        </p:spPr>
        <p:txBody>
          <a:bodyPr/>
          <a:lstStyle/>
          <a:p>
            <a:r>
              <a:rPr lang="en-GB" dirty="0"/>
              <a:t>Case focus: design, implement, sustain major system improvements, initiatives</a:t>
            </a:r>
          </a:p>
          <a:p>
            <a:pPr lvl="1"/>
            <a:r>
              <a:rPr lang="en-GB" dirty="0"/>
              <a:t>Organisation, division/</a:t>
            </a:r>
            <a:r>
              <a:rPr lang="en-GB" dirty="0" err="1"/>
              <a:t>dept</a:t>
            </a:r>
            <a:r>
              <a:rPr lang="en-GB" dirty="0"/>
              <a:t>/group, extended enterprise</a:t>
            </a:r>
          </a:p>
          <a:p>
            <a:r>
              <a:rPr lang="en-GB" dirty="0"/>
              <a:t>Role: significant management/leadership</a:t>
            </a:r>
          </a:p>
          <a:p>
            <a:pPr lvl="1"/>
            <a:r>
              <a:rPr lang="en-GB" sz="2000" dirty="0"/>
              <a:t>Design, planning, managing people, communication, engagement, coordination, accountability, etc.</a:t>
            </a:r>
          </a:p>
          <a:p>
            <a:r>
              <a:rPr lang="en-GB" dirty="0"/>
              <a:t>The project should have key strategic linkage &amp; impact</a:t>
            </a:r>
          </a:p>
          <a:p>
            <a:pPr lvl="1"/>
            <a:r>
              <a:rPr lang="en-GB" dirty="0"/>
              <a:t>aligned to organisational objectives, strategy, KPI’s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107954160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115888"/>
            <a:ext cx="3312368" cy="1143000"/>
          </a:xfrm>
        </p:spPr>
        <p:txBody>
          <a:bodyPr/>
          <a:lstStyle/>
          <a:p>
            <a:pPr algn="l"/>
            <a:r>
              <a:rPr lang="en-GB" sz="4400" cap="none" spc="0" dirty="0">
                <a:ln>
                  <a:noFill/>
                </a:ln>
                <a:solidFill>
                  <a:srgbClr val="153154"/>
                </a:solidFill>
              </a:rPr>
              <a:t>Critical Reflection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3300951"/>
              </p:ext>
            </p:extLst>
          </p:nvPr>
        </p:nvGraphicFramePr>
        <p:xfrm>
          <a:off x="1367644" y="260648"/>
          <a:ext cx="7164796" cy="6406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226509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Critical Thinking Skills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525" y="1347295"/>
            <a:ext cx="2340260" cy="715981"/>
          </a:xfrm>
          <a:prstGeom prst="rect">
            <a:avLst/>
          </a:prstGeom>
          <a:solidFill>
            <a:srgbClr val="122C4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/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1. Knowledge</a:t>
            </a:r>
          </a:p>
        </p:txBody>
      </p:sp>
      <p:sp>
        <p:nvSpPr>
          <p:cNvPr id="8" name="Rectangle 7"/>
          <p:cNvSpPr/>
          <p:nvPr/>
        </p:nvSpPr>
        <p:spPr>
          <a:xfrm>
            <a:off x="2951820" y="1347295"/>
            <a:ext cx="2143885" cy="715981"/>
          </a:xfrm>
          <a:prstGeom prst="rect">
            <a:avLst/>
          </a:prstGeom>
          <a:solidFill>
            <a:srgbClr val="2B729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600" b="1" dirty="0">
                <a:solidFill>
                  <a:schemeClr val="bg1"/>
                </a:solidFill>
                <a:latin typeface="Calibri" pitchFamily="34" charset="0"/>
              </a:rPr>
              <a:t>Identification &amp; recall of information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425297" y="1347295"/>
            <a:ext cx="3261503" cy="71598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List…identify…name…recall</a:t>
            </a:r>
          </a:p>
          <a:p>
            <a:pPr marL="93663" lvl="1" algn="ctr"/>
            <a:r>
              <a:rPr lang="en-GB" sz="1400" b="1" i="1" dirty="0">
                <a:solidFill>
                  <a:schemeClr val="bg1"/>
                </a:solidFill>
                <a:latin typeface="Calibri" pitchFamily="34" charset="0"/>
              </a:rPr>
              <a:t>Who, what, when, where?</a:t>
            </a:r>
          </a:p>
        </p:txBody>
      </p:sp>
      <p:sp>
        <p:nvSpPr>
          <p:cNvPr id="10" name="Isosceles Triangle 9"/>
          <p:cNvSpPr/>
          <p:nvPr/>
        </p:nvSpPr>
        <p:spPr bwMode="auto">
          <a:xfrm rot="5400000">
            <a:off x="2430871" y="1573685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 rot="5400000">
            <a:off x="4911152" y="1588613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2146" y="2175387"/>
            <a:ext cx="2340260" cy="715981"/>
          </a:xfrm>
          <a:prstGeom prst="rect">
            <a:avLst/>
          </a:prstGeom>
          <a:solidFill>
            <a:srgbClr val="122C4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/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2. Comprehension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36441" y="2175387"/>
            <a:ext cx="2143885" cy="715981"/>
          </a:xfrm>
          <a:prstGeom prst="rect">
            <a:avLst/>
          </a:prstGeom>
          <a:solidFill>
            <a:srgbClr val="2B729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600" b="1" dirty="0">
                <a:solidFill>
                  <a:schemeClr val="bg1"/>
                </a:solidFill>
                <a:latin typeface="Calibri" pitchFamily="34" charset="0"/>
              </a:rPr>
              <a:t>Organisation &amp; selection of facts &amp; ideas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09918" y="2175387"/>
            <a:ext cx="3261503" cy="71598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Convert…interpret…explain…retell</a:t>
            </a:r>
          </a:p>
          <a:p>
            <a:pPr marL="93663" lvl="1" algn="ctr"/>
            <a:r>
              <a:rPr lang="en-GB" sz="1400" b="1" i="1" dirty="0">
                <a:solidFill>
                  <a:schemeClr val="bg1"/>
                </a:solidFill>
                <a:latin typeface="Calibri" pitchFamily="34" charset="0"/>
              </a:rPr>
              <a:t>What is the main idea of…?</a:t>
            </a:r>
          </a:p>
        </p:txBody>
      </p:sp>
      <p:sp>
        <p:nvSpPr>
          <p:cNvPr id="16" name="Isosceles Triangle 15"/>
          <p:cNvSpPr/>
          <p:nvPr/>
        </p:nvSpPr>
        <p:spPr bwMode="auto">
          <a:xfrm rot="5400000">
            <a:off x="2415492" y="2401777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 rot="5400000">
            <a:off x="4895773" y="2416705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7525" y="3003479"/>
            <a:ext cx="2340260" cy="715981"/>
          </a:xfrm>
          <a:prstGeom prst="rect">
            <a:avLst/>
          </a:prstGeom>
          <a:solidFill>
            <a:srgbClr val="122C4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/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3. Application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51820" y="3003479"/>
            <a:ext cx="2143885" cy="715981"/>
          </a:xfrm>
          <a:prstGeom prst="rect">
            <a:avLst/>
          </a:prstGeom>
          <a:solidFill>
            <a:srgbClr val="2B729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600" b="1" dirty="0">
                <a:solidFill>
                  <a:schemeClr val="bg1"/>
                </a:solidFill>
                <a:latin typeface="Calibri" pitchFamily="34" charset="0"/>
              </a:rPr>
              <a:t>Use of facts, rules &amp; principles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25297" y="3003479"/>
            <a:ext cx="3261503" cy="71598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Apply…solve…operate…conclude</a:t>
            </a:r>
          </a:p>
          <a:p>
            <a:pPr marL="93663" lvl="1" algn="ctr"/>
            <a:r>
              <a:rPr lang="en-GB" sz="1400" b="1" i="1" dirty="0">
                <a:solidFill>
                  <a:schemeClr val="bg1"/>
                </a:solidFill>
                <a:latin typeface="Calibri" pitchFamily="34" charset="0"/>
              </a:rPr>
              <a:t>Why is x significant?</a:t>
            </a:r>
          </a:p>
        </p:txBody>
      </p:sp>
      <p:sp>
        <p:nvSpPr>
          <p:cNvPr id="21" name="Isosceles Triangle 20"/>
          <p:cNvSpPr/>
          <p:nvPr/>
        </p:nvSpPr>
        <p:spPr bwMode="auto">
          <a:xfrm rot="5400000">
            <a:off x="2430871" y="3229869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Isosceles Triangle 21"/>
          <p:cNvSpPr/>
          <p:nvPr/>
        </p:nvSpPr>
        <p:spPr bwMode="auto">
          <a:xfrm rot="5400000">
            <a:off x="4911152" y="3244797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1939" y="3752276"/>
            <a:ext cx="2340260" cy="715981"/>
          </a:xfrm>
          <a:prstGeom prst="rect">
            <a:avLst/>
          </a:prstGeom>
          <a:solidFill>
            <a:srgbClr val="122C4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/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4. Analysis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36234" y="3752276"/>
            <a:ext cx="2143885" cy="715981"/>
          </a:xfrm>
          <a:prstGeom prst="rect">
            <a:avLst/>
          </a:prstGeom>
          <a:solidFill>
            <a:srgbClr val="2B729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600" b="1" dirty="0">
                <a:solidFill>
                  <a:schemeClr val="bg1"/>
                </a:solidFill>
                <a:latin typeface="Calibri" pitchFamily="34" charset="0"/>
              </a:rPr>
              <a:t>Separating a whole into component parts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09711" y="3752276"/>
            <a:ext cx="3261503" cy="71598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Analyse…examine…deduct…specify</a:t>
            </a:r>
          </a:p>
          <a:p>
            <a:pPr marL="93663" lvl="1" algn="ctr"/>
            <a:r>
              <a:rPr lang="en-GB" sz="1400" b="1" i="1" dirty="0">
                <a:solidFill>
                  <a:schemeClr val="bg1"/>
                </a:solidFill>
                <a:latin typeface="Calibri" pitchFamily="34" charset="0"/>
              </a:rPr>
              <a:t>What evidence can you present for..?</a:t>
            </a:r>
          </a:p>
        </p:txBody>
      </p:sp>
      <p:sp>
        <p:nvSpPr>
          <p:cNvPr id="26" name="Isosceles Triangle 25"/>
          <p:cNvSpPr/>
          <p:nvPr/>
        </p:nvSpPr>
        <p:spPr bwMode="auto">
          <a:xfrm rot="5400000">
            <a:off x="2415285" y="3978666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Isosceles Triangle 26"/>
          <p:cNvSpPr/>
          <p:nvPr/>
        </p:nvSpPr>
        <p:spPr bwMode="auto">
          <a:xfrm rot="5400000">
            <a:off x="4895566" y="3993594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6560" y="4580368"/>
            <a:ext cx="2340260" cy="715981"/>
          </a:xfrm>
          <a:prstGeom prst="rect">
            <a:avLst/>
          </a:prstGeom>
          <a:solidFill>
            <a:srgbClr val="122C4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/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5. Synthesis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20855" y="4580368"/>
            <a:ext cx="2143885" cy="715981"/>
          </a:xfrm>
          <a:prstGeom prst="rect">
            <a:avLst/>
          </a:prstGeom>
          <a:solidFill>
            <a:srgbClr val="2B729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600" b="1" dirty="0">
                <a:solidFill>
                  <a:schemeClr val="bg1"/>
                </a:solidFill>
                <a:latin typeface="Calibri" pitchFamily="34" charset="0"/>
              </a:rPr>
              <a:t>Combining ideas to form a new whole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94332" y="4580368"/>
            <a:ext cx="3261503" cy="71598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Construct…formulate…predict…suggest</a:t>
            </a:r>
          </a:p>
          <a:p>
            <a:pPr marL="93663" lvl="1" algn="ctr"/>
            <a:r>
              <a:rPr lang="en-GB" sz="1400" b="1" i="1" dirty="0">
                <a:solidFill>
                  <a:schemeClr val="bg1"/>
                </a:solidFill>
                <a:latin typeface="Calibri" pitchFamily="34" charset="0"/>
              </a:rPr>
              <a:t>What would/predict, infer from..?</a:t>
            </a:r>
          </a:p>
        </p:txBody>
      </p:sp>
      <p:sp>
        <p:nvSpPr>
          <p:cNvPr id="31" name="Isosceles Triangle 30"/>
          <p:cNvSpPr/>
          <p:nvPr/>
        </p:nvSpPr>
        <p:spPr bwMode="auto">
          <a:xfrm rot="5400000">
            <a:off x="2399906" y="4806758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Isosceles Triangle 31"/>
          <p:cNvSpPr/>
          <p:nvPr/>
        </p:nvSpPr>
        <p:spPr bwMode="auto">
          <a:xfrm rot="5400000">
            <a:off x="4880187" y="4821686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1939" y="5408460"/>
            <a:ext cx="2340260" cy="715981"/>
          </a:xfrm>
          <a:prstGeom prst="rect">
            <a:avLst/>
          </a:prstGeom>
          <a:solidFill>
            <a:srgbClr val="122C4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/>
            <a:r>
              <a:rPr lang="en-GB" sz="2000" b="1" dirty="0">
                <a:solidFill>
                  <a:schemeClr val="bg1"/>
                </a:solidFill>
                <a:latin typeface="Calibri" pitchFamily="34" charset="0"/>
              </a:rPr>
              <a:t>6. Evaluation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36234" y="5408460"/>
            <a:ext cx="2143885" cy="715981"/>
          </a:xfrm>
          <a:prstGeom prst="rect">
            <a:avLst/>
          </a:prstGeom>
          <a:solidFill>
            <a:srgbClr val="2B729E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600" b="1" dirty="0">
                <a:solidFill>
                  <a:schemeClr val="bg1"/>
                </a:solidFill>
                <a:latin typeface="Calibri" pitchFamily="34" charset="0"/>
              </a:rPr>
              <a:t>Developing opinions, judgements &amp; decisions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09711" y="5408460"/>
            <a:ext cx="3261503" cy="715981"/>
          </a:xfrm>
          <a:prstGeom prst="rect">
            <a:avLst/>
          </a:prstGeom>
          <a:solidFill>
            <a:srgbClr val="5A8D9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93663" lvl="1" algn="ctr"/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Appraise…judge…compare…opinion</a:t>
            </a:r>
          </a:p>
          <a:p>
            <a:pPr marL="93663" lvl="1" algn="ctr"/>
            <a:r>
              <a:rPr lang="en-GB" sz="1400" b="1" i="1" dirty="0">
                <a:solidFill>
                  <a:schemeClr val="bg1"/>
                </a:solidFill>
                <a:latin typeface="Calibri" pitchFamily="34" charset="0"/>
              </a:rPr>
              <a:t>How would you decide about…?</a:t>
            </a:r>
          </a:p>
        </p:txBody>
      </p:sp>
      <p:sp>
        <p:nvSpPr>
          <p:cNvPr id="36" name="Isosceles Triangle 35"/>
          <p:cNvSpPr/>
          <p:nvPr/>
        </p:nvSpPr>
        <p:spPr bwMode="auto">
          <a:xfrm rot="5400000">
            <a:off x="2415285" y="5634850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Isosceles Triangle 36"/>
          <p:cNvSpPr/>
          <p:nvPr/>
        </p:nvSpPr>
        <p:spPr bwMode="auto">
          <a:xfrm rot="5400000">
            <a:off x="4895566" y="5649778"/>
            <a:ext cx="717861" cy="252028"/>
          </a:xfrm>
          <a:prstGeom prst="triangle">
            <a:avLst/>
          </a:prstGeom>
          <a:solidFill>
            <a:srgbClr val="B6B4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0212" y="6525344"/>
            <a:ext cx="2340260" cy="1800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GB" sz="1400" dirty="0">
                <a:latin typeface="Calibri" panose="020F0502020204030204" pitchFamily="34" charset="0"/>
              </a:rPr>
              <a:t>Ref: Bloom’s Taxonomy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ACFBF7-BD4E-45FB-9CDE-04CCDA87317B}"/>
              </a:ext>
            </a:extLst>
          </p:cNvPr>
          <p:cNvSpPr/>
          <p:nvPr/>
        </p:nvSpPr>
        <p:spPr bwMode="auto">
          <a:xfrm>
            <a:off x="205172" y="3714814"/>
            <a:ext cx="8507288" cy="248649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54318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Expectations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Demonstrates candidates own competency</a:t>
            </a:r>
          </a:p>
          <a:p>
            <a:r>
              <a:rPr lang="en-GB" dirty="0"/>
              <a:t>‘Projects’ at a strategic/transformational level</a:t>
            </a:r>
          </a:p>
          <a:p>
            <a:r>
              <a:rPr lang="en-GB" dirty="0"/>
              <a:t>Clear rationale for selection</a:t>
            </a:r>
          </a:p>
          <a:p>
            <a:r>
              <a:rPr lang="en-GB" dirty="0"/>
              <a:t>Clear, logical structure</a:t>
            </a:r>
          </a:p>
          <a:p>
            <a:r>
              <a:rPr lang="en-GB" dirty="0"/>
              <a:t>Narrative style – clear story emerges	, “warts and all”</a:t>
            </a:r>
          </a:p>
          <a:p>
            <a:r>
              <a:rPr lang="en-GB" dirty="0"/>
              <a:t>Critical thinking &amp; personal reflection</a:t>
            </a:r>
          </a:p>
          <a:p>
            <a:r>
              <a:rPr lang="en-GB" dirty="0"/>
              <a:t>Lessons learned</a:t>
            </a:r>
          </a:p>
          <a:p>
            <a:r>
              <a:rPr lang="en-GB" dirty="0"/>
              <a:t>Knowledge transferable - communication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276288412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“Lean” Case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word ‘lean’ does not have to feature explicitly in the project. </a:t>
            </a:r>
          </a:p>
          <a:p>
            <a:pPr lvl="1"/>
            <a:r>
              <a:rPr lang="en-GB" dirty="0"/>
              <a:t>Business, process, operational excellence, CI etc</a:t>
            </a:r>
          </a:p>
          <a:p>
            <a:r>
              <a:rPr lang="en-GB" dirty="0"/>
              <a:t>If the initiative aimed to achieve the following (not necessarily all), then it is suitable, eg: </a:t>
            </a:r>
          </a:p>
          <a:p>
            <a:pPr lvl="1"/>
            <a:r>
              <a:rPr lang="en-GB" dirty="0"/>
              <a:t>Systemic transformation</a:t>
            </a:r>
          </a:p>
          <a:p>
            <a:pPr lvl="1"/>
            <a:r>
              <a:rPr lang="en-GB" dirty="0"/>
              <a:t>Release/create capacity</a:t>
            </a:r>
          </a:p>
          <a:p>
            <a:pPr lvl="1"/>
            <a:r>
              <a:rPr lang="en-GB" dirty="0"/>
              <a:t>Enhance, add value for customers, reduce waste</a:t>
            </a:r>
          </a:p>
          <a:p>
            <a:pPr lvl="1"/>
            <a:r>
              <a:rPr lang="en-GB" dirty="0"/>
              <a:t>Improve throughput/flow, productivity</a:t>
            </a:r>
          </a:p>
          <a:p>
            <a:pPr lvl="1"/>
            <a:r>
              <a:rPr lang="en-GB" dirty="0"/>
              <a:t>Improve quality; enhance capability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</a:p>
        </p:txBody>
      </p:sp>
    </p:spTree>
    <p:extLst>
      <p:ext uri="{BB962C8B-B14F-4D97-AF65-F5344CB8AC3E}">
        <p14:creationId xmlns:p14="http://schemas.microsoft.com/office/powerpoint/2010/main" val="156371166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Case Study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835"/>
            <a:ext cx="5039198" cy="454655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Recommended </a:t>
            </a:r>
            <a:r>
              <a:rPr lang="en-GB" dirty="0"/>
              <a:t>elements:</a:t>
            </a:r>
          </a:p>
          <a:p>
            <a:r>
              <a:rPr lang="en-GB" dirty="0"/>
              <a:t>Executive Summary</a:t>
            </a:r>
          </a:p>
          <a:p>
            <a:r>
              <a:rPr lang="en-GB" dirty="0"/>
              <a:t>Context, Aims, Role</a:t>
            </a:r>
          </a:p>
          <a:p>
            <a:r>
              <a:rPr lang="en-GB" dirty="0"/>
              <a:t>Method &amp; Approach</a:t>
            </a:r>
          </a:p>
          <a:p>
            <a:r>
              <a:rPr lang="en-GB" dirty="0"/>
              <a:t>Analysis &amp; Outcomes</a:t>
            </a:r>
          </a:p>
          <a:p>
            <a:r>
              <a:rPr lang="en-GB" dirty="0"/>
              <a:t>Conclusions, Reflections &amp; Sustainability, </a:t>
            </a:r>
          </a:p>
          <a:p>
            <a:r>
              <a:rPr lang="en-GB" dirty="0"/>
              <a:t>Endorsement</a:t>
            </a:r>
          </a:p>
          <a:p>
            <a:pPr marL="0" indent="0">
              <a:buNone/>
            </a:pPr>
            <a:r>
              <a:rPr lang="en-GB" sz="2400" dirty="0"/>
              <a:t>NB Actual headings used may vary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Level 3 Programme Kick Off Session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5220072" y="1556792"/>
          <a:ext cx="346672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9866495">
            <a:off x="5831952" y="4554548"/>
            <a:ext cx="318537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CRITICAL ANALYSIS &amp; REFLECTION</a:t>
            </a:r>
          </a:p>
        </p:txBody>
      </p:sp>
    </p:spTree>
    <p:extLst>
      <p:ext uri="{BB962C8B-B14F-4D97-AF65-F5344CB8AC3E}">
        <p14:creationId xmlns:p14="http://schemas.microsoft.com/office/powerpoint/2010/main" val="306558140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LCS theme 2016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2F2F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solidFill>
          <a:srgbClr val="F3F0D8"/>
        </a:solidFill>
      </a:spPr>
      <a:bodyPr wrap="square" rtlCol="0" anchor="ctr" anchorCtr="0">
        <a:noAutofit/>
      </a:bodyPr>
      <a:lstStyle>
        <a:defPPr>
          <a:defRPr b="1" dirty="0" smtClean="0">
            <a:latin typeface="Calibri" panose="020F0502020204030204" pitchFamily="34" charset="0"/>
          </a:defRPr>
        </a:defPPr>
      </a:lstStyle>
    </a:txDef>
  </a:objectDefaults>
  <a:extraClrSchemeLst>
    <a:extraClrScheme>
      <a:clrScheme name="new un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CS theme 2016" id="{FD0993D3-AA7C-4DB3-A4A2-C5343B55B667}" vid="{8ABD8356-4938-4A76-B31C-8B1E2DE8B9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E1464E3DF046419C0B82945B4CDE86" ma:contentTypeVersion="0" ma:contentTypeDescription="Create a new document." ma:contentTypeScope="" ma:versionID="0f8bde02ffbe4e3d7c5debc76a0e59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2fdd5dc75d5ded9c278db0e29c7433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284E62-2AED-4E07-B865-6F8C619ED7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D8AC55-F3C1-42AE-A675-804D955788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3FC0A9-778D-4144-9B09-186F11CF2D8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10783</TotalTime>
  <Words>931</Words>
  <Application>Microsoft Office PowerPoint</Application>
  <PresentationFormat>On-screen Show (4:3)</PresentationFormat>
  <Paragraphs>187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Franklin Gothic Heavy</vt:lpstr>
      <vt:lpstr>Georgia</vt:lpstr>
      <vt:lpstr>Times New Roman</vt:lpstr>
      <vt:lpstr>Verdana</vt:lpstr>
      <vt:lpstr>LCS theme 2016</vt:lpstr>
      <vt:lpstr>Level 3 Programme  Case Study Guide</vt:lpstr>
      <vt:lpstr>Case Studies</vt:lpstr>
      <vt:lpstr>Selecting Your Three Cases</vt:lpstr>
      <vt:lpstr>Strategic/Transformational Focus</vt:lpstr>
      <vt:lpstr>Critical Reflection</vt:lpstr>
      <vt:lpstr>Critical Thinking Skills</vt:lpstr>
      <vt:lpstr>Case Expectations</vt:lpstr>
      <vt:lpstr>“Lean” Case</vt:lpstr>
      <vt:lpstr>Case Study Structure</vt:lpstr>
      <vt:lpstr>Key Steps in Writing the case</vt:lpstr>
      <vt:lpstr>PowerPoint Presentation</vt:lpstr>
      <vt:lpstr>Writing Key Points </vt:lpstr>
      <vt:lpstr>Case Assessment</vt:lpstr>
      <vt:lpstr>Support &amp; Review</vt:lpstr>
      <vt:lpstr>Case Proposals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Owen</dc:creator>
  <cp:lastModifiedBy>Simon Elias</cp:lastModifiedBy>
  <cp:revision>395</cp:revision>
  <cp:lastPrinted>2015-03-12T07:24:54Z</cp:lastPrinted>
  <dcterms:created xsi:type="dcterms:W3CDTF">2010-01-27T11:12:08Z</dcterms:created>
  <dcterms:modified xsi:type="dcterms:W3CDTF">2018-01-23T14:41:53Z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0x01010064E1464E3DF046419C0B82945B4CDE86</vt:lpwstr>
  </property>
</Properties>
</file>