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2" r:id="rId1"/>
  </p:sldMasterIdLst>
  <p:notesMasterIdLst>
    <p:notesMasterId r:id="rId25"/>
  </p:notesMasterIdLst>
  <p:handoutMasterIdLst>
    <p:handoutMasterId r:id="rId26"/>
  </p:handoutMasterIdLst>
  <p:sldIdLst>
    <p:sldId id="264" r:id="rId2"/>
    <p:sldId id="399" r:id="rId3"/>
    <p:sldId id="277" r:id="rId4"/>
    <p:sldId id="380" r:id="rId5"/>
    <p:sldId id="394" r:id="rId6"/>
    <p:sldId id="374" r:id="rId7"/>
    <p:sldId id="375" r:id="rId8"/>
    <p:sldId id="401" r:id="rId9"/>
    <p:sldId id="404" r:id="rId10"/>
    <p:sldId id="403" r:id="rId11"/>
    <p:sldId id="395" r:id="rId12"/>
    <p:sldId id="390" r:id="rId13"/>
    <p:sldId id="378" r:id="rId14"/>
    <p:sldId id="406" r:id="rId15"/>
    <p:sldId id="391" r:id="rId16"/>
    <p:sldId id="384" r:id="rId17"/>
    <p:sldId id="387" r:id="rId18"/>
    <p:sldId id="382" r:id="rId19"/>
    <p:sldId id="383" r:id="rId20"/>
    <p:sldId id="396" r:id="rId21"/>
    <p:sldId id="397" r:id="rId22"/>
    <p:sldId id="392" r:id="rId23"/>
    <p:sldId id="388" r:id="rId24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99"/>
    <a:srgbClr val="0000CC"/>
    <a:srgbClr val="FFFFCC"/>
    <a:srgbClr val="99FF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34" autoAdjust="0"/>
    <p:restoredTop sz="86473" autoAdjust="0"/>
  </p:normalViewPr>
  <p:slideViewPr>
    <p:cSldViewPr snapToObjects="1">
      <p:cViewPr varScale="1">
        <p:scale>
          <a:sx n="87" d="100"/>
          <a:sy n="87" d="100"/>
        </p:scale>
        <p:origin x="141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827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2664" y="-90"/>
      </p:cViewPr>
      <p:guideLst>
        <p:guide orient="horz" pos="3128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8C758C-ECFE-429A-8A0B-D64086592AB7}" type="doc">
      <dgm:prSet loTypeId="urn:microsoft.com/office/officeart/2005/8/layout/radial3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496C40C0-E619-4E50-B7F1-0339FD68E24B}">
      <dgm:prSet phldrT="[Text]" custT="1"/>
      <dgm:spPr/>
      <dgm:t>
        <a:bodyPr/>
        <a:lstStyle/>
        <a:p>
          <a:r>
            <a:rPr lang="en-GB" sz="3200" dirty="0">
              <a:latin typeface="Calibri" panose="020F0502020204030204" pitchFamily="34" charset="0"/>
            </a:rPr>
            <a:t>Critical Thinking</a:t>
          </a:r>
        </a:p>
      </dgm:t>
    </dgm:pt>
    <dgm:pt modelId="{4F1B987C-60DF-4880-8401-D4C1B4FC66C1}" type="parTrans" cxnId="{A7CFC9F7-00A5-4583-9ABD-8FBA40603DC7}">
      <dgm:prSet/>
      <dgm:spPr/>
      <dgm:t>
        <a:bodyPr/>
        <a:lstStyle/>
        <a:p>
          <a:endParaRPr lang="en-GB">
            <a:latin typeface="Calibri" panose="020F0502020204030204" pitchFamily="34" charset="0"/>
          </a:endParaRPr>
        </a:p>
      </dgm:t>
    </dgm:pt>
    <dgm:pt modelId="{4906A947-86C7-4065-81A3-0C5D254AD1F0}" type="sibTrans" cxnId="{A7CFC9F7-00A5-4583-9ABD-8FBA40603DC7}">
      <dgm:prSet/>
      <dgm:spPr/>
      <dgm:t>
        <a:bodyPr/>
        <a:lstStyle/>
        <a:p>
          <a:endParaRPr lang="en-GB">
            <a:latin typeface="Calibri" panose="020F0502020204030204" pitchFamily="34" charset="0"/>
          </a:endParaRPr>
        </a:p>
      </dgm:t>
    </dgm:pt>
    <dgm:pt modelId="{62EE9919-A9C9-4BDA-A364-941253F79AF6}">
      <dgm:prSet phldrT="[Text]" custT="1"/>
      <dgm:spPr>
        <a:solidFill>
          <a:srgbClr val="FFFF00">
            <a:alpha val="50196"/>
          </a:srgbClr>
        </a:solidFill>
      </dgm:spPr>
      <dgm:t>
        <a:bodyPr/>
        <a:lstStyle/>
        <a:p>
          <a:r>
            <a:rPr lang="en-GB" sz="1400" b="1" dirty="0">
              <a:latin typeface="Calibri" panose="020F0502020204030204" pitchFamily="34" charset="0"/>
            </a:rPr>
            <a:t>Interpretation</a:t>
          </a:r>
        </a:p>
      </dgm:t>
    </dgm:pt>
    <dgm:pt modelId="{08068E7C-6526-4DA7-83B4-E96148EA9231}" type="parTrans" cxnId="{FA82E0F6-0D3B-4663-9910-2314C725ED43}">
      <dgm:prSet/>
      <dgm:spPr/>
      <dgm:t>
        <a:bodyPr/>
        <a:lstStyle/>
        <a:p>
          <a:endParaRPr lang="en-GB">
            <a:latin typeface="Calibri" panose="020F0502020204030204" pitchFamily="34" charset="0"/>
          </a:endParaRPr>
        </a:p>
      </dgm:t>
    </dgm:pt>
    <dgm:pt modelId="{5A3D5B0E-E095-4A3B-8B6D-F69B418F18A4}" type="sibTrans" cxnId="{FA82E0F6-0D3B-4663-9910-2314C725ED43}">
      <dgm:prSet/>
      <dgm:spPr/>
      <dgm:t>
        <a:bodyPr/>
        <a:lstStyle/>
        <a:p>
          <a:endParaRPr lang="en-GB">
            <a:latin typeface="Calibri" panose="020F0502020204030204" pitchFamily="34" charset="0"/>
          </a:endParaRPr>
        </a:p>
      </dgm:t>
    </dgm:pt>
    <dgm:pt modelId="{1839D9C5-CBF7-4FBE-8CFC-846FA2572303}">
      <dgm:prSet phldrT="[Text]" custT="1"/>
      <dgm:spPr/>
      <dgm:t>
        <a:bodyPr/>
        <a:lstStyle/>
        <a:p>
          <a:r>
            <a:rPr lang="en-GB" sz="1400" b="1" dirty="0">
              <a:latin typeface="Calibri" panose="020F0502020204030204" pitchFamily="34" charset="0"/>
            </a:rPr>
            <a:t>Analysis</a:t>
          </a:r>
        </a:p>
      </dgm:t>
    </dgm:pt>
    <dgm:pt modelId="{B1569B6A-E22C-48FC-8A45-C835ED9B8CE9}" type="parTrans" cxnId="{1108FA7C-83CB-4956-8AB2-F7C57EBA81E1}">
      <dgm:prSet/>
      <dgm:spPr/>
      <dgm:t>
        <a:bodyPr/>
        <a:lstStyle/>
        <a:p>
          <a:endParaRPr lang="en-GB">
            <a:latin typeface="Calibri" panose="020F0502020204030204" pitchFamily="34" charset="0"/>
          </a:endParaRPr>
        </a:p>
      </dgm:t>
    </dgm:pt>
    <dgm:pt modelId="{86E61CB0-CEE7-4091-8E2F-CB2AAF937170}" type="sibTrans" cxnId="{1108FA7C-83CB-4956-8AB2-F7C57EBA81E1}">
      <dgm:prSet/>
      <dgm:spPr/>
      <dgm:t>
        <a:bodyPr/>
        <a:lstStyle/>
        <a:p>
          <a:endParaRPr lang="en-GB">
            <a:latin typeface="Calibri" panose="020F0502020204030204" pitchFamily="34" charset="0"/>
          </a:endParaRPr>
        </a:p>
      </dgm:t>
    </dgm:pt>
    <dgm:pt modelId="{CE6536E7-939B-465D-A59B-23F4333B00D9}">
      <dgm:prSet phldrT="[Text]" custT="1"/>
      <dgm:spPr/>
      <dgm:t>
        <a:bodyPr/>
        <a:lstStyle/>
        <a:p>
          <a:r>
            <a:rPr lang="en-GB" sz="1400" b="1" dirty="0">
              <a:latin typeface="Calibri" panose="020F0502020204030204" pitchFamily="34" charset="0"/>
            </a:rPr>
            <a:t>Evaluation</a:t>
          </a:r>
        </a:p>
      </dgm:t>
    </dgm:pt>
    <dgm:pt modelId="{7E26EAA8-4A05-4214-A860-7CFC5CA4E759}" type="parTrans" cxnId="{C1625D3A-CE25-43E0-975C-3D69B6E50A4E}">
      <dgm:prSet/>
      <dgm:spPr/>
      <dgm:t>
        <a:bodyPr/>
        <a:lstStyle/>
        <a:p>
          <a:endParaRPr lang="en-GB">
            <a:latin typeface="Calibri" panose="020F0502020204030204" pitchFamily="34" charset="0"/>
          </a:endParaRPr>
        </a:p>
      </dgm:t>
    </dgm:pt>
    <dgm:pt modelId="{11D985F8-43BA-4B78-BC4D-328FF84DE335}" type="sibTrans" cxnId="{C1625D3A-CE25-43E0-975C-3D69B6E50A4E}">
      <dgm:prSet/>
      <dgm:spPr/>
      <dgm:t>
        <a:bodyPr/>
        <a:lstStyle/>
        <a:p>
          <a:endParaRPr lang="en-GB">
            <a:latin typeface="Calibri" panose="020F0502020204030204" pitchFamily="34" charset="0"/>
          </a:endParaRPr>
        </a:p>
      </dgm:t>
    </dgm:pt>
    <dgm:pt modelId="{92C39E33-0B5C-4126-BB16-A2723B7CA978}">
      <dgm:prSet phldrT="[Text]" custT="1"/>
      <dgm:spPr/>
      <dgm:t>
        <a:bodyPr/>
        <a:lstStyle/>
        <a:p>
          <a:r>
            <a:rPr lang="en-GB" sz="1400" b="1" dirty="0">
              <a:latin typeface="Calibri" panose="020F0502020204030204" pitchFamily="34" charset="0"/>
            </a:rPr>
            <a:t>Inference</a:t>
          </a:r>
        </a:p>
      </dgm:t>
    </dgm:pt>
    <dgm:pt modelId="{83CBA5BA-E41C-4276-B6A0-25EA8671D6D7}" type="parTrans" cxnId="{02C4A664-6DAB-406F-A0D0-6627E82DC886}">
      <dgm:prSet/>
      <dgm:spPr/>
      <dgm:t>
        <a:bodyPr/>
        <a:lstStyle/>
        <a:p>
          <a:endParaRPr lang="en-GB">
            <a:latin typeface="Calibri" panose="020F0502020204030204" pitchFamily="34" charset="0"/>
          </a:endParaRPr>
        </a:p>
      </dgm:t>
    </dgm:pt>
    <dgm:pt modelId="{62CDB6A0-5CC5-4C6C-B441-E47DD5AD4204}" type="sibTrans" cxnId="{02C4A664-6DAB-406F-A0D0-6627E82DC886}">
      <dgm:prSet/>
      <dgm:spPr/>
      <dgm:t>
        <a:bodyPr/>
        <a:lstStyle/>
        <a:p>
          <a:endParaRPr lang="en-GB">
            <a:latin typeface="Calibri" panose="020F0502020204030204" pitchFamily="34" charset="0"/>
          </a:endParaRPr>
        </a:p>
      </dgm:t>
    </dgm:pt>
    <dgm:pt modelId="{B705D8E9-9B5D-4A2D-B05B-1D943D9B705D}">
      <dgm:prSet phldrT="[Text]" custT="1"/>
      <dgm:spPr/>
      <dgm:t>
        <a:bodyPr/>
        <a:lstStyle/>
        <a:p>
          <a:r>
            <a:rPr lang="en-GB" sz="1400" b="1" dirty="0">
              <a:latin typeface="Calibri" panose="020F0502020204030204" pitchFamily="34" charset="0"/>
            </a:rPr>
            <a:t>Explanation</a:t>
          </a:r>
        </a:p>
      </dgm:t>
    </dgm:pt>
    <dgm:pt modelId="{394A9919-F71B-4664-A90B-A2E06F8E3AB6}" type="parTrans" cxnId="{5B14A5A9-DA5C-4CAF-98E5-A65F4A858AA0}">
      <dgm:prSet/>
      <dgm:spPr/>
      <dgm:t>
        <a:bodyPr/>
        <a:lstStyle/>
        <a:p>
          <a:endParaRPr lang="en-GB">
            <a:latin typeface="Calibri" panose="020F0502020204030204" pitchFamily="34" charset="0"/>
          </a:endParaRPr>
        </a:p>
      </dgm:t>
    </dgm:pt>
    <dgm:pt modelId="{F8154B3F-A784-4832-B8CE-DE35363403D3}" type="sibTrans" cxnId="{5B14A5A9-DA5C-4CAF-98E5-A65F4A858AA0}">
      <dgm:prSet/>
      <dgm:spPr/>
      <dgm:t>
        <a:bodyPr/>
        <a:lstStyle/>
        <a:p>
          <a:endParaRPr lang="en-GB">
            <a:latin typeface="Calibri" panose="020F0502020204030204" pitchFamily="34" charset="0"/>
          </a:endParaRPr>
        </a:p>
      </dgm:t>
    </dgm:pt>
    <dgm:pt modelId="{7F2B9A8A-755C-4AA9-A5B7-99076934DFA2}">
      <dgm:prSet phldrT="[Text]" custT="1"/>
      <dgm:spPr/>
      <dgm:t>
        <a:bodyPr/>
        <a:lstStyle/>
        <a:p>
          <a:r>
            <a:rPr lang="en-GB" sz="1400" b="1" dirty="0">
              <a:latin typeface="Calibri" panose="020F0502020204030204" pitchFamily="34" charset="0"/>
            </a:rPr>
            <a:t>Self Regulation</a:t>
          </a:r>
        </a:p>
      </dgm:t>
    </dgm:pt>
    <dgm:pt modelId="{EAA01DA1-E32E-422F-8E48-CD17D263853C}" type="parTrans" cxnId="{FD15F214-5EE5-497E-966E-B4993A2D2E64}">
      <dgm:prSet/>
      <dgm:spPr/>
      <dgm:t>
        <a:bodyPr/>
        <a:lstStyle/>
        <a:p>
          <a:endParaRPr lang="en-GB">
            <a:latin typeface="Calibri" panose="020F0502020204030204" pitchFamily="34" charset="0"/>
          </a:endParaRPr>
        </a:p>
      </dgm:t>
    </dgm:pt>
    <dgm:pt modelId="{92252F76-2C76-4E3F-A5F6-91C1967F05FC}" type="sibTrans" cxnId="{FD15F214-5EE5-497E-966E-B4993A2D2E64}">
      <dgm:prSet/>
      <dgm:spPr/>
      <dgm:t>
        <a:bodyPr/>
        <a:lstStyle/>
        <a:p>
          <a:endParaRPr lang="en-GB">
            <a:latin typeface="Calibri" panose="020F0502020204030204" pitchFamily="34" charset="0"/>
          </a:endParaRPr>
        </a:p>
      </dgm:t>
    </dgm:pt>
    <dgm:pt modelId="{F0CA8375-09F1-470F-80AE-E35579C98901}" type="pres">
      <dgm:prSet presAssocID="{E18C758C-ECFE-429A-8A0B-D64086592AB7}" presName="composite" presStyleCnt="0">
        <dgm:presLayoutVars>
          <dgm:chMax val="1"/>
          <dgm:dir/>
          <dgm:resizeHandles val="exact"/>
        </dgm:presLayoutVars>
      </dgm:prSet>
      <dgm:spPr/>
    </dgm:pt>
    <dgm:pt modelId="{4D04D08B-3DBA-4FD2-B5DE-9E4E4643AB9D}" type="pres">
      <dgm:prSet presAssocID="{E18C758C-ECFE-429A-8A0B-D64086592AB7}" presName="radial" presStyleCnt="0">
        <dgm:presLayoutVars>
          <dgm:animLvl val="ctr"/>
        </dgm:presLayoutVars>
      </dgm:prSet>
      <dgm:spPr/>
    </dgm:pt>
    <dgm:pt modelId="{12ADDC17-5B27-43CA-B663-2FE12F821299}" type="pres">
      <dgm:prSet presAssocID="{496C40C0-E619-4E50-B7F1-0339FD68E24B}" presName="centerShape" presStyleLbl="vennNode1" presStyleIdx="0" presStyleCnt="7"/>
      <dgm:spPr/>
    </dgm:pt>
    <dgm:pt modelId="{74AD5BD1-7389-4CEE-9DDF-B092827B8E54}" type="pres">
      <dgm:prSet presAssocID="{62EE9919-A9C9-4BDA-A364-941253F79AF6}" presName="node" presStyleLbl="vennNode1" presStyleIdx="1" presStyleCnt="7" custScaleX="155536">
        <dgm:presLayoutVars>
          <dgm:bulletEnabled val="1"/>
        </dgm:presLayoutVars>
      </dgm:prSet>
      <dgm:spPr/>
    </dgm:pt>
    <dgm:pt modelId="{261361D9-7F85-4F8C-95DA-74154B804F04}" type="pres">
      <dgm:prSet presAssocID="{1839D9C5-CBF7-4FBE-8CFC-846FA2572303}" presName="node" presStyleLbl="vennNode1" presStyleIdx="2" presStyleCnt="7" custScaleX="155536">
        <dgm:presLayoutVars>
          <dgm:bulletEnabled val="1"/>
        </dgm:presLayoutVars>
      </dgm:prSet>
      <dgm:spPr/>
    </dgm:pt>
    <dgm:pt modelId="{FBFD694E-DD21-4B48-BF49-2B86A2CFD688}" type="pres">
      <dgm:prSet presAssocID="{CE6536E7-939B-465D-A59B-23F4333B00D9}" presName="node" presStyleLbl="vennNode1" presStyleIdx="3" presStyleCnt="7" custScaleX="155536">
        <dgm:presLayoutVars>
          <dgm:bulletEnabled val="1"/>
        </dgm:presLayoutVars>
      </dgm:prSet>
      <dgm:spPr/>
    </dgm:pt>
    <dgm:pt modelId="{EE6060F8-6BAB-46E9-A6D1-1449B05A2690}" type="pres">
      <dgm:prSet presAssocID="{92C39E33-0B5C-4126-BB16-A2723B7CA978}" presName="node" presStyleLbl="vennNode1" presStyleIdx="4" presStyleCnt="7" custScaleX="155536">
        <dgm:presLayoutVars>
          <dgm:bulletEnabled val="1"/>
        </dgm:presLayoutVars>
      </dgm:prSet>
      <dgm:spPr/>
    </dgm:pt>
    <dgm:pt modelId="{195EA2D0-F805-4C0E-AF02-E2A43B6A5308}" type="pres">
      <dgm:prSet presAssocID="{B705D8E9-9B5D-4A2D-B05B-1D943D9B705D}" presName="node" presStyleLbl="vennNode1" presStyleIdx="5" presStyleCnt="7" custScaleX="155536">
        <dgm:presLayoutVars>
          <dgm:bulletEnabled val="1"/>
        </dgm:presLayoutVars>
      </dgm:prSet>
      <dgm:spPr/>
    </dgm:pt>
    <dgm:pt modelId="{CA3D9AC7-2D34-4D59-B527-3AF02BCC5F8F}" type="pres">
      <dgm:prSet presAssocID="{7F2B9A8A-755C-4AA9-A5B7-99076934DFA2}" presName="node" presStyleLbl="vennNode1" presStyleIdx="6" presStyleCnt="7" custScaleX="155536">
        <dgm:presLayoutVars>
          <dgm:bulletEnabled val="1"/>
        </dgm:presLayoutVars>
      </dgm:prSet>
      <dgm:spPr/>
    </dgm:pt>
  </dgm:ptLst>
  <dgm:cxnLst>
    <dgm:cxn modelId="{3182CB11-908B-4E96-84F4-FE599E0490CC}" type="presOf" srcId="{92C39E33-0B5C-4126-BB16-A2723B7CA978}" destId="{EE6060F8-6BAB-46E9-A6D1-1449B05A2690}" srcOrd="0" destOrd="0" presId="urn:microsoft.com/office/officeart/2005/8/layout/radial3"/>
    <dgm:cxn modelId="{FD15F214-5EE5-497E-966E-B4993A2D2E64}" srcId="{496C40C0-E619-4E50-B7F1-0339FD68E24B}" destId="{7F2B9A8A-755C-4AA9-A5B7-99076934DFA2}" srcOrd="5" destOrd="0" parTransId="{EAA01DA1-E32E-422F-8E48-CD17D263853C}" sibTransId="{92252F76-2C76-4E3F-A5F6-91C1967F05FC}"/>
    <dgm:cxn modelId="{C1625D3A-CE25-43E0-975C-3D69B6E50A4E}" srcId="{496C40C0-E619-4E50-B7F1-0339FD68E24B}" destId="{CE6536E7-939B-465D-A59B-23F4333B00D9}" srcOrd="2" destOrd="0" parTransId="{7E26EAA8-4A05-4214-A860-7CFC5CA4E759}" sibTransId="{11D985F8-43BA-4B78-BC4D-328FF84DE335}"/>
    <dgm:cxn modelId="{02C4A664-6DAB-406F-A0D0-6627E82DC886}" srcId="{496C40C0-E619-4E50-B7F1-0339FD68E24B}" destId="{92C39E33-0B5C-4126-BB16-A2723B7CA978}" srcOrd="3" destOrd="0" parTransId="{83CBA5BA-E41C-4276-B6A0-25EA8671D6D7}" sibTransId="{62CDB6A0-5CC5-4C6C-B441-E47DD5AD4204}"/>
    <dgm:cxn modelId="{91E6504D-E5FD-4691-B9D8-5E25C82FA595}" type="presOf" srcId="{1839D9C5-CBF7-4FBE-8CFC-846FA2572303}" destId="{261361D9-7F85-4F8C-95DA-74154B804F04}" srcOrd="0" destOrd="0" presId="urn:microsoft.com/office/officeart/2005/8/layout/radial3"/>
    <dgm:cxn modelId="{C9B86D76-5FC1-4296-87CA-CF8869D18F98}" type="presOf" srcId="{E18C758C-ECFE-429A-8A0B-D64086592AB7}" destId="{F0CA8375-09F1-470F-80AE-E35579C98901}" srcOrd="0" destOrd="0" presId="urn:microsoft.com/office/officeart/2005/8/layout/radial3"/>
    <dgm:cxn modelId="{1108FA7C-83CB-4956-8AB2-F7C57EBA81E1}" srcId="{496C40C0-E619-4E50-B7F1-0339FD68E24B}" destId="{1839D9C5-CBF7-4FBE-8CFC-846FA2572303}" srcOrd="1" destOrd="0" parTransId="{B1569B6A-E22C-48FC-8A45-C835ED9B8CE9}" sibTransId="{86E61CB0-CEE7-4091-8E2F-CB2AAF937170}"/>
    <dgm:cxn modelId="{55A16E95-CACE-4720-A57B-0981030E9D32}" type="presOf" srcId="{7F2B9A8A-755C-4AA9-A5B7-99076934DFA2}" destId="{CA3D9AC7-2D34-4D59-B527-3AF02BCC5F8F}" srcOrd="0" destOrd="0" presId="urn:microsoft.com/office/officeart/2005/8/layout/radial3"/>
    <dgm:cxn modelId="{427610A0-3594-476D-884E-FF4C5363140D}" type="presOf" srcId="{496C40C0-E619-4E50-B7F1-0339FD68E24B}" destId="{12ADDC17-5B27-43CA-B663-2FE12F821299}" srcOrd="0" destOrd="0" presId="urn:microsoft.com/office/officeart/2005/8/layout/radial3"/>
    <dgm:cxn modelId="{5B14A5A9-DA5C-4CAF-98E5-A65F4A858AA0}" srcId="{496C40C0-E619-4E50-B7F1-0339FD68E24B}" destId="{B705D8E9-9B5D-4A2D-B05B-1D943D9B705D}" srcOrd="4" destOrd="0" parTransId="{394A9919-F71B-4664-A90B-A2E06F8E3AB6}" sibTransId="{F8154B3F-A784-4832-B8CE-DE35363403D3}"/>
    <dgm:cxn modelId="{095B63B0-9020-4103-8CBA-C1698C74DD94}" type="presOf" srcId="{CE6536E7-939B-465D-A59B-23F4333B00D9}" destId="{FBFD694E-DD21-4B48-BF49-2B86A2CFD688}" srcOrd="0" destOrd="0" presId="urn:microsoft.com/office/officeart/2005/8/layout/radial3"/>
    <dgm:cxn modelId="{E418A9F1-3E03-4E5B-9E37-726BA13CD02C}" type="presOf" srcId="{62EE9919-A9C9-4BDA-A364-941253F79AF6}" destId="{74AD5BD1-7389-4CEE-9DDF-B092827B8E54}" srcOrd="0" destOrd="0" presId="urn:microsoft.com/office/officeart/2005/8/layout/radial3"/>
    <dgm:cxn modelId="{FA82E0F6-0D3B-4663-9910-2314C725ED43}" srcId="{496C40C0-E619-4E50-B7F1-0339FD68E24B}" destId="{62EE9919-A9C9-4BDA-A364-941253F79AF6}" srcOrd="0" destOrd="0" parTransId="{08068E7C-6526-4DA7-83B4-E96148EA9231}" sibTransId="{5A3D5B0E-E095-4A3B-8B6D-F69B418F18A4}"/>
    <dgm:cxn modelId="{A7CFC9F7-00A5-4583-9ABD-8FBA40603DC7}" srcId="{E18C758C-ECFE-429A-8A0B-D64086592AB7}" destId="{496C40C0-E619-4E50-B7F1-0339FD68E24B}" srcOrd="0" destOrd="0" parTransId="{4F1B987C-60DF-4880-8401-D4C1B4FC66C1}" sibTransId="{4906A947-86C7-4065-81A3-0C5D254AD1F0}"/>
    <dgm:cxn modelId="{E43DA6FA-C494-406F-9383-E8750B5D6202}" type="presOf" srcId="{B705D8E9-9B5D-4A2D-B05B-1D943D9B705D}" destId="{195EA2D0-F805-4C0E-AF02-E2A43B6A5308}" srcOrd="0" destOrd="0" presId="urn:microsoft.com/office/officeart/2005/8/layout/radial3"/>
    <dgm:cxn modelId="{BED1D7BB-62A1-4006-B94E-7F09DF408820}" type="presParOf" srcId="{F0CA8375-09F1-470F-80AE-E35579C98901}" destId="{4D04D08B-3DBA-4FD2-B5DE-9E4E4643AB9D}" srcOrd="0" destOrd="0" presId="urn:microsoft.com/office/officeart/2005/8/layout/radial3"/>
    <dgm:cxn modelId="{0FE8BE23-83F9-4A6B-8705-73F4CFAFC271}" type="presParOf" srcId="{4D04D08B-3DBA-4FD2-B5DE-9E4E4643AB9D}" destId="{12ADDC17-5B27-43CA-B663-2FE12F821299}" srcOrd="0" destOrd="0" presId="urn:microsoft.com/office/officeart/2005/8/layout/radial3"/>
    <dgm:cxn modelId="{297FB316-2CA3-48A0-AD1E-8C2393E53342}" type="presParOf" srcId="{4D04D08B-3DBA-4FD2-B5DE-9E4E4643AB9D}" destId="{74AD5BD1-7389-4CEE-9DDF-B092827B8E54}" srcOrd="1" destOrd="0" presId="urn:microsoft.com/office/officeart/2005/8/layout/radial3"/>
    <dgm:cxn modelId="{E6E5AF1F-4E29-489E-B421-B3A568915327}" type="presParOf" srcId="{4D04D08B-3DBA-4FD2-B5DE-9E4E4643AB9D}" destId="{261361D9-7F85-4F8C-95DA-74154B804F04}" srcOrd="2" destOrd="0" presId="urn:microsoft.com/office/officeart/2005/8/layout/radial3"/>
    <dgm:cxn modelId="{A2547C6F-D211-451F-9496-22C50D82D05D}" type="presParOf" srcId="{4D04D08B-3DBA-4FD2-B5DE-9E4E4643AB9D}" destId="{FBFD694E-DD21-4B48-BF49-2B86A2CFD688}" srcOrd="3" destOrd="0" presId="urn:microsoft.com/office/officeart/2005/8/layout/radial3"/>
    <dgm:cxn modelId="{349568AE-233A-4518-BD7C-8BA3D2AF3482}" type="presParOf" srcId="{4D04D08B-3DBA-4FD2-B5DE-9E4E4643AB9D}" destId="{EE6060F8-6BAB-46E9-A6D1-1449B05A2690}" srcOrd="4" destOrd="0" presId="urn:microsoft.com/office/officeart/2005/8/layout/radial3"/>
    <dgm:cxn modelId="{FBF33D99-9361-48B8-98C4-35ED27F1C3C9}" type="presParOf" srcId="{4D04D08B-3DBA-4FD2-B5DE-9E4E4643AB9D}" destId="{195EA2D0-F805-4C0E-AF02-E2A43B6A5308}" srcOrd="5" destOrd="0" presId="urn:microsoft.com/office/officeart/2005/8/layout/radial3"/>
    <dgm:cxn modelId="{994BF51E-6591-4E31-8FA3-EE6A05B5CD15}" type="presParOf" srcId="{4D04D08B-3DBA-4FD2-B5DE-9E4E4643AB9D}" destId="{CA3D9AC7-2D34-4D59-B527-3AF02BCC5F8F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ADDC17-5B27-43CA-B663-2FE12F821299}">
      <dsp:nvSpPr>
        <dsp:cNvPr id="0" name=""/>
        <dsp:cNvSpPr/>
      </dsp:nvSpPr>
      <dsp:spPr>
        <a:xfrm>
          <a:off x="2020161" y="994047"/>
          <a:ext cx="2476400" cy="2476400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latin typeface="Calibri" panose="020F0502020204030204" pitchFamily="34" charset="0"/>
            </a:rPr>
            <a:t>Critical Thinking</a:t>
          </a:r>
        </a:p>
      </dsp:txBody>
      <dsp:txXfrm>
        <a:off x="2382821" y="1356707"/>
        <a:ext cx="1751080" cy="1751080"/>
      </dsp:txXfrm>
    </dsp:sp>
    <dsp:sp modelId="{74AD5BD1-7389-4CEE-9DDF-B092827B8E54}">
      <dsp:nvSpPr>
        <dsp:cNvPr id="0" name=""/>
        <dsp:cNvSpPr/>
      </dsp:nvSpPr>
      <dsp:spPr>
        <a:xfrm>
          <a:off x="2295438" y="442"/>
          <a:ext cx="1925846" cy="1238200"/>
        </a:xfrm>
        <a:prstGeom prst="ellipse">
          <a:avLst/>
        </a:prstGeom>
        <a:solidFill>
          <a:srgbClr val="FFFF00">
            <a:alpha val="50196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Calibri" panose="020F0502020204030204" pitchFamily="34" charset="0"/>
            </a:rPr>
            <a:t>Interpretation</a:t>
          </a:r>
        </a:p>
      </dsp:txBody>
      <dsp:txXfrm>
        <a:off x="2577472" y="181772"/>
        <a:ext cx="1361778" cy="875540"/>
      </dsp:txXfrm>
    </dsp:sp>
    <dsp:sp modelId="{261361D9-7F85-4F8C-95DA-74154B804F04}">
      <dsp:nvSpPr>
        <dsp:cNvPr id="0" name=""/>
        <dsp:cNvSpPr/>
      </dsp:nvSpPr>
      <dsp:spPr>
        <a:xfrm>
          <a:off x="3692082" y="806794"/>
          <a:ext cx="1925846" cy="1238200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Calibri" panose="020F0502020204030204" pitchFamily="34" charset="0"/>
            </a:rPr>
            <a:t>Analysis</a:t>
          </a:r>
        </a:p>
      </dsp:txBody>
      <dsp:txXfrm>
        <a:off x="3974116" y="988124"/>
        <a:ext cx="1361778" cy="875540"/>
      </dsp:txXfrm>
    </dsp:sp>
    <dsp:sp modelId="{FBFD694E-DD21-4B48-BF49-2B86A2CFD688}">
      <dsp:nvSpPr>
        <dsp:cNvPr id="0" name=""/>
        <dsp:cNvSpPr/>
      </dsp:nvSpPr>
      <dsp:spPr>
        <a:xfrm>
          <a:off x="3692082" y="2419500"/>
          <a:ext cx="1925846" cy="1238200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Calibri" panose="020F0502020204030204" pitchFamily="34" charset="0"/>
            </a:rPr>
            <a:t>Evaluation</a:t>
          </a:r>
        </a:p>
      </dsp:txBody>
      <dsp:txXfrm>
        <a:off x="3974116" y="2600830"/>
        <a:ext cx="1361778" cy="875540"/>
      </dsp:txXfrm>
    </dsp:sp>
    <dsp:sp modelId="{EE6060F8-6BAB-46E9-A6D1-1449B05A2690}">
      <dsp:nvSpPr>
        <dsp:cNvPr id="0" name=""/>
        <dsp:cNvSpPr/>
      </dsp:nvSpPr>
      <dsp:spPr>
        <a:xfrm>
          <a:off x="2295438" y="3225853"/>
          <a:ext cx="1925846" cy="1238200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Calibri" panose="020F0502020204030204" pitchFamily="34" charset="0"/>
            </a:rPr>
            <a:t>Inference</a:t>
          </a:r>
        </a:p>
      </dsp:txBody>
      <dsp:txXfrm>
        <a:off x="2577472" y="3407183"/>
        <a:ext cx="1361778" cy="875540"/>
      </dsp:txXfrm>
    </dsp:sp>
    <dsp:sp modelId="{195EA2D0-F805-4C0E-AF02-E2A43B6A5308}">
      <dsp:nvSpPr>
        <dsp:cNvPr id="0" name=""/>
        <dsp:cNvSpPr/>
      </dsp:nvSpPr>
      <dsp:spPr>
        <a:xfrm>
          <a:off x="898794" y="2419500"/>
          <a:ext cx="1925846" cy="1238200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Calibri" panose="020F0502020204030204" pitchFamily="34" charset="0"/>
            </a:rPr>
            <a:t>Explanation</a:t>
          </a:r>
        </a:p>
      </dsp:txBody>
      <dsp:txXfrm>
        <a:off x="1180828" y="2600830"/>
        <a:ext cx="1361778" cy="875540"/>
      </dsp:txXfrm>
    </dsp:sp>
    <dsp:sp modelId="{CA3D9AC7-2D34-4D59-B527-3AF02BCC5F8F}">
      <dsp:nvSpPr>
        <dsp:cNvPr id="0" name=""/>
        <dsp:cNvSpPr/>
      </dsp:nvSpPr>
      <dsp:spPr>
        <a:xfrm>
          <a:off x="898794" y="806794"/>
          <a:ext cx="1925846" cy="1238200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Calibri" panose="020F0502020204030204" pitchFamily="34" charset="0"/>
            </a:rPr>
            <a:t>Self Regulation</a:t>
          </a:r>
        </a:p>
      </dsp:txBody>
      <dsp:txXfrm>
        <a:off x="1180828" y="988124"/>
        <a:ext cx="1361778" cy="875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z="1600" b="1">
                <a:solidFill>
                  <a:schemeClr val="bg1">
                    <a:lumMod val="50000"/>
                  </a:schemeClr>
                </a:solidFill>
              </a:rPr>
              <a:t>Level 3 Process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99EF7-C8FF-46E3-B2FB-8BF9DF2A36CB}" type="slidenum">
              <a:rPr lang="en-GB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29742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Level 3 Process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4C8E1-332B-408E-B8D2-7B7E0D12FAE3}" type="datetimeFigureOut">
              <a:rPr lang="en-US" smtClean="0"/>
              <a:pPr/>
              <a:t>10/4/2017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BD240-7384-4BD7-86D5-3D3BCCCE86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63221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BD240-7384-4BD7-86D5-3D3BCCCE866E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GB"/>
              <a:t>Level 3 Process</a:t>
            </a:r>
          </a:p>
        </p:txBody>
      </p:sp>
    </p:spTree>
    <p:extLst>
      <p:ext uri="{BB962C8B-B14F-4D97-AF65-F5344CB8AC3E}">
        <p14:creationId xmlns:p14="http://schemas.microsoft.com/office/powerpoint/2010/main" val="2255399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b="1" cap="small" spc="50" baseline="0">
                <a:ln w="11430">
                  <a:solidFill>
                    <a:srgbClr val="143052"/>
                  </a:solidFill>
                </a:ln>
                <a:solidFill>
                  <a:srgbClr val="143052"/>
                </a:solidFill>
                <a:effectLst/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16663"/>
            <a:ext cx="5408240" cy="352425"/>
          </a:xfrm>
          <a:ln/>
        </p:spPr>
        <p:txBody>
          <a:bodyPr/>
          <a:lstStyle>
            <a:lvl1pPr>
              <a:defRPr>
                <a:solidFill>
                  <a:srgbClr val="95A3B2"/>
                </a:solidFill>
              </a:defRPr>
            </a:lvl1pPr>
          </a:lstStyle>
          <a:p>
            <a:r>
              <a:rPr lang="en-GB"/>
              <a:t>Level 3 Assignment Briefing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03877" y="6237583"/>
            <a:ext cx="432619" cy="467781"/>
          </a:xfrm>
        </p:spPr>
        <p:txBody>
          <a:bodyPr anchor="ctr" anchorCtr="0"/>
          <a:lstStyle>
            <a:lvl1pPr>
              <a:defRPr sz="1400" b="1">
                <a:solidFill>
                  <a:srgbClr val="95A3B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6DA45A8E-7077-44FC-A4EE-3A18A7C5943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231695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49782"/>
            <a:ext cx="7772400" cy="1470025"/>
          </a:xfrm>
          <a:effectLst/>
        </p:spPr>
        <p:txBody>
          <a:bodyPr/>
          <a:lstStyle>
            <a:lvl1pPr algn="ctr">
              <a:defRPr sz="5400" b="1" cap="small" spc="0" baseline="0">
                <a:ln>
                  <a:solidFill>
                    <a:srgbClr val="143052"/>
                  </a:solidFill>
                </a:ln>
                <a:solidFill>
                  <a:srgbClr val="14305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235740"/>
            <a:ext cx="7772400" cy="1129680"/>
          </a:xfrm>
        </p:spPr>
        <p:txBody>
          <a:bodyPr/>
          <a:lstStyle>
            <a:lvl1pPr marL="0" indent="0" algn="ctr">
              <a:buFontTx/>
              <a:buNone/>
              <a:defRPr cap="small" baseline="0">
                <a:ln>
                  <a:solidFill>
                    <a:srgbClr val="143052"/>
                  </a:solidFill>
                </a:ln>
                <a:solidFill>
                  <a:srgbClr val="14305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90" r="6793"/>
          <a:stretch/>
        </p:blipFill>
        <p:spPr>
          <a:xfrm>
            <a:off x="2411760" y="116631"/>
            <a:ext cx="3921557" cy="1482941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0" y="1712948"/>
            <a:ext cx="9144000" cy="3652472"/>
            <a:chOff x="2542381" y="2353678"/>
            <a:chExt cx="5483225" cy="1481012"/>
          </a:xfrm>
        </p:grpSpPr>
        <p:sp>
          <p:nvSpPr>
            <p:cNvPr id="8" name="Rectangle 7"/>
            <p:cNvSpPr/>
            <p:nvPr/>
          </p:nvSpPr>
          <p:spPr bwMode="auto">
            <a:xfrm>
              <a:off x="7330281" y="2356752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520656" y="2356752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730081" y="2359824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4920456" y="2359824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4142581" y="2353678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352006" y="2356750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542381" y="2356750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634" y="5624586"/>
            <a:ext cx="1091566" cy="1048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942705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Level 3 Assignment Briefing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45A8E-7077-44FC-A4EE-3A18A7C594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608439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12875"/>
            <a:ext cx="8229600" cy="4608513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16663"/>
            <a:ext cx="5480050" cy="3524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Level 3 Assignment Briefing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77275" y="6381750"/>
            <a:ext cx="431800" cy="352425"/>
          </a:xfrm>
        </p:spPr>
        <p:txBody>
          <a:bodyPr/>
          <a:lstStyle>
            <a:lvl1pPr>
              <a:defRPr/>
            </a:lvl1pPr>
          </a:lstStyle>
          <a:p>
            <a:fld id="{6DA45A8E-7077-44FC-A4EE-3A18A7C594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828798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875"/>
            <a:ext cx="4038600" cy="22272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12875"/>
            <a:ext cx="4038600" cy="22272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92538"/>
            <a:ext cx="4038600" cy="22288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92538"/>
            <a:ext cx="4038600" cy="22288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Level 3 Assignment Briefing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45A8E-7077-44FC-A4EE-3A18A7C594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269799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90" r="6793"/>
          <a:stretch/>
        </p:blipFill>
        <p:spPr>
          <a:xfrm>
            <a:off x="5735985" y="6006971"/>
            <a:ext cx="1788765" cy="676423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-28922" y="1466692"/>
            <a:ext cx="9144000" cy="3652472"/>
            <a:chOff x="2542381" y="2353678"/>
            <a:chExt cx="5483225" cy="1481012"/>
          </a:xfrm>
        </p:grpSpPr>
        <p:sp>
          <p:nvSpPr>
            <p:cNvPr id="4" name="Rectangle 3"/>
            <p:cNvSpPr/>
            <p:nvPr/>
          </p:nvSpPr>
          <p:spPr bwMode="auto">
            <a:xfrm>
              <a:off x="7330281" y="2356752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520656" y="2356752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730081" y="2359824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920456" y="2359824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142581" y="2353678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352006" y="2356750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542381" y="2356750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0178" y="1519108"/>
            <a:ext cx="3613750" cy="3584899"/>
          </a:xfrm>
          <a:prstGeom prst="ellipse">
            <a:avLst/>
          </a:prstGeom>
          <a:solidFill>
            <a:srgbClr val="B8B133"/>
          </a:solidFill>
        </p:spPr>
        <p:txBody>
          <a:bodyPr anchor="ctr"/>
          <a:lstStyle>
            <a:lvl1pPr marL="0" indent="0">
              <a:buNone/>
              <a:defRPr sz="3600" cap="small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532" y="5784164"/>
            <a:ext cx="791006" cy="75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1658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90" r="6793"/>
          <a:stretch/>
        </p:blipFill>
        <p:spPr>
          <a:xfrm>
            <a:off x="5735985" y="6006971"/>
            <a:ext cx="1788765" cy="676423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-28922" y="1466692"/>
            <a:ext cx="9144000" cy="3652472"/>
            <a:chOff x="2542381" y="2353678"/>
            <a:chExt cx="5483225" cy="1481012"/>
          </a:xfrm>
        </p:grpSpPr>
        <p:sp>
          <p:nvSpPr>
            <p:cNvPr id="4" name="Rectangle 3"/>
            <p:cNvSpPr/>
            <p:nvPr/>
          </p:nvSpPr>
          <p:spPr bwMode="auto">
            <a:xfrm>
              <a:off x="7330281" y="2356752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520656" y="2356752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730081" y="2359824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920456" y="2359824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142581" y="2353678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352006" y="2356750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542381" y="2356750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620" y="1481849"/>
            <a:ext cx="3651308" cy="3622157"/>
          </a:xfrm>
          <a:prstGeom prst="ellipse">
            <a:avLst/>
          </a:prstGeom>
          <a:solidFill>
            <a:srgbClr val="1D3859"/>
          </a:solidFill>
        </p:spPr>
        <p:txBody>
          <a:bodyPr anchor="ctr"/>
          <a:lstStyle>
            <a:lvl1pPr marL="0" indent="0">
              <a:buNone/>
              <a:defRPr sz="3600" cap="small" baseline="0">
                <a:solidFill>
                  <a:srgbClr val="BBB434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802" y="5821850"/>
            <a:ext cx="791006" cy="75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810346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90" r="6793"/>
          <a:stretch/>
        </p:blipFill>
        <p:spPr>
          <a:xfrm>
            <a:off x="5735985" y="6006971"/>
            <a:ext cx="1788765" cy="676423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-28922" y="1466692"/>
            <a:ext cx="9144000" cy="3652472"/>
            <a:chOff x="2542381" y="2353678"/>
            <a:chExt cx="5483225" cy="1481012"/>
          </a:xfrm>
        </p:grpSpPr>
        <p:sp>
          <p:nvSpPr>
            <p:cNvPr id="4" name="Rectangle 3"/>
            <p:cNvSpPr/>
            <p:nvPr/>
          </p:nvSpPr>
          <p:spPr bwMode="auto">
            <a:xfrm>
              <a:off x="7330281" y="2356752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520656" y="2356752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730081" y="2359824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920456" y="2359824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142581" y="2353678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352006" y="2356750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542381" y="2356750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620" y="1481849"/>
            <a:ext cx="3651308" cy="3622157"/>
          </a:xfrm>
          <a:prstGeom prst="ellipse">
            <a:avLst/>
          </a:prstGeom>
          <a:solidFill>
            <a:srgbClr val="B8B133"/>
          </a:solidFill>
        </p:spPr>
        <p:txBody>
          <a:bodyPr anchor="ctr"/>
          <a:lstStyle>
            <a:lvl1pPr marL="0" indent="0">
              <a:buNone/>
              <a:defRPr sz="3600" cap="small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532" y="5784164"/>
            <a:ext cx="791006" cy="75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334992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13170"/>
            <a:ext cx="7772400" cy="1954155"/>
          </a:xfrm>
        </p:spPr>
        <p:txBody>
          <a:bodyPr anchor="t"/>
          <a:lstStyle>
            <a:lvl1pPr algn="l">
              <a:defRPr sz="4000" b="1" cap="all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9326" y="1084837"/>
            <a:ext cx="7772400" cy="116516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8741144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5888"/>
            <a:ext cx="82184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74835"/>
            <a:ext cx="8229600" cy="4546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32958" y="6316663"/>
            <a:ext cx="2771291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95A3B2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GB"/>
              <a:t>Level 3 Assignment Briefing</a:t>
            </a:r>
            <a:endParaRPr lang="en-GB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7275" y="6316663"/>
            <a:ext cx="4318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95A3B2"/>
                </a:solidFill>
              </a:defRPr>
            </a:lvl1pPr>
          </a:lstStyle>
          <a:p>
            <a:fld id="{6DA45A8E-7077-44FC-A4EE-3A18A7C5943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68313" y="1341339"/>
            <a:ext cx="8207375" cy="71437"/>
          </a:xfrm>
          <a:prstGeom prst="rect">
            <a:avLst/>
          </a:prstGeom>
          <a:gradFill flip="none" rotWithShape="1">
            <a:gsLst>
              <a:gs pos="0">
                <a:srgbClr val="B8B133">
                  <a:tint val="66000"/>
                  <a:satMod val="160000"/>
                </a:srgbClr>
              </a:gs>
              <a:gs pos="50000">
                <a:srgbClr val="B8B133">
                  <a:tint val="44500"/>
                  <a:satMod val="160000"/>
                </a:srgbClr>
              </a:gs>
              <a:gs pos="100000">
                <a:srgbClr val="B8B1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B2B2B2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68313" y="6021388"/>
            <a:ext cx="8207375" cy="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6083448"/>
            <a:ext cx="2088232" cy="7862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6083448"/>
            <a:ext cx="2088232" cy="7862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6083448"/>
            <a:ext cx="2088232" cy="78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168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</p:sldLayoutIdLst>
  <p:transition>
    <p:zoom/>
  </p:transition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 b="1" cap="small" spc="50" baseline="0">
          <a:ln w="11430">
            <a:solidFill>
              <a:srgbClr val="143052"/>
            </a:solidFill>
          </a:ln>
          <a:solidFill>
            <a:srgbClr val="143052"/>
          </a:solidFill>
          <a:effectLst/>
          <a:latin typeface="Calibri" panose="020F0502020204030204" pitchFamily="34" charset="0"/>
          <a:ea typeface="Verdana" pitchFamily="34" charset="0"/>
          <a:cs typeface="Calibri" panose="020F050202020403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Franklin Gothic Heavy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Franklin Gothic Heavy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Franklin Gothic Heavy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Franklin Gothic Heavy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9000"/>
        <a:buFontTx/>
        <a:buBlip>
          <a:blip r:embed="rId12"/>
        </a:buBlip>
        <a:defRPr sz="24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Tx/>
        <a:buBlip>
          <a:blip r:embed="rId13"/>
        </a:buBlip>
        <a:defRPr sz="2000" b="1">
          <a:solidFill>
            <a:schemeClr val="tx1"/>
          </a:solidFill>
          <a:latin typeface="Calibri Light" panose="020F0302020204030204" pitchFamily="34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Calibri Light" panose="020F0302020204030204" pitchFamily="34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Calibri Light" panose="020F0302020204030204" pitchFamily="34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Calibri Light" panose="020F0302020204030204" pitchFamily="34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lar.google.co.uk/schhp?hl=en&amp;as_sdt=0,5" TargetMode="External"/><Relationship Id="rId2" Type="http://schemas.openxmlformats.org/officeDocument/2006/relationships/hyperlink" Target="https://www.leancompetency.org/resources/l3-candidate-resources/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548" y="2132856"/>
            <a:ext cx="7772400" cy="3096344"/>
          </a:xfrm>
        </p:spPr>
        <p:txBody>
          <a:bodyPr/>
          <a:lstStyle/>
          <a:p>
            <a:r>
              <a:rPr lang="en-GB" dirty="0"/>
              <a:t>Level 3 Programme</a:t>
            </a:r>
            <a:br>
              <a:rPr lang="en-GB" dirty="0"/>
            </a:br>
            <a:r>
              <a:rPr lang="en-GB" dirty="0"/>
              <a:t>Assignment Briefing</a:t>
            </a:r>
            <a:br>
              <a:rPr lang="en-GB" dirty="0"/>
            </a:br>
            <a:br>
              <a:rPr lang="en-GB" dirty="0"/>
            </a:br>
            <a:r>
              <a:rPr lang="en-GB" sz="3200" dirty="0"/>
              <a:t>October 2017</a:t>
            </a:r>
            <a:endParaRPr lang="en-GB" dirty="0"/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08FB6AB-C4DD-46AA-92A5-69140F590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 C: Focus Areas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F29ED05-F642-44DA-B9BE-55E3563BAE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/>
              <a:t>Recent Candidate Topics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BF882D-0B33-4BAF-95AD-B0679BBF6B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RPA, AI</a:t>
            </a:r>
          </a:p>
          <a:p>
            <a:r>
              <a:rPr lang="en-GB" dirty="0"/>
              <a:t>‘Fractal’ lean</a:t>
            </a:r>
          </a:p>
          <a:p>
            <a:r>
              <a:rPr lang="en-GB" dirty="0"/>
              <a:t>Outsourcing</a:t>
            </a:r>
          </a:p>
          <a:p>
            <a:r>
              <a:rPr lang="en-GB" dirty="0"/>
              <a:t>Personal lean</a:t>
            </a:r>
          </a:p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ADFBD-4698-4631-B496-749FD6B13C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sz="2800" dirty="0"/>
              <a:t>Other ‘Hot’ Topics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0E97A0-DFE6-4CC3-AEDF-4EBB2EA769F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Sustainability</a:t>
            </a:r>
          </a:p>
          <a:p>
            <a:r>
              <a:rPr lang="en-GB" dirty="0"/>
              <a:t>Corporate behaviour</a:t>
            </a:r>
          </a:p>
          <a:p>
            <a:r>
              <a:rPr lang="en-GB" dirty="0"/>
              <a:t>Multi location, international, culture</a:t>
            </a:r>
          </a:p>
          <a:p>
            <a:r>
              <a:rPr lang="en-GB" dirty="0"/>
              <a:t>Strategy</a:t>
            </a:r>
          </a:p>
          <a:p>
            <a:r>
              <a:rPr lang="en-GB" dirty="0"/>
              <a:t>Leadership</a:t>
            </a:r>
          </a:p>
          <a:p>
            <a:r>
              <a:rPr lang="en-GB" dirty="0"/>
              <a:t>Enterprise wide</a:t>
            </a:r>
          </a:p>
          <a:p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97C60D2-B123-4001-A9AF-79E96204FD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Level 3 Assignment Briefing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B221A27-F83E-44D5-AA40-D5A89F1171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A45A8E-7077-44FC-A4EE-3A18A7C5943C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030761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Reading &amp; Research</a:t>
            </a:r>
          </a:p>
        </p:txBody>
      </p:sp>
    </p:spTree>
    <p:extLst>
      <p:ext uri="{BB962C8B-B14F-4D97-AF65-F5344CB8AC3E}">
        <p14:creationId xmlns:p14="http://schemas.microsoft.com/office/powerpoint/2010/main" val="1351696615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74835"/>
            <a:ext cx="8471284" cy="4546553"/>
          </a:xfrm>
        </p:spPr>
        <p:txBody>
          <a:bodyPr/>
          <a:lstStyle/>
          <a:p>
            <a:r>
              <a:rPr lang="en-GB" dirty="0"/>
              <a:t>Large body of literature now available on lean thinking</a:t>
            </a:r>
          </a:p>
          <a:p>
            <a:r>
              <a:rPr lang="en-GB" dirty="0"/>
              <a:t>See John Bicheno’s ‘Top 100 Lean Books”</a:t>
            </a:r>
          </a:p>
          <a:p>
            <a:pPr lvl="1"/>
            <a:r>
              <a:rPr lang="en-GB" dirty="0"/>
              <a:t>Provides useful pointer to themes, topics and popularity</a:t>
            </a:r>
          </a:p>
          <a:p>
            <a:r>
              <a:rPr lang="en-GB" dirty="0"/>
              <a:t>Several downloads are available on the L3 resources webpage</a:t>
            </a:r>
          </a:p>
          <a:p>
            <a:pPr lvl="1"/>
            <a:r>
              <a:rPr lang="en-GB" dirty="0"/>
              <a:t> </a:t>
            </a:r>
            <a:r>
              <a:rPr lang="en-GB" dirty="0">
                <a:hlinkClick r:id="rId2"/>
              </a:rPr>
              <a:t>https://www.leancompetency.org/resources/l3-candidate-resources/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Password: L3p2017</a:t>
            </a:r>
          </a:p>
          <a:p>
            <a:r>
              <a:rPr lang="en-GB" dirty="0"/>
              <a:t>Spend time using a search engine to explore material</a:t>
            </a:r>
          </a:p>
          <a:p>
            <a:pPr lvl="1"/>
            <a:r>
              <a:rPr lang="en-GB" dirty="0"/>
              <a:t>Downloads, blogs, sites</a:t>
            </a:r>
          </a:p>
          <a:p>
            <a:r>
              <a:rPr lang="en-GB" dirty="0"/>
              <a:t>Google Scholar also useful</a:t>
            </a:r>
          </a:p>
          <a:p>
            <a:pPr lvl="1"/>
            <a:r>
              <a:rPr lang="en-GB" dirty="0"/>
              <a:t>a vehicle to search for academic literature</a:t>
            </a:r>
          </a:p>
          <a:p>
            <a:pPr lvl="1"/>
            <a:r>
              <a:rPr lang="en-GB" dirty="0">
                <a:hlinkClick r:id="rId3"/>
              </a:rPr>
              <a:t>https://scholar.google.co.uk/schhp?hl=en&amp;as_sdt=0,5</a:t>
            </a:r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Level 3 Assignment Briefing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8F3CB9-7BF4-4410-BA32-F0CE1A814F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A45A8E-7077-44FC-A4EE-3A18A7C5943C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560432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LCS L3 Assignment – Example Reading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sz="2000" dirty="0"/>
              <a:t>The Machine that Changed the World, Womack, Jones &amp; </a:t>
            </a:r>
            <a:r>
              <a:rPr lang="en-GB" sz="2000" dirty="0" err="1"/>
              <a:t>Roos</a:t>
            </a:r>
            <a:endParaRPr lang="en-GB" sz="2000" dirty="0"/>
          </a:p>
          <a:p>
            <a:pPr lvl="0"/>
            <a:r>
              <a:rPr lang="en-GB" sz="2000" dirty="0"/>
              <a:t>Staying Lean, Hines, Found, Harrison* </a:t>
            </a:r>
          </a:p>
          <a:p>
            <a:pPr lvl="0"/>
            <a:r>
              <a:rPr lang="en-GB" sz="2000" dirty="0"/>
              <a:t>Lean Toolbox, (5th </a:t>
            </a:r>
            <a:r>
              <a:rPr lang="en-GB" sz="2000" dirty="0" err="1"/>
              <a:t>ed</a:t>
            </a:r>
            <a:r>
              <a:rPr lang="en-GB" sz="2000" dirty="0"/>
              <a:t>), Bicheno, Chapters 1 to 3, and final chapter</a:t>
            </a:r>
          </a:p>
          <a:p>
            <a:r>
              <a:rPr lang="en-GB" sz="2000" dirty="0"/>
              <a:t>Service System Toolbox, Bicheno</a:t>
            </a:r>
          </a:p>
          <a:p>
            <a:pPr lvl="0"/>
            <a:r>
              <a:rPr lang="en-GB" sz="2000" dirty="0"/>
              <a:t>Lean Thinking, (Womack &amp; Jones) Part 1 in particular</a:t>
            </a:r>
          </a:p>
          <a:p>
            <a:pPr lvl="0"/>
            <a:r>
              <a:rPr lang="en-GB" sz="2000" dirty="0"/>
              <a:t>Toyota Kata, Mike Rother, Parts I and II</a:t>
            </a:r>
          </a:p>
          <a:p>
            <a:pPr lvl="0"/>
            <a:r>
              <a:rPr lang="en-GB" sz="2000" dirty="0"/>
              <a:t>The Toyota Way Fieldbook, Liker and Meier, Chapters 1 to 3</a:t>
            </a:r>
          </a:p>
          <a:p>
            <a:pPr lvl="0"/>
            <a:r>
              <a:rPr lang="en-GB" sz="2000" dirty="0"/>
              <a:t>Creating a Lean Culture, David Mann, 2nd </a:t>
            </a:r>
            <a:r>
              <a:rPr lang="en-GB" sz="2000" dirty="0" err="1"/>
              <a:t>ed</a:t>
            </a:r>
            <a:r>
              <a:rPr lang="en-GB" sz="2000" dirty="0"/>
              <a:t>, Chapters 1 and 2</a:t>
            </a:r>
          </a:p>
          <a:p>
            <a:pPr lvl="0"/>
            <a:r>
              <a:rPr lang="en-GB" sz="2000" dirty="0"/>
              <a:t>Learning to Evolve (paper), Hines et al*</a:t>
            </a:r>
          </a:p>
          <a:p>
            <a:r>
              <a:rPr lang="en-US" sz="2000" dirty="0"/>
              <a:t>Genealogy of Lean, (paper) Holweg*</a:t>
            </a:r>
          </a:p>
          <a:p>
            <a:r>
              <a:rPr lang="en-US" sz="2000" dirty="0"/>
              <a:t>Freedom from Command &amp; Control, Seddon</a:t>
            </a:r>
          </a:p>
          <a:p>
            <a:r>
              <a:rPr lang="en-GB" sz="2000" dirty="0"/>
              <a:t>The Lean CEO: Leading the Way to World-Class Excellence, Jacob </a:t>
            </a:r>
            <a:r>
              <a:rPr lang="en-GB" sz="2000" dirty="0" err="1"/>
              <a:t>Stoller</a:t>
            </a:r>
            <a:endParaRPr lang="en-GB" sz="2000" dirty="0"/>
          </a:p>
          <a:p>
            <a:r>
              <a:rPr lang="en-GB" sz="2000" dirty="0"/>
              <a:t>Real Lean (Vol 1), Bob Emiliani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*available as a PDF on LCS L3 resources page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Level 3 Assignment Briefing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E49E1D-7F31-4602-B221-5BF6482994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A45A8E-7077-44FC-A4EE-3A18A7C5943C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391677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CB0156-BCFC-4BCE-9CA8-A9069F911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Recent Books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FC040E-CFCD-4732-97C0-F9DCEF7C09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1556792"/>
            <a:ext cx="2465696" cy="371339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2D8CB25-1DA0-456B-88AC-E26AC28459C1}"/>
              </a:ext>
            </a:extLst>
          </p:cNvPr>
          <p:cNvSpPr/>
          <p:nvPr/>
        </p:nvSpPr>
        <p:spPr>
          <a:xfrm>
            <a:off x="1043608" y="5379457"/>
            <a:ext cx="30025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http://www.bobemiliani.com/book-review-the-lean-strategy/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649F9D-DA09-414D-AA03-00ACA60F686F}"/>
              </a:ext>
            </a:extLst>
          </p:cNvPr>
          <p:cNvSpPr txBox="1"/>
          <p:nvPr/>
        </p:nvSpPr>
        <p:spPr>
          <a:xfrm>
            <a:off x="144938" y="5372254"/>
            <a:ext cx="1006682" cy="391679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noAutofit/>
          </a:bodyPr>
          <a:lstStyle/>
          <a:p>
            <a:r>
              <a:rPr lang="en-GB" b="1" dirty="0">
                <a:latin typeface="Calibri" panose="020F0502020204030204" pitchFamily="34" charset="0"/>
              </a:rPr>
              <a:t>Review: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9F87EAF-70FC-4B17-A6AF-02A42430DF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6144" y="1528225"/>
            <a:ext cx="2037592" cy="307793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F9F5BE5-5B49-46F8-A897-4A3F1A5095A1}"/>
              </a:ext>
            </a:extLst>
          </p:cNvPr>
          <p:cNvSpPr txBox="1"/>
          <p:nvPr/>
        </p:nvSpPr>
        <p:spPr>
          <a:xfrm>
            <a:off x="2935907" y="1556792"/>
            <a:ext cx="819896" cy="360040"/>
          </a:xfrm>
          <a:prstGeom prst="rect">
            <a:avLst/>
          </a:prstGeom>
          <a:solidFill>
            <a:srgbClr val="F3F0D8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b="1" dirty="0">
                <a:latin typeface="Calibri" panose="020F0502020204030204" pitchFamily="34" charset="0"/>
              </a:rPr>
              <a:t>2017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D44D34-C60D-42AD-AA3C-AD40D200C6B5}"/>
              </a:ext>
            </a:extLst>
          </p:cNvPr>
          <p:cNvSpPr txBox="1"/>
          <p:nvPr/>
        </p:nvSpPr>
        <p:spPr>
          <a:xfrm>
            <a:off x="6239470" y="1529172"/>
            <a:ext cx="819896" cy="360040"/>
          </a:xfrm>
          <a:prstGeom prst="rect">
            <a:avLst/>
          </a:prstGeom>
          <a:solidFill>
            <a:srgbClr val="F3F0D8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b="1" dirty="0">
                <a:latin typeface="Calibri" panose="020F0502020204030204" pitchFamily="34" charset="0"/>
              </a:rPr>
              <a:t>2015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34D3A3-3BB7-42A9-BD33-68DB56C177B0}"/>
              </a:ext>
            </a:extLst>
          </p:cNvPr>
          <p:cNvSpPr txBox="1"/>
          <p:nvPr/>
        </p:nvSpPr>
        <p:spPr>
          <a:xfrm>
            <a:off x="6239470" y="2060849"/>
            <a:ext cx="2292970" cy="37098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noAutofit/>
          </a:bodyPr>
          <a:lstStyle/>
          <a:p>
            <a:r>
              <a:rPr lang="en-GB" sz="1600" b="1" dirty="0">
                <a:latin typeface="Calibri" panose="020F0502020204030204" pitchFamily="34" charset="0"/>
              </a:rPr>
              <a:t>3 stars (out of 5) from John Bicheno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3E9957-6267-4FA1-8BFA-7614F120AE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6256" y="2860374"/>
            <a:ext cx="1940465" cy="298855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7791140-3F6C-4438-9E4E-F5CB1BFC8EF7}"/>
              </a:ext>
            </a:extLst>
          </p:cNvPr>
          <p:cNvSpPr txBox="1"/>
          <p:nvPr/>
        </p:nvSpPr>
        <p:spPr>
          <a:xfrm>
            <a:off x="5981922" y="5528081"/>
            <a:ext cx="819896" cy="360040"/>
          </a:xfrm>
          <a:prstGeom prst="rect">
            <a:avLst/>
          </a:prstGeom>
          <a:solidFill>
            <a:srgbClr val="F3F0D8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b="1" dirty="0">
                <a:latin typeface="Calibri" panose="020F0502020204030204" pitchFamily="34" charset="0"/>
              </a:rPr>
              <a:t>2017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B05A9E62-A99F-4F95-BE9D-92ED881CD2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Level 3 Assignment Briefing</a:t>
            </a:r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50CA943-0571-4031-B0C0-C5A670A66F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A45A8E-7077-44FC-A4EE-3A18A7C5943C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4044551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Notes about Assignment Writing</a:t>
            </a:r>
          </a:p>
        </p:txBody>
      </p:sp>
    </p:spTree>
    <p:extLst>
      <p:ext uri="{BB962C8B-B14F-4D97-AF65-F5344CB8AC3E}">
        <p14:creationId xmlns:p14="http://schemas.microsoft.com/office/powerpoint/2010/main" val="2770278220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6" y="115888"/>
            <a:ext cx="8856984" cy="1143000"/>
          </a:xfrm>
        </p:spPr>
        <p:txBody>
          <a:bodyPr/>
          <a:lstStyle/>
          <a:p>
            <a:r>
              <a:rPr lang="en-GB" dirty="0"/>
              <a:t>Steps in Producing the Assignment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1331640" y="1340768"/>
            <a:ext cx="208823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/>
            <a:r>
              <a:rPr lang="en-GB" b="1" dirty="0">
                <a:latin typeface="Calibri" pitchFamily="34" charset="0"/>
                <a:cs typeface="Calibri" pitchFamily="34" charset="0"/>
              </a:rPr>
              <a:t>Analysing the topic or question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1331640" y="2420888"/>
            <a:ext cx="208823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/>
            <a:r>
              <a:rPr lang="en-GB" b="1" dirty="0">
                <a:latin typeface="Calibri" pitchFamily="34" charset="0"/>
                <a:cs typeface="Calibri" pitchFamily="34" charset="0"/>
              </a:rPr>
              <a:t>Reading and noting relevant material</a:t>
            </a:r>
          </a:p>
        </p:txBody>
      </p:sp>
      <p:sp>
        <p:nvSpPr>
          <p:cNvPr id="9" name="Rectangle 8"/>
          <p:cNvSpPr/>
          <p:nvPr/>
        </p:nvSpPr>
        <p:spPr>
          <a:xfrm>
            <a:off x="1331640" y="3501008"/>
            <a:ext cx="208823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/>
            <a:r>
              <a:rPr lang="en-GB" b="1" dirty="0">
                <a:latin typeface="Calibri" pitchFamily="34" charset="0"/>
                <a:cs typeface="Calibri" pitchFamily="34" charset="0"/>
              </a:rPr>
              <a:t>Drawing up an assignment plan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31640" y="4581128"/>
            <a:ext cx="2088232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/>
            <a:r>
              <a:rPr lang="en-GB" b="1" dirty="0">
                <a:latin typeface="Calibri" pitchFamily="34" charset="0"/>
                <a:cs typeface="Calibri" pitchFamily="34" charset="0"/>
              </a:rPr>
              <a:t>Writing the assignment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01967" y="5590981"/>
            <a:ext cx="208823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/>
            <a:r>
              <a:rPr lang="en-GB" b="1" dirty="0">
                <a:latin typeface="Calibri" pitchFamily="34" charset="0"/>
                <a:cs typeface="Calibri" pitchFamily="34" charset="0"/>
              </a:rPr>
              <a:t>Reviewing and redrafting</a:t>
            </a:r>
          </a:p>
        </p:txBody>
      </p:sp>
      <p:cxnSp>
        <p:nvCxnSpPr>
          <p:cNvPr id="26" name="Elbow Connector 25"/>
          <p:cNvCxnSpPr>
            <a:stCxn id="6" idx="1"/>
            <a:endCxn id="9" idx="1"/>
          </p:cNvCxnSpPr>
          <p:nvPr/>
        </p:nvCxnSpPr>
        <p:spPr bwMode="auto">
          <a:xfrm rot="10800000" flipV="1">
            <a:off x="1331640" y="1663934"/>
            <a:ext cx="1588" cy="2160240"/>
          </a:xfrm>
          <a:prstGeom prst="bentConnector3">
            <a:avLst>
              <a:gd name="adj1" fmla="val 46613931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Elbow Connector 31"/>
          <p:cNvCxnSpPr>
            <a:stCxn id="6" idx="3"/>
            <a:endCxn id="9" idx="3"/>
          </p:cNvCxnSpPr>
          <p:nvPr/>
        </p:nvCxnSpPr>
        <p:spPr bwMode="auto">
          <a:xfrm>
            <a:off x="3419872" y="1663934"/>
            <a:ext cx="1588" cy="2160240"/>
          </a:xfrm>
          <a:prstGeom prst="bentConnector3">
            <a:avLst>
              <a:gd name="adj1" fmla="val 14395466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3419872" y="2708920"/>
            <a:ext cx="2160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Arrow Connector 42"/>
          <p:cNvCxnSpPr>
            <a:stCxn id="6" idx="2"/>
            <a:endCxn id="8" idx="0"/>
          </p:cNvCxnSpPr>
          <p:nvPr/>
        </p:nvCxnSpPr>
        <p:spPr bwMode="auto">
          <a:xfrm rot="5400000">
            <a:off x="2158862" y="2203993"/>
            <a:ext cx="433789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8" idx="2"/>
            <a:endCxn id="9" idx="0"/>
          </p:cNvCxnSpPr>
          <p:nvPr/>
        </p:nvCxnSpPr>
        <p:spPr bwMode="auto">
          <a:xfrm rot="5400000">
            <a:off x="2158862" y="3284113"/>
            <a:ext cx="433789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rot="5400000">
            <a:off x="2123651" y="4365181"/>
            <a:ext cx="433789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 rot="5400000">
            <a:off x="2123651" y="5373293"/>
            <a:ext cx="433789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61" name="Group 60"/>
          <p:cNvGrpSpPr/>
          <p:nvPr/>
        </p:nvGrpSpPr>
        <p:grpSpPr>
          <a:xfrm>
            <a:off x="3779912" y="2348880"/>
            <a:ext cx="5184576" cy="1080120"/>
            <a:chOff x="3779912" y="2348880"/>
            <a:chExt cx="5184576" cy="1080120"/>
          </a:xfrm>
          <a:effectLst/>
        </p:grpSpPr>
        <p:sp>
          <p:nvSpPr>
            <p:cNvPr id="49" name="Rectangle 48"/>
            <p:cNvSpPr/>
            <p:nvPr/>
          </p:nvSpPr>
          <p:spPr>
            <a:xfrm>
              <a:off x="4283968" y="2348880"/>
              <a:ext cx="4680520" cy="108012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noAutofit/>
            </a:bodyPr>
            <a:lstStyle/>
            <a:p>
              <a:pPr marL="177800" indent="-177800">
                <a:buFont typeface="Arial" pitchFamily="34" charset="0"/>
                <a:buChar char="•"/>
              </a:pPr>
              <a:r>
                <a:rPr lang="en-GB" sz="16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Articles, reports, etc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en-GB" sz="16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Assignment reading list - books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en-GB" sz="16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On line material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en-GB" sz="16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Make notes – mind-maps, bulleted lists, post-its etc</a:t>
              </a:r>
            </a:p>
            <a:p>
              <a:pPr marL="177800" indent="-177800">
                <a:buFont typeface="Arial" pitchFamily="34" charset="0"/>
                <a:buChar char="•"/>
              </a:pPr>
              <a:endParaRPr lang="en-GB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0" name="Right Arrow 49"/>
            <p:cNvSpPr/>
            <p:nvPr/>
          </p:nvSpPr>
          <p:spPr bwMode="auto">
            <a:xfrm>
              <a:off x="3779912" y="2522569"/>
              <a:ext cx="360040" cy="360040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779912" y="1412776"/>
            <a:ext cx="3528392" cy="646331"/>
            <a:chOff x="3779912" y="1412776"/>
            <a:chExt cx="3528392" cy="646331"/>
          </a:xfrm>
        </p:grpSpPr>
        <p:sp>
          <p:nvSpPr>
            <p:cNvPr id="52" name="Rectangle 51"/>
            <p:cNvSpPr/>
            <p:nvPr/>
          </p:nvSpPr>
          <p:spPr>
            <a:xfrm>
              <a:off x="4283968" y="1412776"/>
              <a:ext cx="3024336" cy="64633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noAutofit/>
            </a:bodyPr>
            <a:lstStyle/>
            <a:p>
              <a:pPr marL="177800" indent="-177800">
                <a:buFont typeface="Arial" pitchFamily="34" charset="0"/>
                <a:buChar char="•"/>
              </a:pPr>
              <a:r>
                <a:rPr lang="en-GB" sz="16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What’s behind the question?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en-GB" sz="16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Core areas/topics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en-GB" sz="16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Main area(s) of focus</a:t>
              </a:r>
            </a:p>
            <a:p>
              <a:pPr marL="177800" indent="-177800">
                <a:buFont typeface="Arial" pitchFamily="34" charset="0"/>
                <a:buChar char="•"/>
              </a:pPr>
              <a:endParaRPr lang="en-GB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3" name="Right Arrow 52"/>
            <p:cNvSpPr/>
            <p:nvPr/>
          </p:nvSpPr>
          <p:spPr bwMode="auto">
            <a:xfrm>
              <a:off x="3779912" y="1556792"/>
              <a:ext cx="360040" cy="360040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779912" y="3501008"/>
            <a:ext cx="5184576" cy="646331"/>
            <a:chOff x="3779912" y="3501008"/>
            <a:chExt cx="5184576" cy="646331"/>
          </a:xfrm>
          <a:effectLst/>
        </p:grpSpPr>
        <p:sp>
          <p:nvSpPr>
            <p:cNvPr id="54" name="Rectangle 53"/>
            <p:cNvSpPr/>
            <p:nvPr/>
          </p:nvSpPr>
          <p:spPr>
            <a:xfrm>
              <a:off x="4283968" y="3501008"/>
              <a:ext cx="4680520" cy="64633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noAutofit/>
            </a:bodyPr>
            <a:lstStyle/>
            <a:p>
              <a:pPr marL="177800" indent="-177800">
                <a:buFont typeface="Arial" pitchFamily="34" charset="0"/>
                <a:buChar char="•"/>
              </a:pPr>
              <a:r>
                <a:rPr lang="en-GB" sz="16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Work to a defined structure; identify key sections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en-GB" sz="16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Rough sketch – basic plan – extended plan – evolving plan (outlining, ordering key points)</a:t>
              </a:r>
            </a:p>
          </p:txBody>
        </p:sp>
        <p:sp>
          <p:nvSpPr>
            <p:cNvPr id="55" name="Right Arrow 54"/>
            <p:cNvSpPr/>
            <p:nvPr/>
          </p:nvSpPr>
          <p:spPr bwMode="auto">
            <a:xfrm>
              <a:off x="3779912" y="3645024"/>
              <a:ext cx="360040" cy="360040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779912" y="4581128"/>
            <a:ext cx="4104456" cy="646331"/>
            <a:chOff x="3779912" y="4581128"/>
            <a:chExt cx="4104456" cy="646331"/>
          </a:xfrm>
          <a:effectLst/>
        </p:grpSpPr>
        <p:sp>
          <p:nvSpPr>
            <p:cNvPr id="56" name="Rectangle 55"/>
            <p:cNvSpPr/>
            <p:nvPr/>
          </p:nvSpPr>
          <p:spPr>
            <a:xfrm>
              <a:off x="4283968" y="4581128"/>
              <a:ext cx="3600400" cy="64633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noAutofit/>
            </a:bodyPr>
            <a:lstStyle/>
            <a:p>
              <a:pPr marL="177800" indent="-177800">
                <a:buFont typeface="Arial" pitchFamily="34" charset="0"/>
                <a:buChar char="•"/>
              </a:pPr>
              <a:r>
                <a:rPr lang="en-GB" sz="16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Turn notes, bullet points into paragraphs, narrative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en-GB" sz="16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Reviewing (SE)</a:t>
              </a:r>
            </a:p>
          </p:txBody>
        </p:sp>
        <p:sp>
          <p:nvSpPr>
            <p:cNvPr id="58" name="Right Arrow 57"/>
            <p:cNvSpPr/>
            <p:nvPr/>
          </p:nvSpPr>
          <p:spPr bwMode="auto">
            <a:xfrm>
              <a:off x="3779912" y="4653136"/>
              <a:ext cx="360040" cy="360040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779912" y="5589240"/>
            <a:ext cx="5184576" cy="646331"/>
            <a:chOff x="3779912" y="5589240"/>
            <a:chExt cx="5184576" cy="646331"/>
          </a:xfrm>
        </p:grpSpPr>
        <p:sp>
          <p:nvSpPr>
            <p:cNvPr id="57" name="Rectangle 56"/>
            <p:cNvSpPr/>
            <p:nvPr/>
          </p:nvSpPr>
          <p:spPr>
            <a:xfrm>
              <a:off x="4283968" y="5589240"/>
              <a:ext cx="4680520" cy="64633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noAutofit/>
            </a:bodyPr>
            <a:lstStyle/>
            <a:p>
              <a:pPr marL="177800" indent="-177800">
                <a:buFont typeface="Arial" pitchFamily="34" charset="0"/>
                <a:buChar char="•"/>
              </a:pPr>
              <a:r>
                <a:rPr lang="en-GB" sz="16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Ask someone to proof read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en-GB" sz="16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Read through in one go – overall flow, sense check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en-GB" sz="16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Have a cut off point!</a:t>
              </a:r>
            </a:p>
          </p:txBody>
        </p:sp>
        <p:sp>
          <p:nvSpPr>
            <p:cNvPr id="59" name="Right Arrow 58"/>
            <p:cNvSpPr/>
            <p:nvPr/>
          </p:nvSpPr>
          <p:spPr bwMode="auto">
            <a:xfrm>
              <a:off x="3779912" y="5661248"/>
              <a:ext cx="360040" cy="360040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Level 3 Assignment Briefing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BE5A6-F104-4270-A7A9-A7FCC85215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A45A8E-7077-44FC-A4EE-3A18A7C5943C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83569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Assignment Writing:</a:t>
            </a:r>
            <a:br>
              <a:rPr lang="en-GB" dirty="0"/>
            </a:br>
            <a:r>
              <a:rPr lang="en-GB" dirty="0"/>
              <a:t> Main Stages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300"/>
              </a:spcBef>
              <a:buFont typeface="+mj-lt"/>
              <a:buAutoNum type="arabicPeriod"/>
            </a:pPr>
            <a:r>
              <a:rPr lang="en-GB" dirty="0"/>
              <a:t>Analyse the question</a:t>
            </a:r>
          </a:p>
          <a:p>
            <a:pPr marL="457200" indent="-457200">
              <a:spcBef>
                <a:spcPts val="300"/>
              </a:spcBef>
              <a:buFont typeface="+mj-lt"/>
              <a:buAutoNum type="arabicPeriod"/>
            </a:pPr>
            <a:r>
              <a:rPr lang="en-GB" dirty="0"/>
              <a:t>Make a rough outline plan (draft contents page)</a:t>
            </a:r>
          </a:p>
          <a:p>
            <a:pPr marL="457200" indent="-457200">
              <a:spcBef>
                <a:spcPts val="300"/>
              </a:spcBef>
              <a:buFont typeface="+mj-lt"/>
              <a:buAutoNum type="arabicPeriod"/>
            </a:pPr>
            <a:r>
              <a:rPr lang="en-GB" dirty="0"/>
              <a:t>Use plan to guide research &amp; reading</a:t>
            </a:r>
          </a:p>
          <a:p>
            <a:pPr marL="457200" indent="-457200">
              <a:spcBef>
                <a:spcPts val="300"/>
              </a:spcBef>
              <a:buFont typeface="+mj-lt"/>
              <a:buAutoNum type="arabicPeriod"/>
            </a:pPr>
            <a:r>
              <a:rPr lang="en-GB" dirty="0"/>
              <a:t>Undertake research &amp; reading </a:t>
            </a:r>
          </a:p>
          <a:p>
            <a:pPr marL="457200" indent="-457200">
              <a:spcBef>
                <a:spcPts val="300"/>
              </a:spcBef>
              <a:buFont typeface="+mj-lt"/>
              <a:buAutoNum type="arabicPeriod"/>
            </a:pPr>
            <a:r>
              <a:rPr lang="en-GB" dirty="0"/>
              <a:t>Review, revise and refine the plan</a:t>
            </a:r>
          </a:p>
          <a:p>
            <a:pPr marL="457200" indent="-457200">
              <a:spcBef>
                <a:spcPts val="300"/>
              </a:spcBef>
              <a:buFont typeface="+mj-lt"/>
              <a:buAutoNum type="arabicPeriod"/>
            </a:pPr>
            <a:r>
              <a:rPr lang="en-GB" dirty="0"/>
              <a:t>Write first draft</a:t>
            </a:r>
          </a:p>
          <a:p>
            <a:pPr marL="457200" indent="-457200">
              <a:spcBef>
                <a:spcPts val="300"/>
              </a:spcBef>
              <a:buFont typeface="+mj-lt"/>
              <a:buAutoNum type="arabicPeriod"/>
            </a:pPr>
            <a:r>
              <a:rPr lang="en-GB" dirty="0"/>
              <a:t>Edit draft for structure and content</a:t>
            </a:r>
          </a:p>
          <a:p>
            <a:pPr marL="457200" indent="-457200">
              <a:spcBef>
                <a:spcPts val="300"/>
              </a:spcBef>
              <a:buFont typeface="+mj-lt"/>
              <a:buAutoNum type="arabicPeriod"/>
            </a:pPr>
            <a:r>
              <a:rPr lang="en-GB" dirty="0"/>
              <a:t>Edit draft for style</a:t>
            </a:r>
          </a:p>
          <a:p>
            <a:pPr marL="457200" indent="-457200">
              <a:spcBef>
                <a:spcPts val="300"/>
              </a:spcBef>
              <a:buFont typeface="+mj-lt"/>
              <a:buAutoNum type="arabicPeriod"/>
            </a:pPr>
            <a:r>
              <a:rPr lang="en-GB" dirty="0"/>
              <a:t>Check referencing</a:t>
            </a:r>
          </a:p>
          <a:p>
            <a:pPr marL="457200" indent="-457200">
              <a:spcBef>
                <a:spcPts val="300"/>
              </a:spcBef>
              <a:buFont typeface="+mj-lt"/>
              <a:buAutoNum type="arabicPeriod"/>
            </a:pPr>
            <a:r>
              <a:rPr lang="en-GB" dirty="0"/>
              <a:t>Proof read for spelling/punctuation</a:t>
            </a:r>
          </a:p>
          <a:p>
            <a:pPr marL="457200" indent="-457200">
              <a:spcBef>
                <a:spcPts val="300"/>
              </a:spcBef>
              <a:buFont typeface="+mj-lt"/>
              <a:buAutoNum type="arabicPeriod"/>
            </a:pPr>
            <a:r>
              <a:rPr lang="en-GB" dirty="0"/>
              <a:t>Produce final copy</a:t>
            </a:r>
          </a:p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Level 3 Assignment Briefing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F1F5C07-A686-4B47-9F78-C119B942FB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A45A8E-7077-44FC-A4EE-3A18A7C5943C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0729422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/>
              <a:t>Characteristic of a Good Assignment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GB" dirty="0"/>
              <a:t>Clear introduction:  outline the task and what’s about to come</a:t>
            </a:r>
          </a:p>
          <a:p>
            <a:pPr eaLnBrk="1" hangingPunct="1">
              <a:lnSpc>
                <a:spcPct val="120000"/>
              </a:lnSpc>
            </a:pPr>
            <a:r>
              <a:rPr lang="en-GB" dirty="0"/>
              <a:t>Logical structure &amp; organisation: flow</a:t>
            </a:r>
          </a:p>
          <a:p>
            <a:pPr eaLnBrk="1" hangingPunct="1"/>
            <a:r>
              <a:rPr lang="en-GB" dirty="0"/>
              <a:t>Analysis backed with facts</a:t>
            </a:r>
          </a:p>
          <a:p>
            <a:r>
              <a:rPr lang="en-GB" dirty="0"/>
              <a:t>Contains original thinking, critical thinking, critical reflection</a:t>
            </a:r>
          </a:p>
          <a:p>
            <a:r>
              <a:rPr lang="en-GB" dirty="0"/>
              <a:t>Balanced – appropriate amount on each key area</a:t>
            </a:r>
          </a:p>
          <a:p>
            <a:r>
              <a:rPr lang="en-GB" dirty="0"/>
              <a:t>Not opinionated</a:t>
            </a:r>
          </a:p>
          <a:p>
            <a:r>
              <a:rPr lang="en-GB" dirty="0"/>
              <a:t>Draws on your own work experiences</a:t>
            </a:r>
          </a:p>
          <a:p>
            <a:pPr eaLnBrk="1" hangingPunct="1">
              <a:lnSpc>
                <a:spcPct val="120000"/>
              </a:lnSpc>
            </a:pP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Level 3 Assignment Briefing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F7ECBC-326D-44E0-94F7-9C46AFCDFA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A45A8E-7077-44FC-A4EE-3A18A7C5943C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7932162"/>
      </p:ext>
    </p:extLst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Characteristic of a Good Assignment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/>
              <a:t>Language:  written in third person</a:t>
            </a:r>
          </a:p>
          <a:p>
            <a:pPr eaLnBrk="1" hangingPunct="1"/>
            <a:r>
              <a:rPr lang="en-GB" dirty="0"/>
              <a:t>Succinct – minimal padding</a:t>
            </a:r>
          </a:p>
          <a:p>
            <a:pPr eaLnBrk="1" hangingPunct="1"/>
            <a:r>
              <a:rPr lang="en-GB" dirty="0"/>
              <a:t>Conclusion is a logical consequence of what has gone before</a:t>
            </a:r>
          </a:p>
          <a:p>
            <a:pPr eaLnBrk="1" hangingPunct="1"/>
            <a:r>
              <a:rPr lang="en-GB" dirty="0"/>
              <a:t>Referencing: acknowledge sources of information</a:t>
            </a:r>
          </a:p>
          <a:p>
            <a:pPr eaLnBrk="1" hangingPunct="1"/>
            <a:r>
              <a:rPr lang="en-GB" dirty="0"/>
              <a:t>Keeps to word count</a:t>
            </a:r>
          </a:p>
          <a:p>
            <a:pPr lvl="0" eaLnBrk="1" hangingPunct="1"/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Level 3 Assignment Briefing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DDA105-93CB-40D5-AD99-1AA8A7C2EF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A45A8E-7077-44FC-A4EE-3A18A7C5943C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608536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63C6439-0CB0-4F91-AC7D-05469D9E9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73D075-DB49-4ED6-BEBA-B9CEB0CF4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Assignment aims &amp; title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Overall theme and focus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Submission structure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Key points in writing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Reading and research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Timing, Review and Support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DBD396A-05B2-4791-BF3F-0623377DA3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Level 3 Assignment Briefing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1E8598-76A2-4E99-B5B2-930F84D020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A45A8E-7077-44FC-A4EE-3A18A7C5943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710917"/>
      </p:ext>
    </p:extLst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Format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 prescriptive format; essay style – with narrative</a:t>
            </a:r>
          </a:p>
          <a:p>
            <a:r>
              <a:rPr lang="en-GB" dirty="0"/>
              <a:t>Use of sections, sub-sections, headings, sub-headings OK</a:t>
            </a:r>
          </a:p>
          <a:p>
            <a:r>
              <a:rPr lang="en-GB" dirty="0"/>
              <a:t>General broad structure:</a:t>
            </a:r>
          </a:p>
          <a:p>
            <a:pPr lvl="1"/>
            <a:r>
              <a:rPr lang="en-GB" dirty="0"/>
              <a:t>Introduction</a:t>
            </a:r>
          </a:p>
          <a:p>
            <a:pPr lvl="2"/>
            <a:r>
              <a:rPr lang="en-GB" dirty="0"/>
              <a:t>Mains aims, focus; brief description of what’s coming, main questions to be addressed</a:t>
            </a:r>
          </a:p>
          <a:p>
            <a:pPr lvl="1"/>
            <a:r>
              <a:rPr lang="en-GB" dirty="0"/>
              <a:t>Main body</a:t>
            </a:r>
          </a:p>
          <a:p>
            <a:pPr lvl="2"/>
            <a:r>
              <a:rPr lang="en-GB" dirty="0"/>
              <a:t>Divided into logical sections – Part 1, Part 2 etc</a:t>
            </a:r>
          </a:p>
          <a:p>
            <a:pPr lvl="1"/>
            <a:r>
              <a:rPr lang="en-GB" dirty="0"/>
              <a:t>Conclusion/Summary</a:t>
            </a:r>
          </a:p>
          <a:p>
            <a:pPr lvl="2"/>
            <a:r>
              <a:rPr lang="en-GB" dirty="0"/>
              <a:t>Link back to introduction, aims</a:t>
            </a:r>
          </a:p>
          <a:p>
            <a:pPr lvl="2"/>
            <a:r>
              <a:rPr lang="en-GB" dirty="0"/>
              <a:t>Bring components together</a:t>
            </a:r>
          </a:p>
          <a:p>
            <a:pPr lvl="2"/>
            <a:r>
              <a:rPr lang="en-GB" dirty="0"/>
              <a:t>Personal perspectives &amp; insights</a:t>
            </a:r>
          </a:p>
          <a:p>
            <a:pPr lvl="2"/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Level 3 Assignment Briefing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60CC119-3AE7-4CBE-BE49-335D2C3396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A45A8E-7077-44FC-A4EE-3A18A7C5943C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657105"/>
      </p:ext>
    </p:extLst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Using MS Word Effectively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7571184" cy="4608513"/>
          </a:xfrm>
        </p:spPr>
        <p:txBody>
          <a:bodyPr/>
          <a:lstStyle/>
          <a:p>
            <a:r>
              <a:rPr lang="en-GB" dirty="0"/>
              <a:t>Improve assignment writing efficiency </a:t>
            </a:r>
          </a:p>
          <a:p>
            <a:r>
              <a:rPr lang="en-GB" dirty="0"/>
              <a:t>Use the </a:t>
            </a:r>
            <a:r>
              <a:rPr lang="en-GB" dirty="0">
                <a:solidFill>
                  <a:srgbClr val="0070C0"/>
                </a:solidFill>
              </a:rPr>
              <a:t>Styles </a:t>
            </a:r>
            <a:r>
              <a:rPr lang="en-GB" dirty="0"/>
              <a:t>feature</a:t>
            </a:r>
          </a:p>
          <a:p>
            <a:pPr lvl="1"/>
            <a:r>
              <a:rPr lang="en-GB" dirty="0"/>
              <a:t>Use of </a:t>
            </a:r>
            <a:r>
              <a:rPr lang="en-GB" dirty="0">
                <a:solidFill>
                  <a:srgbClr val="0070C0"/>
                </a:solidFill>
              </a:rPr>
              <a:t>Headings </a:t>
            </a:r>
            <a:r>
              <a:rPr lang="en-GB" dirty="0"/>
              <a:t>feature</a:t>
            </a:r>
          </a:p>
          <a:p>
            <a:pPr lvl="1"/>
            <a:r>
              <a:rPr lang="en-GB" dirty="0"/>
              <a:t>Automatically create tables of contents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Level 3 Assignment Briefing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9525" r="10626" b="39500"/>
          <a:stretch/>
        </p:blipFill>
        <p:spPr>
          <a:xfrm>
            <a:off x="4079408" y="3176972"/>
            <a:ext cx="4820716" cy="274113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714201" y="5084980"/>
            <a:ext cx="3132348" cy="828092"/>
          </a:xfrm>
          <a:prstGeom prst="rect">
            <a:avLst/>
          </a:prstGeom>
          <a:solidFill>
            <a:srgbClr val="F3F0D8"/>
          </a:solidFill>
        </p:spPr>
        <p:txBody>
          <a:bodyPr wrap="square" rtlCol="0" anchor="ctr" anchorCtr="0">
            <a:noAutofit/>
          </a:bodyPr>
          <a:lstStyle/>
          <a:p>
            <a:r>
              <a:rPr lang="en-GB" b="1">
                <a:latin typeface="Calibri" panose="020F0502020204030204" pitchFamily="34" charset="0"/>
              </a:rPr>
              <a:t>Latest Office 365 Word version has referencing, bibliography, citation facilities</a:t>
            </a:r>
            <a:endParaRPr lang="en-GB" b="1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6CC1DD-4B58-4623-9399-30881666A1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A45A8E-7077-44FC-A4EE-3A18A7C5943C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1736871"/>
      </p:ext>
    </p:extLst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Reviewing &amp; Support</a:t>
            </a:r>
          </a:p>
        </p:txBody>
      </p:sp>
    </p:spTree>
    <p:extLst>
      <p:ext uri="{BB962C8B-B14F-4D97-AF65-F5344CB8AC3E}">
        <p14:creationId xmlns:p14="http://schemas.microsoft.com/office/powerpoint/2010/main" val="819977609"/>
      </p:ext>
    </p:extLst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Reviewing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Prof Pauline Found main assessor</a:t>
            </a:r>
          </a:p>
          <a:p>
            <a:pPr marL="0" indent="0">
              <a:buNone/>
            </a:pPr>
            <a:r>
              <a:rPr lang="en-GB" dirty="0"/>
              <a:t>Send to SE for comment &amp; review:</a:t>
            </a:r>
          </a:p>
          <a:p>
            <a:r>
              <a:rPr lang="en-GB" dirty="0"/>
              <a:t>Outline plan/contents page</a:t>
            </a:r>
          </a:p>
          <a:p>
            <a:pPr lvl="1"/>
            <a:r>
              <a:rPr lang="en-GB" dirty="0"/>
              <a:t>Theme, focus</a:t>
            </a:r>
          </a:p>
          <a:p>
            <a:r>
              <a:rPr lang="en-GB" dirty="0"/>
              <a:t>Specific draft sections</a:t>
            </a:r>
          </a:p>
          <a:p>
            <a:r>
              <a:rPr lang="en-GB" dirty="0"/>
              <a:t>Complete draft</a:t>
            </a:r>
          </a:p>
          <a:p>
            <a:r>
              <a:rPr lang="en-GB" dirty="0"/>
              <a:t>Also, queries on any aspect.</a:t>
            </a:r>
          </a:p>
          <a:p>
            <a:r>
              <a:rPr lang="en-GB" dirty="0"/>
              <a:t>Peer reviewing - &gt; discussion group</a:t>
            </a:r>
          </a:p>
          <a:p>
            <a:endParaRPr lang="en-GB" dirty="0"/>
          </a:p>
          <a:p>
            <a:r>
              <a:rPr lang="en-GB" dirty="0"/>
              <a:t>Target date from submission: TBA</a:t>
            </a:r>
          </a:p>
          <a:p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Level 3 Assignment Briefing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E13C00-8DBD-4B56-877A-7E2C7C665F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A45A8E-7077-44FC-A4EE-3A18A7C5943C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887540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Level 3 Assignment: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Aim:</a:t>
            </a:r>
            <a:r>
              <a:rPr lang="en-GB" dirty="0"/>
              <a:t> to formally assess the depth and maturity of lean/CI knowledge of the candidate </a:t>
            </a:r>
          </a:p>
          <a:p>
            <a:pPr lvl="1"/>
            <a:r>
              <a:rPr lang="en-GB" dirty="0"/>
              <a:t>Allows the candidate to explore and consider personal interests and perspectives in lean thinking</a:t>
            </a:r>
          </a:p>
          <a:p>
            <a:r>
              <a:rPr lang="en-GB" dirty="0"/>
              <a:t>Method: a 4,000 word written assignment</a:t>
            </a:r>
          </a:p>
          <a:p>
            <a:pPr lvl="1"/>
            <a:r>
              <a:rPr lang="en-GB" dirty="0"/>
              <a:t>Demonstrates </a:t>
            </a:r>
            <a:r>
              <a:rPr lang="en-GB" u="sng" dirty="0"/>
              <a:t>critical analysis &amp; thinking</a:t>
            </a:r>
          </a:p>
          <a:p>
            <a:r>
              <a:rPr lang="en-GB" dirty="0"/>
              <a:t>Background reading &amp; research required</a:t>
            </a:r>
          </a:p>
          <a:p>
            <a:r>
              <a:rPr lang="en-GB" dirty="0"/>
              <a:t>Guidance provided on approach, format, method etc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Level 3 Assignment Briefing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9E051B-59B5-4162-BC9C-8ECE174A6A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A45A8E-7077-44FC-A4EE-3A18A7C5943C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Critical Thinking</a:t>
            </a:r>
            <a:endParaRPr lang="en-GB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344987377"/>
              </p:ext>
            </p:extLst>
          </p:nvPr>
        </p:nvGraphicFramePr>
        <p:xfrm>
          <a:off x="1007604" y="1520788"/>
          <a:ext cx="651672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Level 3 Assignment Briefing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7BB7E71-7071-405E-9775-3410B3C170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A45A8E-7077-44FC-A4EE-3A18A7C5943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3541559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Assignment Question &amp; Key Points</a:t>
            </a:r>
          </a:p>
        </p:txBody>
      </p:sp>
    </p:spTree>
    <p:extLst>
      <p:ext uri="{BB962C8B-B14F-4D97-AF65-F5344CB8AC3E}">
        <p14:creationId xmlns:p14="http://schemas.microsoft.com/office/powerpoint/2010/main" val="3036087300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Assignment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841" y="1592796"/>
            <a:ext cx="8229600" cy="3456384"/>
          </a:xfrm>
        </p:spPr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GB" dirty="0"/>
              <a:t>Discuss how lean thinking has evolved and developed since it was first popularised in the book </a:t>
            </a:r>
            <a:r>
              <a:rPr lang="en-GB" i="1" dirty="0"/>
              <a:t>The Machine that Changed the World</a:t>
            </a:r>
            <a:r>
              <a:rPr lang="en-GB" dirty="0"/>
              <a:t> to the present day. (25%)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/>
              <a:t>Describe your approach to developing, implementing and leading lean initiatives in the light of this development and evolution. (25%)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/>
              <a:t>Highlight particular themes, trends or issues that you think are relevant to lean’s future. (50%)</a:t>
            </a:r>
          </a:p>
          <a:p>
            <a:pPr marL="457200" indent="-457200">
              <a:buFont typeface="+mj-lt"/>
              <a:buAutoNum type="alphaLcParenR"/>
            </a:pPr>
            <a:endParaRPr lang="en-GB" dirty="0"/>
          </a:p>
          <a:p>
            <a:pPr marL="0" indent="0">
              <a:buNone/>
            </a:pPr>
            <a:r>
              <a:rPr lang="en-GB" i="1" dirty="0"/>
              <a:t>Note weighting of each part</a:t>
            </a:r>
          </a:p>
          <a:p>
            <a:pPr algn="ctr"/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Level 3 Assignment Briefing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C8108-E36F-4302-B39D-0363B2FC11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A45A8E-7077-44FC-A4EE-3A18A7C5943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4222109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 A - Points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136" y="2564904"/>
            <a:ext cx="8243664" cy="3276464"/>
          </a:xfrm>
        </p:spPr>
        <p:txBody>
          <a:bodyPr>
            <a:noAutofit/>
          </a:bodyPr>
          <a:lstStyle/>
          <a:p>
            <a:r>
              <a:rPr lang="en-GB" dirty="0"/>
              <a:t>Initial ‘definition’, focus, application and emphasis</a:t>
            </a:r>
          </a:p>
          <a:p>
            <a:r>
              <a:rPr lang="en-GB" dirty="0"/>
              <a:t>Maturing definition of lean</a:t>
            </a:r>
          </a:p>
          <a:p>
            <a:r>
              <a:rPr lang="en-GB" dirty="0"/>
              <a:t>Application in services and public services</a:t>
            </a:r>
          </a:p>
          <a:p>
            <a:r>
              <a:rPr lang="en-GB" dirty="0"/>
              <a:t>New thinking challenging traditional lean orthodoxy</a:t>
            </a:r>
          </a:p>
          <a:p>
            <a:r>
              <a:rPr lang="en-GB" dirty="0"/>
              <a:t>Lean at an enterprise level</a:t>
            </a:r>
          </a:p>
          <a:p>
            <a:r>
              <a:rPr lang="en-GB" dirty="0"/>
              <a:t>Emergence of lean management &amp; lean leadership</a:t>
            </a:r>
          </a:p>
          <a:p>
            <a:r>
              <a:rPr lang="en-GB" dirty="0"/>
              <a:t>Extension of lean into new areas, functions</a:t>
            </a:r>
          </a:p>
          <a:p>
            <a:r>
              <a:rPr lang="en-GB" dirty="0"/>
              <a:t>Lean ‘business system’, human and strategic dimensions</a:t>
            </a:r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Level 3 Assignment Briefing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71522E-84FC-4853-A3B6-465204A245F0}"/>
              </a:ext>
            </a:extLst>
          </p:cNvPr>
          <p:cNvSpPr txBox="1"/>
          <p:nvPr/>
        </p:nvSpPr>
        <p:spPr>
          <a:xfrm>
            <a:off x="561492" y="1448780"/>
            <a:ext cx="8111244" cy="1089992"/>
          </a:xfrm>
          <a:prstGeom prst="rect">
            <a:avLst/>
          </a:prstGeom>
          <a:solidFill>
            <a:srgbClr val="F3F0D8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Demonstrate you have a clear understanding on how lean has evolved over the past three decades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5A6AB9-6126-40FB-9706-757944CB79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A45A8E-7077-44FC-A4EE-3A18A7C5943C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250472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21261E-8276-48B5-97EF-07C7CB65E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 B - Points to Consider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D208136-22D0-4561-88DD-28B0A1583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4924"/>
            <a:ext cx="8229600" cy="3276464"/>
          </a:xfrm>
        </p:spPr>
        <p:txBody>
          <a:bodyPr/>
          <a:lstStyle/>
          <a:p>
            <a:r>
              <a:rPr lang="en-GB" dirty="0"/>
              <a:t>Informed by the cases</a:t>
            </a:r>
          </a:p>
          <a:p>
            <a:r>
              <a:rPr lang="en-GB" dirty="0"/>
              <a:t>How has your approach changed? Why?</a:t>
            </a:r>
          </a:p>
          <a:p>
            <a:r>
              <a:rPr lang="en-GB" dirty="0"/>
              <a:t>Use examples from cases and job roles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9DEF26-5101-47E3-8234-E313A02AC3AC}"/>
              </a:ext>
            </a:extLst>
          </p:cNvPr>
          <p:cNvSpPr txBox="1"/>
          <p:nvPr/>
        </p:nvSpPr>
        <p:spPr>
          <a:xfrm>
            <a:off x="395536" y="1520788"/>
            <a:ext cx="8111244" cy="1089992"/>
          </a:xfrm>
          <a:prstGeom prst="rect">
            <a:avLst/>
          </a:prstGeom>
          <a:solidFill>
            <a:srgbClr val="F3F0D8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Demonstrate that you have changed your approach to lean in the light of its evolution and your experiences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A2DF904-5B5D-49DE-857F-BA0B482B99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Level 3 Assignment Briefing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A6BB05-6624-4ADF-839F-A3BE6C2BB0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A45A8E-7077-44FC-A4EE-3A18A7C5943C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8460243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21261E-8276-48B5-97EF-07C7CB65E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 C - Points to Consider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D208136-22D0-4561-88DD-28B0A1583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88940"/>
            <a:ext cx="8229600" cy="3132448"/>
          </a:xfrm>
        </p:spPr>
        <p:txBody>
          <a:bodyPr/>
          <a:lstStyle/>
          <a:p>
            <a:r>
              <a:rPr lang="en-GB" dirty="0"/>
              <a:t>Informed by the cases</a:t>
            </a:r>
          </a:p>
          <a:p>
            <a:r>
              <a:rPr lang="en-GB" dirty="0"/>
              <a:t>Challenges in applying lean</a:t>
            </a:r>
          </a:p>
          <a:p>
            <a:r>
              <a:rPr lang="en-GB" dirty="0"/>
              <a:t>Issues to be addressed</a:t>
            </a:r>
          </a:p>
          <a:p>
            <a:r>
              <a:rPr lang="en-GB" dirty="0"/>
              <a:t>Opportunities</a:t>
            </a:r>
          </a:p>
          <a:p>
            <a:r>
              <a:rPr lang="en-GB" dirty="0"/>
              <a:t>Option to focus on a particular area of interest or theme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564CF9-A975-4BE8-B3EF-510EAF39CF55}"/>
              </a:ext>
            </a:extLst>
          </p:cNvPr>
          <p:cNvSpPr txBox="1"/>
          <p:nvPr/>
        </p:nvSpPr>
        <p:spPr>
          <a:xfrm>
            <a:off x="382432" y="1520788"/>
            <a:ext cx="8111244" cy="1089992"/>
          </a:xfrm>
          <a:prstGeom prst="rect">
            <a:avLst/>
          </a:prstGeom>
          <a:solidFill>
            <a:srgbClr val="F3F0D8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Demonstrate your insights, critical thinking and strategic perspective.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7C75D50-008C-4102-ACFF-BC0FB1158B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Level 3 Assignment Briefing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3D60D5-8009-4009-8A31-E0438E71D1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A45A8E-7077-44FC-A4EE-3A18A7C5943C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932961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LCS theme 2016.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>
        <a:solidFill>
          <a:srgbClr val="F3F0D8"/>
        </a:solidFill>
      </a:spPr>
      <a:bodyPr wrap="square" rtlCol="0" anchor="ctr" anchorCtr="0">
        <a:noAutofit/>
      </a:bodyPr>
      <a:lstStyle>
        <a:defPPr>
          <a:defRPr b="1" dirty="0" smtClean="0">
            <a:latin typeface="Calibri" panose="020F0502020204030204" pitchFamily="34" charset="0"/>
          </a:defRPr>
        </a:defPPr>
      </a:lstStyle>
    </a:txDef>
  </a:objectDefaults>
  <a:extraClrSchemeLst>
    <a:extraClrScheme>
      <a:clrScheme name="new uni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ni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ni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ni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ni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ni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LCS theme 2016.1" id="{6D5881F9-0B37-4E74-B183-DB4F9E79DDAA}" vid="{5069D19F-A167-4CBA-A4EE-C1123D9868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7516</TotalTime>
  <Words>1184</Words>
  <Application>Microsoft Office PowerPoint</Application>
  <PresentationFormat>On-screen Show (4:3)</PresentationFormat>
  <Paragraphs>216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Arial Black</vt:lpstr>
      <vt:lpstr>Calibri</vt:lpstr>
      <vt:lpstr>Calibri Light</vt:lpstr>
      <vt:lpstr>Franklin Gothic Heavy</vt:lpstr>
      <vt:lpstr>Georgia</vt:lpstr>
      <vt:lpstr>Verdana</vt:lpstr>
      <vt:lpstr>LCS theme 2016.1</vt:lpstr>
      <vt:lpstr>Level 3 Programme Assignment Briefing  October 2017</vt:lpstr>
      <vt:lpstr>Agenda</vt:lpstr>
      <vt:lpstr>Level 3 Assignment: Summary</vt:lpstr>
      <vt:lpstr>Critical Thinking</vt:lpstr>
      <vt:lpstr>PowerPoint Presentation</vt:lpstr>
      <vt:lpstr>Assignment Question</vt:lpstr>
      <vt:lpstr>Part A - Points to Consider</vt:lpstr>
      <vt:lpstr>Part B - Points to Consider </vt:lpstr>
      <vt:lpstr>Part C - Points to Consider</vt:lpstr>
      <vt:lpstr>Part C: Focus Areas</vt:lpstr>
      <vt:lpstr>PowerPoint Presentation</vt:lpstr>
      <vt:lpstr>Reading</vt:lpstr>
      <vt:lpstr>LCS L3 Assignment – Example Reading</vt:lpstr>
      <vt:lpstr>Recent Books</vt:lpstr>
      <vt:lpstr>PowerPoint Presentation</vt:lpstr>
      <vt:lpstr>Steps in Producing the Assignment</vt:lpstr>
      <vt:lpstr>Assignment Writing:  Main Stages</vt:lpstr>
      <vt:lpstr>Characteristic of a Good Assignment</vt:lpstr>
      <vt:lpstr>Characteristic of a Good Assignment</vt:lpstr>
      <vt:lpstr>Format</vt:lpstr>
      <vt:lpstr>Using MS Word Effectively</vt:lpstr>
      <vt:lpstr>PowerPoint Presentation</vt:lpstr>
      <vt:lpstr>Reviewing</vt:lpstr>
    </vt:vector>
  </TitlesOfParts>
  <Manager>elias@leancompetency.org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elias@leancompetency.org</dc:creator>
  <cp:lastModifiedBy>Simon Elias</cp:lastModifiedBy>
  <cp:revision>202</cp:revision>
  <cp:lastPrinted>2012-09-05T13:29:44Z</cp:lastPrinted>
  <dcterms:created xsi:type="dcterms:W3CDTF">2010-01-27T11:12:08Z</dcterms:created>
  <dcterms:modified xsi:type="dcterms:W3CDTF">2017-10-04T08:13:09Z</dcterms:modified>
</cp:coreProperties>
</file>