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</p:sldIdLst>
  <p:sldSz cy="5143500" cx="9144000"/>
  <p:notesSz cx="6877050" cy="10001250"/>
  <p:embeddedFontLst>
    <p:embeddedFont>
      <p:font typeface="Source Sans Pro Black"/>
      <p:bold r:id="rId66"/>
      <p:boldItalic r:id="rId67"/>
    </p:embeddedFont>
    <p:embeddedFont>
      <p:font typeface="Arial Black"/>
      <p:regular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363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8D0395-A2CF-4CB5-B450-0293FD268D08}">
  <a:tblStyle styleId="{EA8D0395-A2CF-4CB5-B450-0293FD268D08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Georgia"/>
          <a:ea typeface="Georgia"/>
          <a:cs typeface="Georgia"/>
        </a:font>
        <a:schemeClr val="dk1"/>
      </a:tcTxStyle>
    </a:seCell>
    <a:swCell>
      <a:tcTxStyle b="on" i="off">
        <a:font>
          <a:latin typeface="Georgia"/>
          <a:ea typeface="Georgia"/>
          <a:cs typeface="Georgia"/>
        </a:font>
        <a:schemeClr val="dk1"/>
      </a:tcTxStyle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363" orient="horz"/>
        <p:guide pos="216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font" Target="fonts/SourceSansProBlack-bold.fntdata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ArialBlack-regular.fntdata"/><Relationship Id="rId23" Type="http://schemas.openxmlformats.org/officeDocument/2006/relationships/slide" Target="slides/slide17.xml"/><Relationship Id="rId67" Type="http://schemas.openxmlformats.org/officeDocument/2006/relationships/font" Target="fonts/SourceSansProBlack-boldItalic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5405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:notes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:notes"/>
          <p:cNvSpPr txBox="1"/>
          <p:nvPr>
            <p:ph idx="11" type="ftr"/>
          </p:nvPr>
        </p:nvSpPr>
        <p:spPr>
          <a:xfrm>
            <a:off x="1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:notes"/>
          <p:cNvSpPr txBox="1"/>
          <p:nvPr>
            <p:ph idx="3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LCS Level 3 Process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/>
          <p:nvPr>
            <p:ph idx="2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 Competency System Accreditation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:notes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:notes"/>
          <p:cNvSpPr/>
          <p:nvPr>
            <p:ph idx="3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8893d3083_0_58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98893d3083_0_58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4d228bc37_1_18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e4d228bc37_1_18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8893d3083_0_142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98893d3083_0_142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98893d3083_0_142:notes"/>
          <p:cNvSpPr txBox="1"/>
          <p:nvPr>
            <p:ph idx="3" type="hdr"/>
          </p:nvPr>
        </p:nvSpPr>
        <p:spPr>
          <a:xfrm>
            <a:off x="1" y="0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LCS Level 3 Process</a:t>
            </a:r>
            <a:endParaRPr/>
          </a:p>
        </p:txBody>
      </p:sp>
      <p:sp>
        <p:nvSpPr>
          <p:cNvPr id="248" name="Google Shape;248;g98893d3083_0_142:notes"/>
          <p:cNvSpPr txBox="1"/>
          <p:nvPr>
            <p:ph idx="11" type="ftr"/>
          </p:nvPr>
        </p:nvSpPr>
        <p:spPr>
          <a:xfrm>
            <a:off x="1" y="9499451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98893d3083_0_142:notes"/>
          <p:cNvSpPr txBox="1"/>
          <p:nvPr>
            <p:ph idx="12" type="sldNum"/>
          </p:nvPr>
        </p:nvSpPr>
        <p:spPr>
          <a:xfrm>
            <a:off x="3895405" y="9499451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:notes"/>
          <p:cNvSpPr txBox="1"/>
          <p:nvPr>
            <p:ph idx="3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LCS Level 3 Process</a:t>
            </a:r>
            <a:endParaRPr/>
          </a:p>
        </p:txBody>
      </p:sp>
      <p:sp>
        <p:nvSpPr>
          <p:cNvPr id="278" name="Google Shape;278;p20:notes"/>
          <p:cNvSpPr txBox="1"/>
          <p:nvPr>
            <p:ph idx="11" type="ftr"/>
          </p:nvPr>
        </p:nvSpPr>
        <p:spPr>
          <a:xfrm>
            <a:off x="1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:notes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8893d3083_0_0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98893d3083_0_0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:notes"/>
          <p:cNvSpPr txBox="1"/>
          <p:nvPr>
            <p:ph idx="3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LCS Level 3 Process</a:t>
            </a:r>
            <a:endParaRPr/>
          </a:p>
        </p:txBody>
      </p:sp>
      <p:sp>
        <p:nvSpPr>
          <p:cNvPr id="69" name="Google Shape;69;p2:notes"/>
          <p:cNvSpPr txBox="1"/>
          <p:nvPr>
            <p:ph idx="11" type="ftr"/>
          </p:nvPr>
        </p:nvSpPr>
        <p:spPr>
          <a:xfrm>
            <a:off x="1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:notes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1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2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8893d3083_0_231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98893d3083_0_231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7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98893d3083_0_376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98893d3083_0_376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8893d3083_0_304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98893d3083_0_304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8893d3083_0_519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98893d3083_0_519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98893d3083_0_519:notes"/>
          <p:cNvSpPr txBox="1"/>
          <p:nvPr>
            <p:ph idx="3" type="hdr"/>
          </p:nvPr>
        </p:nvSpPr>
        <p:spPr>
          <a:xfrm>
            <a:off x="1" y="0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LCS Level 3 Process</a:t>
            </a:r>
            <a:endParaRPr/>
          </a:p>
        </p:txBody>
      </p:sp>
      <p:sp>
        <p:nvSpPr>
          <p:cNvPr id="374" name="Google Shape;374;g98893d3083_0_519:notes"/>
          <p:cNvSpPr txBox="1"/>
          <p:nvPr>
            <p:ph idx="11" type="ftr"/>
          </p:nvPr>
        </p:nvSpPr>
        <p:spPr>
          <a:xfrm>
            <a:off x="1" y="9499451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98893d3083_0_519:notes"/>
          <p:cNvSpPr txBox="1"/>
          <p:nvPr>
            <p:ph idx="12" type="sldNum"/>
          </p:nvPr>
        </p:nvSpPr>
        <p:spPr>
          <a:xfrm>
            <a:off x="3895405" y="9499451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8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9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1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33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3:notes"/>
          <p:cNvSpPr txBox="1"/>
          <p:nvPr>
            <p:ph idx="3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LCS Level 3 Process</a:t>
            </a:r>
            <a:endParaRPr/>
          </a:p>
        </p:txBody>
      </p:sp>
      <p:sp>
        <p:nvSpPr>
          <p:cNvPr id="418" name="Google Shape;418;p33:notes"/>
          <p:cNvSpPr txBox="1"/>
          <p:nvPr>
            <p:ph idx="11" type="ftr"/>
          </p:nvPr>
        </p:nvSpPr>
        <p:spPr>
          <a:xfrm>
            <a:off x="1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3:notes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4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4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5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8893d3083_0_512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98893d3083_0_512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98893d3083_0_512:notes"/>
          <p:cNvSpPr txBox="1"/>
          <p:nvPr>
            <p:ph idx="12" type="sldNum"/>
          </p:nvPr>
        </p:nvSpPr>
        <p:spPr>
          <a:xfrm>
            <a:off x="3895405" y="9499451"/>
            <a:ext cx="2980200" cy="500100"/>
          </a:xfrm>
          <a:prstGeom prst="rect">
            <a:avLst/>
          </a:prstGeom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6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6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7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7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8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f5bc94f3a_1_0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7f5bc94f3a_1_0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24944e65c_0_2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24944e65c_0_2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724944e65c_0_2:notes"/>
          <p:cNvSpPr txBox="1"/>
          <p:nvPr>
            <p:ph idx="12" type="sldNum"/>
          </p:nvPr>
        </p:nvSpPr>
        <p:spPr>
          <a:xfrm>
            <a:off x="3895405" y="9499451"/>
            <a:ext cx="2980200" cy="500100"/>
          </a:xfrm>
          <a:prstGeom prst="rect">
            <a:avLst/>
          </a:prstGeom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24944e65c_0_8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24944e65c_0_8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724944e65c_0_8:notes"/>
          <p:cNvSpPr txBox="1"/>
          <p:nvPr>
            <p:ph idx="12" type="sldNum"/>
          </p:nvPr>
        </p:nvSpPr>
        <p:spPr>
          <a:xfrm>
            <a:off x="3895405" y="9499451"/>
            <a:ext cx="2980200" cy="500100"/>
          </a:xfrm>
          <a:prstGeom prst="rect">
            <a:avLst/>
          </a:prstGeom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724944e65c_0_14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724944e65c_0_14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724944e65c_0_14:notes"/>
          <p:cNvSpPr txBox="1"/>
          <p:nvPr>
            <p:ph idx="12" type="sldNum"/>
          </p:nvPr>
        </p:nvSpPr>
        <p:spPr>
          <a:xfrm>
            <a:off x="3895405" y="9499451"/>
            <a:ext cx="2980200" cy="500100"/>
          </a:xfrm>
          <a:prstGeom prst="rect">
            <a:avLst/>
          </a:prstGeom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724944e65c_0_20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724944e65c_0_20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724944e65c_0_20:notes"/>
          <p:cNvSpPr txBox="1"/>
          <p:nvPr>
            <p:ph idx="12" type="sldNum"/>
          </p:nvPr>
        </p:nvSpPr>
        <p:spPr>
          <a:xfrm>
            <a:off x="3895405" y="9499451"/>
            <a:ext cx="2980200" cy="500100"/>
          </a:xfrm>
          <a:prstGeom prst="rect">
            <a:avLst/>
          </a:prstGeom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9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9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0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0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2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42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2:notes"/>
          <p:cNvSpPr txBox="1"/>
          <p:nvPr>
            <p:ph idx="3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LCS Level 3 Process</a:t>
            </a:r>
            <a:endParaRPr/>
          </a:p>
        </p:txBody>
      </p:sp>
      <p:sp>
        <p:nvSpPr>
          <p:cNvPr id="537" name="Google Shape;537;p42:notes"/>
          <p:cNvSpPr txBox="1"/>
          <p:nvPr>
            <p:ph idx="11" type="ftr"/>
          </p:nvPr>
        </p:nvSpPr>
        <p:spPr>
          <a:xfrm>
            <a:off x="1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2:notes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3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3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4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4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5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5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6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6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 txBox="1"/>
          <p:nvPr>
            <p:ph idx="2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 Competency System Accreditation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0:notes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:notes"/>
          <p:cNvSpPr/>
          <p:nvPr>
            <p:ph idx="3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10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7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47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47:notes"/>
          <p:cNvSpPr txBox="1"/>
          <p:nvPr>
            <p:ph idx="3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LCS Re-accreditation Meeting</a:t>
            </a:r>
            <a:endParaRPr/>
          </a:p>
        </p:txBody>
      </p:sp>
      <p:sp>
        <p:nvSpPr>
          <p:cNvPr id="570" name="Google Shape;570;p47:notes"/>
          <p:cNvSpPr txBox="1"/>
          <p:nvPr>
            <p:ph idx="11" type="ftr"/>
          </p:nvPr>
        </p:nvSpPr>
        <p:spPr>
          <a:xfrm>
            <a:off x="1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7:notes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8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8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9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9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2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52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e4d228bc37_1_0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e4d228bc37_1_0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e4d228bc37_1_41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ge4d228bc37_1_41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ge4d228bc37_1_41:notes"/>
          <p:cNvSpPr txBox="1"/>
          <p:nvPr>
            <p:ph idx="3" type="hdr"/>
          </p:nvPr>
        </p:nvSpPr>
        <p:spPr>
          <a:xfrm>
            <a:off x="1" y="0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LCS Level 3 Process</a:t>
            </a:r>
            <a:endParaRPr/>
          </a:p>
        </p:txBody>
      </p:sp>
      <p:sp>
        <p:nvSpPr>
          <p:cNvPr id="610" name="Google Shape;610;ge4d228bc37_1_41:notes"/>
          <p:cNvSpPr txBox="1"/>
          <p:nvPr>
            <p:ph idx="11" type="ftr"/>
          </p:nvPr>
        </p:nvSpPr>
        <p:spPr>
          <a:xfrm>
            <a:off x="1" y="9499451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ge4d228bc37_1_41:notes"/>
          <p:cNvSpPr txBox="1"/>
          <p:nvPr>
            <p:ph idx="12" type="sldNum"/>
          </p:nvPr>
        </p:nvSpPr>
        <p:spPr>
          <a:xfrm>
            <a:off x="3895405" y="9499451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e4d228bc37_1_79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ge4d228bc37_1_79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e4d228bc37_1_79:notes"/>
          <p:cNvSpPr txBox="1"/>
          <p:nvPr>
            <p:ph idx="3" type="hdr"/>
          </p:nvPr>
        </p:nvSpPr>
        <p:spPr>
          <a:xfrm>
            <a:off x="1" y="0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LCS Level 3 Process</a:t>
            </a:r>
            <a:endParaRPr/>
          </a:p>
        </p:txBody>
      </p:sp>
      <p:sp>
        <p:nvSpPr>
          <p:cNvPr id="639" name="Google Shape;639;ge4d228bc37_1_79:notes"/>
          <p:cNvSpPr txBox="1"/>
          <p:nvPr>
            <p:ph idx="11" type="ftr"/>
          </p:nvPr>
        </p:nvSpPr>
        <p:spPr>
          <a:xfrm>
            <a:off x="1" y="9499451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ge4d228bc37_1_79:notes"/>
          <p:cNvSpPr txBox="1"/>
          <p:nvPr>
            <p:ph idx="12" type="sldNum"/>
          </p:nvPr>
        </p:nvSpPr>
        <p:spPr>
          <a:xfrm>
            <a:off x="3895405" y="9499451"/>
            <a:ext cx="2980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e4d228bc37_1_87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e4d228bc37_1_87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e4d228bc37_1_73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e4d228bc37_1_73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e4d228bc37_1_5:notes"/>
          <p:cNvSpPr txBox="1"/>
          <p:nvPr>
            <p:ph idx="1" type="body"/>
          </p:nvPr>
        </p:nvSpPr>
        <p:spPr>
          <a:xfrm>
            <a:off x="687705" y="4750594"/>
            <a:ext cx="5501700" cy="4500600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e4d228bc37_1_5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2" type="hdr"/>
          </p:nvPr>
        </p:nvSpPr>
        <p:spPr>
          <a:xfrm>
            <a:off x="1" y="0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Introduction</a:t>
            </a:r>
            <a:endParaRPr/>
          </a:p>
        </p:txBody>
      </p:sp>
      <p:sp>
        <p:nvSpPr>
          <p:cNvPr id="127" name="Google Shape;127;p12:notes"/>
          <p:cNvSpPr txBox="1"/>
          <p:nvPr>
            <p:ph idx="11" type="ftr"/>
          </p:nvPr>
        </p:nvSpPr>
        <p:spPr>
          <a:xfrm>
            <a:off x="1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 &amp; Strategy Programme</a:t>
            </a:r>
            <a:endParaRPr/>
          </a:p>
        </p:txBody>
      </p:sp>
      <p:sp>
        <p:nvSpPr>
          <p:cNvPr id="128" name="Google Shape;128;p12:notes"/>
          <p:cNvSpPr txBox="1"/>
          <p:nvPr>
            <p:ph idx="12" type="sldNum"/>
          </p:nvPr>
        </p:nvSpPr>
        <p:spPr>
          <a:xfrm>
            <a:off x="3895405" y="9499451"/>
            <a:ext cx="2980054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50" spcFirstLastPara="1" rIns="92250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:notes"/>
          <p:cNvSpPr/>
          <p:nvPr>
            <p:ph idx="3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04763" y="749300"/>
            <a:ext cx="66675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22814" y="174580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small" strike="noStrike">
                <a:solidFill>
                  <a:srgbClr val="1430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85801" y="3245993"/>
            <a:ext cx="77724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rgbClr val="143052"/>
              </a:buClr>
              <a:buSzPts val="1896"/>
              <a:buFont typeface="Calibri"/>
              <a:buNone/>
              <a:defRPr b="1" i="0" sz="2400" u="none" cap="small" strike="noStrike">
                <a:solidFill>
                  <a:srgbClr val="1430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•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»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»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»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»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6794" t="6393"/>
          <a:stretch/>
        </p:blipFill>
        <p:spPr>
          <a:xfrm>
            <a:off x="2807413" y="87475"/>
            <a:ext cx="3020024" cy="10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9425" y="4353657"/>
            <a:ext cx="636581" cy="614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"/>
          <p:cNvGrpSpPr/>
          <p:nvPr/>
        </p:nvGrpSpPr>
        <p:grpSpPr>
          <a:xfrm>
            <a:off x="-36593" y="1370394"/>
            <a:ext cx="9143951" cy="2739306"/>
            <a:chOff x="2542381" y="2353678"/>
            <a:chExt cx="5483300" cy="1480946"/>
          </a:xfrm>
        </p:grpSpPr>
        <p:sp>
          <p:nvSpPr>
            <p:cNvPr id="23" name="Google Shape;23;p2"/>
            <p:cNvSpPr/>
            <p:nvPr/>
          </p:nvSpPr>
          <p:spPr>
            <a:xfrm>
              <a:off x="7330281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20656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30081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920456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42581" y="2353678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52006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542381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2"/>
          <p:cNvSpPr txBox="1"/>
          <p:nvPr/>
        </p:nvSpPr>
        <p:spPr>
          <a:xfrm>
            <a:off x="2159516" y="1080055"/>
            <a:ext cx="43158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B133"/>
              </a:buClr>
              <a:buSzPts val="1620"/>
              <a:buFont typeface="Calibri"/>
              <a:buNone/>
            </a:pPr>
            <a:r>
              <a:rPr b="0" i="0" lang="en-GB" sz="1800" u="none" cap="none" strike="noStrike">
                <a:solidFill>
                  <a:srgbClr val="B8B133"/>
                </a:solidFill>
                <a:latin typeface="Calibri"/>
                <a:ea typeface="Calibri"/>
                <a:cs typeface="Calibri"/>
                <a:sym typeface="Calibri"/>
              </a:rPr>
              <a:t>accreditation| certification | community</a:t>
            </a:r>
            <a:endParaRPr/>
          </a:p>
        </p:txBody>
      </p:sp>
      <p:sp>
        <p:nvSpPr>
          <p:cNvPr id="31" name="Google Shape;31;p2"/>
          <p:cNvSpPr txBox="1"/>
          <p:nvPr/>
        </p:nvSpPr>
        <p:spPr>
          <a:xfrm>
            <a:off x="6137066" y="4598566"/>
            <a:ext cx="1260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LCS is a licenced service of Cardiff University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3154"/>
                </a:solidFill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B729E"/>
              </a:buClr>
              <a:buSzPts val="1800"/>
              <a:buFont typeface="Calibri"/>
              <a:buChar char="●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Calibri"/>
              <a:buChar char="➝"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»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»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»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»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8603877" y="4678187"/>
            <a:ext cx="43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2B729E"/>
              </a:buClr>
              <a:buSzPts val="1800"/>
              <a:buFont typeface="Calibri"/>
              <a:buChar char="●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Calibri"/>
              <a:buChar char="➝"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»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048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»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048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»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48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»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603877" y="4678187"/>
            <a:ext cx="43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4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84168" y="4260280"/>
            <a:ext cx="1989329" cy="7522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5"/>
          <p:cNvGrpSpPr/>
          <p:nvPr/>
        </p:nvGrpSpPr>
        <p:grpSpPr>
          <a:xfrm>
            <a:off x="-29003" y="1100136"/>
            <a:ext cx="9143951" cy="2739306"/>
            <a:chOff x="2542381" y="2353678"/>
            <a:chExt cx="5483300" cy="1480946"/>
          </a:xfrm>
        </p:grpSpPr>
        <p:sp>
          <p:nvSpPr>
            <p:cNvPr id="43" name="Google Shape;43;p5"/>
            <p:cNvSpPr/>
            <p:nvPr/>
          </p:nvSpPr>
          <p:spPr>
            <a:xfrm>
              <a:off x="7330281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20656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5730081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4920456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4142581" y="2353678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3352006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2542381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5"/>
          <p:cNvSpPr/>
          <p:nvPr>
            <p:ph idx="1" type="body"/>
          </p:nvPr>
        </p:nvSpPr>
        <p:spPr>
          <a:xfrm>
            <a:off x="251520" y="1111387"/>
            <a:ext cx="3685200" cy="2716800"/>
          </a:xfrm>
          <a:prstGeom prst="ellipse">
            <a:avLst/>
          </a:prstGeom>
          <a:solidFill>
            <a:srgbClr val="122C4A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Calibri"/>
              <a:buNone/>
              <a:defRPr b="1" i="0" sz="36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small" strike="noStrike">
                <a:solidFill>
                  <a:srgbClr val="122C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77275" y="4661297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677275" y="4661297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small" strike="noStrike">
                <a:solidFill>
                  <a:srgbClr val="122C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B729E"/>
              </a:buClr>
              <a:buSzPts val="1800"/>
              <a:buFont typeface="Calibri"/>
              <a:buChar char="●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Calibri"/>
              <a:buChar char="➝"/>
              <a:defRPr b="1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677275" y="4661297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A3B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468313" y="1006004"/>
            <a:ext cx="8207400" cy="53700"/>
          </a:xfrm>
          <a:prstGeom prst="rect">
            <a:avLst/>
          </a:prstGeom>
          <a:gradFill>
            <a:gsLst>
              <a:gs pos="0">
                <a:srgbClr val="E2DD90"/>
              </a:gs>
              <a:gs pos="50000">
                <a:srgbClr val="ECE7BC"/>
              </a:gs>
              <a:gs pos="100000">
                <a:srgbClr val="F5F2D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68313" y="4516041"/>
            <a:ext cx="8207400" cy="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9532" y="4562586"/>
            <a:ext cx="1566174" cy="5897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5151875" y="4677725"/>
            <a:ext cx="34344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rPr>
              <a:t>Level 3 Programme Kick Off Session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ctrTitle"/>
          </p:nvPr>
        </p:nvSpPr>
        <p:spPr>
          <a:xfrm>
            <a:off x="622814" y="174580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small" strike="noStrike">
                <a:solidFill>
                  <a:srgbClr val="143052"/>
                </a:solidFill>
                <a:latin typeface="Calibri"/>
                <a:ea typeface="Calibri"/>
                <a:cs typeface="Calibri"/>
                <a:sym typeface="Calibri"/>
              </a:rPr>
              <a:t>Level 3 Programme </a:t>
            </a:r>
            <a:br>
              <a:rPr b="1" i="0" lang="en-GB" sz="5400" u="none" cap="small" strike="noStrike">
                <a:solidFill>
                  <a:srgbClr val="14305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5400" u="none" cap="small" strike="noStrike">
                <a:solidFill>
                  <a:srgbClr val="143052"/>
                </a:solidFill>
                <a:latin typeface="Calibri"/>
                <a:ea typeface="Calibri"/>
                <a:cs typeface="Calibri"/>
                <a:sym typeface="Calibri"/>
              </a:rPr>
              <a:t>Kick Off </a:t>
            </a:r>
            <a:r>
              <a:rPr lang="en-GB"/>
              <a:t>Meeting</a:t>
            </a:r>
            <a:endParaRPr/>
          </a:p>
        </p:txBody>
      </p:sp>
      <p:sp>
        <p:nvSpPr>
          <p:cNvPr id="64" name="Google Shape;64;p8"/>
          <p:cNvSpPr txBox="1"/>
          <p:nvPr>
            <p:ph idx="1" type="subTitle"/>
          </p:nvPr>
        </p:nvSpPr>
        <p:spPr>
          <a:xfrm>
            <a:off x="685800" y="3454748"/>
            <a:ext cx="77724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143052"/>
              </a:buClr>
              <a:buSzPts val="1896"/>
              <a:buFont typeface="Calibri"/>
              <a:buNone/>
            </a:pPr>
            <a:r>
              <a:rPr lang="en-GB"/>
              <a:t>Date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Gaining Level 3</a:t>
            </a:r>
            <a:endParaRPr/>
          </a:p>
        </p:txBody>
      </p:sp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candidate provides evidence that demonstrates: 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827584" y="1734657"/>
            <a:ext cx="3528300" cy="24126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9366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Significant experience in designing, leading, implementing lean strategies/ transformations/ programmes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4726360" y="1734657"/>
            <a:ext cx="3528300" cy="24003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9366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progressive and mature understanding of lean thinking and related improvement philosophies and their associated tools and techniques.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L3 Focus:</a:t>
            </a:r>
            <a:r>
              <a:rPr lang="en-GB" sz="3600"/>
              <a:t> </a:t>
            </a:r>
            <a:r>
              <a:rPr b="1" i="0" lang="en-GB" sz="3600" u="none" cap="small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Critical Thinking &amp; Reflection</a:t>
            </a:r>
            <a:endParaRPr sz="3600"/>
          </a:p>
        </p:txBody>
      </p:sp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457200" y="1106126"/>
            <a:ext cx="82296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encouraged to: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constructively critical </a:t>
            </a:r>
            <a:r>
              <a:rPr lang="en-GB"/>
              <a:t>of situations &amp; themselves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challenging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 opinions for future strategies, approaches, directions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601450" y="2782150"/>
            <a:ext cx="8085300" cy="1671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reflection is: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reasoning process to make meaning of an experience.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activity during which we challenge the validity and appropriateness of our assumptions and beliefs within our present context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 of looking back on what has been done and pondering on it and learning lessons from what did or did not work.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Critical Reflection</a:t>
            </a:r>
            <a:endParaRPr sz="3000"/>
          </a:p>
        </p:txBody>
      </p:sp>
      <p:grpSp>
        <p:nvGrpSpPr>
          <p:cNvPr id="163" name="Google Shape;163;p19"/>
          <p:cNvGrpSpPr/>
          <p:nvPr/>
        </p:nvGrpSpPr>
        <p:grpSpPr>
          <a:xfrm>
            <a:off x="1237634" y="94621"/>
            <a:ext cx="7580307" cy="5006828"/>
            <a:chOff x="193187" y="-134468"/>
            <a:chExt cx="6778420" cy="6675771"/>
          </a:xfrm>
        </p:grpSpPr>
        <p:sp>
          <p:nvSpPr>
            <p:cNvPr id="164" name="Google Shape;164;p19"/>
            <p:cNvSpPr/>
            <p:nvPr/>
          </p:nvSpPr>
          <p:spPr>
            <a:xfrm>
              <a:off x="2371311" y="-134468"/>
              <a:ext cx="2422173" cy="2319525"/>
            </a:xfrm>
            <a:prstGeom prst="ellipse">
              <a:avLst/>
            </a:prstGeom>
            <a:solidFill>
              <a:srgbClr val="518E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2726030" y="205219"/>
              <a:ext cx="1712735" cy="1640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happened (describe the experience)?</a:t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 rot="2700000">
              <a:off x="4475462" y="1760861"/>
              <a:ext cx="376908" cy="6919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6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 txBox="1"/>
            <p:nvPr/>
          </p:nvSpPr>
          <p:spPr>
            <a:xfrm rot="2700000">
              <a:off x="4492021" y="1859265"/>
              <a:ext cx="263836" cy="4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eorgia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4549434" y="2043655"/>
              <a:ext cx="2422173" cy="2319525"/>
            </a:xfrm>
            <a:prstGeom prst="ellipse">
              <a:avLst/>
            </a:prstGeom>
            <a:solidFill>
              <a:srgbClr val="518E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 txBox="1"/>
            <p:nvPr/>
          </p:nvSpPr>
          <p:spPr>
            <a:xfrm>
              <a:off x="4904153" y="2383342"/>
              <a:ext cx="1712735" cy="1640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Why /how did it happen? What factors contributed? How do you feel about it?</a:t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 rot="8100000">
              <a:off x="4490548" y="3938985"/>
              <a:ext cx="376908" cy="6919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6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 txBox="1"/>
            <p:nvPr/>
          </p:nvSpPr>
          <p:spPr>
            <a:xfrm rot="-2700000">
              <a:off x="4587061" y="4037389"/>
              <a:ext cx="263836" cy="4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eorgia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2371311" y="4221778"/>
              <a:ext cx="2422173" cy="2319525"/>
            </a:xfrm>
            <a:prstGeom prst="ellipse">
              <a:avLst/>
            </a:prstGeom>
            <a:solidFill>
              <a:srgbClr val="518E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 txBox="1"/>
            <p:nvPr/>
          </p:nvSpPr>
          <p:spPr>
            <a:xfrm>
              <a:off x="2726030" y="4561465"/>
              <a:ext cx="1712735" cy="1640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is your new interpretation of the experience? What is the significance? What did you learn about yourself and others?</a:t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 rot="-8100000">
              <a:off x="2312424" y="3954071"/>
              <a:ext cx="376908" cy="6919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6B4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 txBox="1"/>
            <p:nvPr/>
          </p:nvSpPr>
          <p:spPr>
            <a:xfrm rot="2700000">
              <a:off x="2408937" y="4132429"/>
              <a:ext cx="263836" cy="4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eorgia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93187" y="2043655"/>
              <a:ext cx="2422173" cy="2319525"/>
            </a:xfrm>
            <a:prstGeom prst="ellipse">
              <a:avLst/>
            </a:prstGeom>
            <a:solidFill>
              <a:srgbClr val="518E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547906" y="2383342"/>
              <a:ext cx="1712735" cy="1640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will you do as a result of this experience? How will you use it to inform your future?</a:t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 rot="-2700000">
              <a:off x="2297339" y="1775947"/>
              <a:ext cx="376908" cy="6919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 rot="-2700000">
              <a:off x="2313898" y="1954305"/>
              <a:ext cx="263836" cy="4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eorgia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>
            <p:ph idx="1" type="body"/>
          </p:nvPr>
        </p:nvSpPr>
        <p:spPr>
          <a:xfrm>
            <a:off x="251520" y="1111387"/>
            <a:ext cx="3685200" cy="2716800"/>
          </a:xfrm>
          <a:prstGeom prst="ellipse">
            <a:avLst/>
          </a:prstGeom>
          <a:solidFill>
            <a:srgbClr val="122C4A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8"/>
              <a:buFont typeface="Calibri"/>
              <a:buNone/>
            </a:pPr>
            <a:r>
              <a:rPr b="1" i="0" lang="en-GB" sz="32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Overall L3 Process &amp; Components</a:t>
            </a:r>
            <a:endParaRPr b="1" i="0" sz="3200" u="none" cap="small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Level 3 Programme Components</a:t>
            </a:r>
            <a:endParaRPr/>
          </a:p>
        </p:txBody>
      </p:sp>
      <p:cxnSp>
        <p:nvCxnSpPr>
          <p:cNvPr id="192" name="Google Shape;192;p21"/>
          <p:cNvCxnSpPr/>
          <p:nvPr/>
        </p:nvCxnSpPr>
        <p:spPr>
          <a:xfrm>
            <a:off x="3881085" y="1983124"/>
            <a:ext cx="0" cy="15936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21"/>
          <p:cNvSpPr txBox="1"/>
          <p:nvPr/>
        </p:nvSpPr>
        <p:spPr>
          <a:xfrm>
            <a:off x="4433964" y="1156053"/>
            <a:ext cx="1742700" cy="687300"/>
          </a:xfrm>
          <a:prstGeom prst="rect">
            <a:avLst/>
          </a:prstGeom>
          <a:solidFill>
            <a:srgbClr val="2232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L3 Programme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2991747" y="2073192"/>
            <a:ext cx="1742700" cy="545100"/>
          </a:xfrm>
          <a:prstGeom prst="rect">
            <a:avLst/>
          </a:prstGeom>
          <a:solidFill>
            <a:srgbClr val="3B70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 or individual path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5449351" y="2073191"/>
            <a:ext cx="1742700" cy="545100"/>
          </a:xfrm>
          <a:prstGeom prst="rect">
            <a:avLst/>
          </a:prstGeom>
          <a:solidFill>
            <a:srgbClr val="3B70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Evidence Portfolio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5450451" y="3012789"/>
            <a:ext cx="1526700" cy="4206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studies x3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5449348" y="3531101"/>
            <a:ext cx="1526700" cy="4206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Assignment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5453085" y="4049413"/>
            <a:ext cx="1526700" cy="4206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2991747" y="3566399"/>
            <a:ext cx="1742700" cy="545100"/>
          </a:xfrm>
          <a:prstGeom prst="rect">
            <a:avLst/>
          </a:prstGeom>
          <a:solidFill>
            <a:srgbClr val="3B70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 to 12 months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3001419" y="2833870"/>
            <a:ext cx="1742700" cy="545100"/>
          </a:xfrm>
          <a:prstGeom prst="rect">
            <a:avLst/>
          </a:prstGeom>
          <a:solidFill>
            <a:srgbClr val="3B70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Advisor Support &amp; Guidance</a:t>
            </a:r>
            <a:endParaRPr/>
          </a:p>
        </p:txBody>
      </p:sp>
      <p:cxnSp>
        <p:nvCxnSpPr>
          <p:cNvPr id="201" name="Google Shape;201;p21"/>
          <p:cNvCxnSpPr>
            <a:stCxn id="193" idx="1"/>
          </p:cNvCxnSpPr>
          <p:nvPr/>
        </p:nvCxnSpPr>
        <p:spPr>
          <a:xfrm flipH="1">
            <a:off x="3881064" y="1499703"/>
            <a:ext cx="552900" cy="5733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21"/>
          <p:cNvCxnSpPr>
            <a:stCxn id="193" idx="3"/>
            <a:endCxn id="195" idx="0"/>
          </p:cNvCxnSpPr>
          <p:nvPr/>
        </p:nvCxnSpPr>
        <p:spPr>
          <a:xfrm>
            <a:off x="6176664" y="1499703"/>
            <a:ext cx="144000" cy="5736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21"/>
          <p:cNvCxnSpPr>
            <a:stCxn id="204" idx="2"/>
            <a:endCxn id="196" idx="3"/>
          </p:cNvCxnSpPr>
          <p:nvPr/>
        </p:nvCxnSpPr>
        <p:spPr>
          <a:xfrm rot="5400000">
            <a:off x="7198823" y="2334510"/>
            <a:ext cx="666900" cy="11100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21"/>
          <p:cNvCxnSpPr>
            <a:stCxn id="204" idx="2"/>
            <a:endCxn id="197" idx="3"/>
          </p:cNvCxnSpPr>
          <p:nvPr/>
        </p:nvCxnSpPr>
        <p:spPr>
          <a:xfrm rot="5400000">
            <a:off x="6939023" y="2593110"/>
            <a:ext cx="1185300" cy="11112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21"/>
          <p:cNvCxnSpPr>
            <a:stCxn id="204" idx="2"/>
            <a:endCxn id="198" idx="3"/>
          </p:cNvCxnSpPr>
          <p:nvPr/>
        </p:nvCxnSpPr>
        <p:spPr>
          <a:xfrm rot="5400000">
            <a:off x="6681623" y="2854110"/>
            <a:ext cx="1703700" cy="11076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21"/>
          <p:cNvSpPr txBox="1"/>
          <p:nvPr/>
        </p:nvSpPr>
        <p:spPr>
          <a:xfrm>
            <a:off x="7323923" y="2135460"/>
            <a:ext cx="1526700" cy="4206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/>
          </a:p>
        </p:txBody>
      </p:sp>
      <p:sp>
        <p:nvSpPr>
          <p:cNvPr id="207" name="Google Shape;207;p21"/>
          <p:cNvSpPr txBox="1"/>
          <p:nvPr>
            <p:ph idx="12" type="sldNum"/>
          </p:nvPr>
        </p:nvSpPr>
        <p:spPr>
          <a:xfrm>
            <a:off x="8543090" y="4758588"/>
            <a:ext cx="60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8" name="Google Shape;208;p21"/>
          <p:cNvCxnSpPr>
            <a:stCxn id="204" idx="1"/>
            <a:endCxn id="195" idx="3"/>
          </p:cNvCxnSpPr>
          <p:nvPr/>
        </p:nvCxnSpPr>
        <p:spPr>
          <a:xfrm flipH="1">
            <a:off x="7191923" y="2345760"/>
            <a:ext cx="132000" cy="600"/>
          </a:xfrm>
          <a:prstGeom prst="bentConnector3">
            <a:avLst>
              <a:gd fmla="val 49951" name="adj1"/>
            </a:avLst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21"/>
          <p:cNvSpPr txBox="1"/>
          <p:nvPr/>
        </p:nvSpPr>
        <p:spPr>
          <a:xfrm>
            <a:off x="468325" y="1331625"/>
            <a:ext cx="1742700" cy="7413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GB">
                <a:solidFill>
                  <a:srgbClr val="33333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c. 9 months to complete </a:t>
            </a:r>
            <a:r>
              <a:rPr b="1" lang="en-GB" sz="1200">
                <a:solidFill>
                  <a:srgbClr val="33333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1" lang="en-GB">
                <a:solidFill>
                  <a:srgbClr val="33333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max 12 months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Level 3 Programme Components</a:t>
            </a:r>
            <a:endParaRPr/>
          </a:p>
        </p:txBody>
      </p:sp>
      <p:cxnSp>
        <p:nvCxnSpPr>
          <p:cNvPr id="215" name="Google Shape;215;p22"/>
          <p:cNvCxnSpPr/>
          <p:nvPr/>
        </p:nvCxnSpPr>
        <p:spPr>
          <a:xfrm>
            <a:off x="3881085" y="1983124"/>
            <a:ext cx="0" cy="15936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22"/>
          <p:cNvSpPr txBox="1"/>
          <p:nvPr/>
        </p:nvSpPr>
        <p:spPr>
          <a:xfrm>
            <a:off x="4433964" y="1156053"/>
            <a:ext cx="1742700" cy="687300"/>
          </a:xfrm>
          <a:prstGeom prst="rect">
            <a:avLst/>
          </a:prstGeom>
          <a:solidFill>
            <a:srgbClr val="2232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L3 Programme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2991747" y="2073192"/>
            <a:ext cx="1742700" cy="545100"/>
          </a:xfrm>
          <a:prstGeom prst="rect">
            <a:avLst/>
          </a:prstGeom>
          <a:solidFill>
            <a:srgbClr val="3B70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 or individual path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5449351" y="2073191"/>
            <a:ext cx="1742700" cy="545100"/>
          </a:xfrm>
          <a:prstGeom prst="rect">
            <a:avLst/>
          </a:prstGeom>
          <a:solidFill>
            <a:srgbClr val="3B70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Evidence Portfolio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5450451" y="3012789"/>
            <a:ext cx="1526700" cy="4206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studies x3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5449348" y="3531101"/>
            <a:ext cx="1526700" cy="4206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Assignment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5453085" y="4049413"/>
            <a:ext cx="1526700" cy="4206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</a:t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2991747" y="3566399"/>
            <a:ext cx="1742700" cy="545100"/>
          </a:xfrm>
          <a:prstGeom prst="rect">
            <a:avLst/>
          </a:prstGeom>
          <a:solidFill>
            <a:srgbClr val="3B70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 to 12 months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3001419" y="2833870"/>
            <a:ext cx="1742700" cy="545100"/>
          </a:xfrm>
          <a:prstGeom prst="rect">
            <a:avLst/>
          </a:prstGeom>
          <a:solidFill>
            <a:srgbClr val="3B70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Advisor Support &amp; Guidance</a:t>
            </a:r>
            <a:endParaRPr/>
          </a:p>
        </p:txBody>
      </p:sp>
      <p:cxnSp>
        <p:nvCxnSpPr>
          <p:cNvPr id="224" name="Google Shape;224;p22"/>
          <p:cNvCxnSpPr>
            <a:stCxn id="216" idx="1"/>
          </p:cNvCxnSpPr>
          <p:nvPr/>
        </p:nvCxnSpPr>
        <p:spPr>
          <a:xfrm flipH="1">
            <a:off x="3881064" y="1499703"/>
            <a:ext cx="552900" cy="5733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22"/>
          <p:cNvCxnSpPr>
            <a:stCxn id="216" idx="3"/>
            <a:endCxn id="218" idx="0"/>
          </p:cNvCxnSpPr>
          <p:nvPr/>
        </p:nvCxnSpPr>
        <p:spPr>
          <a:xfrm>
            <a:off x="6176664" y="1499703"/>
            <a:ext cx="144000" cy="5736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22"/>
          <p:cNvCxnSpPr>
            <a:stCxn id="227" idx="2"/>
            <a:endCxn id="219" idx="3"/>
          </p:cNvCxnSpPr>
          <p:nvPr/>
        </p:nvCxnSpPr>
        <p:spPr>
          <a:xfrm rot="5400000">
            <a:off x="7198823" y="2334510"/>
            <a:ext cx="666900" cy="11100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22"/>
          <p:cNvCxnSpPr>
            <a:stCxn id="227" idx="2"/>
            <a:endCxn id="220" idx="3"/>
          </p:cNvCxnSpPr>
          <p:nvPr/>
        </p:nvCxnSpPr>
        <p:spPr>
          <a:xfrm rot="5400000">
            <a:off x="6939023" y="2593110"/>
            <a:ext cx="1185300" cy="11112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22"/>
          <p:cNvCxnSpPr>
            <a:stCxn id="227" idx="2"/>
            <a:endCxn id="221" idx="3"/>
          </p:cNvCxnSpPr>
          <p:nvPr/>
        </p:nvCxnSpPr>
        <p:spPr>
          <a:xfrm rot="5400000">
            <a:off x="6681623" y="2854110"/>
            <a:ext cx="1703700" cy="11076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22"/>
          <p:cNvSpPr txBox="1"/>
          <p:nvPr/>
        </p:nvSpPr>
        <p:spPr>
          <a:xfrm>
            <a:off x="7323923" y="2135460"/>
            <a:ext cx="1526700" cy="4206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/>
          </a:p>
        </p:txBody>
      </p:sp>
      <p:sp>
        <p:nvSpPr>
          <p:cNvPr id="230" name="Google Shape;230;p22"/>
          <p:cNvSpPr txBox="1"/>
          <p:nvPr>
            <p:ph idx="12" type="sldNum"/>
          </p:nvPr>
        </p:nvSpPr>
        <p:spPr>
          <a:xfrm>
            <a:off x="8543090" y="4758588"/>
            <a:ext cx="60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31" name="Google Shape;231;p22"/>
          <p:cNvCxnSpPr>
            <a:stCxn id="227" idx="1"/>
            <a:endCxn id="218" idx="3"/>
          </p:cNvCxnSpPr>
          <p:nvPr/>
        </p:nvCxnSpPr>
        <p:spPr>
          <a:xfrm flipH="1">
            <a:off x="7191923" y="2345760"/>
            <a:ext cx="132000" cy="600"/>
          </a:xfrm>
          <a:prstGeom prst="bentConnector3">
            <a:avLst>
              <a:gd fmla="val 49951" name="adj1"/>
            </a:avLst>
          </a:prstGeom>
          <a:solidFill>
            <a:schemeClr val="accent1"/>
          </a:solidFill>
          <a:ln cap="flat" cmpd="sng" w="28575">
            <a:solidFill>
              <a:srgbClr val="1430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22"/>
          <p:cNvSpPr txBox="1"/>
          <p:nvPr/>
        </p:nvSpPr>
        <p:spPr>
          <a:xfrm>
            <a:off x="468325" y="1331625"/>
            <a:ext cx="1742700" cy="7413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GB">
                <a:solidFill>
                  <a:srgbClr val="33333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c. 9 months to complete </a:t>
            </a:r>
            <a:r>
              <a:rPr b="1" lang="en-GB" sz="1200">
                <a:solidFill>
                  <a:srgbClr val="33333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1" lang="en-GB">
                <a:solidFill>
                  <a:srgbClr val="33333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max 12 months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5259575" y="2887250"/>
            <a:ext cx="1803900" cy="666900"/>
          </a:xfrm>
          <a:prstGeom prst="ellipse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Programme </a:t>
            </a: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1073572" y="1649725"/>
            <a:ext cx="2847900" cy="9003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9366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 - Employment history (app form)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1073572" y="3009902"/>
            <a:ext cx="2847900" cy="9003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9366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Assignment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4676498" y="1649725"/>
            <a:ext cx="2847900" cy="9003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9366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 case studies x3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4676498" y="3021652"/>
            <a:ext cx="2847900" cy="900300"/>
          </a:xfrm>
          <a:prstGeom prst="rect">
            <a:avLst/>
          </a:prstGeom>
          <a:solidFill>
            <a:srgbClr val="5A8D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9366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 Presentation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...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/>
        </p:nvSpPr>
        <p:spPr>
          <a:xfrm>
            <a:off x="2232577" y="79493"/>
            <a:ext cx="1998900" cy="4704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Kick off Session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2243667" y="855483"/>
            <a:ext cx="1963200" cy="5316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2232577" y="1716129"/>
            <a:ext cx="1974300" cy="5316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Cases  x3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2232575" y="2588255"/>
            <a:ext cx="1998900" cy="5235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Assignment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2244143" y="4358888"/>
            <a:ext cx="1998900" cy="6918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verall assessment; certificate awarded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2243667" y="3430674"/>
            <a:ext cx="1998900" cy="5700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 presentation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/>
          <p:nvPr/>
        </p:nvSpPr>
        <p:spPr>
          <a:xfrm rot="5400000">
            <a:off x="3085451" y="467940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/>
          <p:nvPr/>
        </p:nvSpPr>
        <p:spPr>
          <a:xfrm rot="5400000">
            <a:off x="3111169" y="2187616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/>
          <p:nvPr/>
        </p:nvSpPr>
        <p:spPr>
          <a:xfrm rot="5400000">
            <a:off x="3085453" y="3051712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4"/>
          <p:cNvSpPr/>
          <p:nvPr/>
        </p:nvSpPr>
        <p:spPr>
          <a:xfrm rot="5400000">
            <a:off x="3118176" y="3969814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 txBox="1"/>
          <p:nvPr>
            <p:ph type="title"/>
          </p:nvPr>
        </p:nvSpPr>
        <p:spPr>
          <a:xfrm>
            <a:off x="4494124" y="86925"/>
            <a:ext cx="389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L3 Process Summary</a:t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 rot="5400000">
            <a:off x="3090035" y="1310417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4901425" y="799850"/>
            <a:ext cx="4085100" cy="4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Candidate Work &amp; Output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Personal Timetable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Case Proposals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Case 1 - initial focus, style feedback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Cases 2 &amp; 3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Background reading &amp; research for assignment (can start immediately)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Main work on assignment starts after cases completed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Font typeface="Calibri"/>
              <a:buChar char="●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Panel presentation - shaped and informed by cases and assignment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 txBox="1"/>
          <p:nvPr/>
        </p:nvSpPr>
        <p:spPr>
          <a:xfrm>
            <a:off x="940325" y="948775"/>
            <a:ext cx="9489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Timetable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603450" y="1740650"/>
            <a:ext cx="13866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Case Proposals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273525" y="2696025"/>
            <a:ext cx="1650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Assignment outline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147825" y="127500"/>
            <a:ext cx="17757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Application Approval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 rot="-5401422">
            <a:off x="3977150" y="2089150"/>
            <a:ext cx="14508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Coaching &amp; Feedback</a:t>
            </a:r>
            <a:endParaRPr b="1" i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1935088" y="168150"/>
            <a:ext cx="285900" cy="29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B709C"/>
          </a:solidFill>
          <a:ln cap="flat" cmpd="sng" w="9525">
            <a:solidFill>
              <a:srgbClr val="3B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4"/>
          <p:cNvSpPr/>
          <p:nvPr/>
        </p:nvSpPr>
        <p:spPr>
          <a:xfrm>
            <a:off x="1923500" y="974725"/>
            <a:ext cx="285900" cy="29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B709C"/>
          </a:solidFill>
          <a:ln cap="flat" cmpd="sng" w="9525">
            <a:solidFill>
              <a:srgbClr val="3B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1923500" y="1835375"/>
            <a:ext cx="285900" cy="29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B709C"/>
          </a:solidFill>
          <a:ln cap="flat" cmpd="sng" w="9525">
            <a:solidFill>
              <a:srgbClr val="3B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"/>
          <p:cNvSpPr/>
          <p:nvPr/>
        </p:nvSpPr>
        <p:spPr>
          <a:xfrm>
            <a:off x="1935100" y="2726438"/>
            <a:ext cx="285900" cy="29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B709C"/>
          </a:solidFill>
          <a:ln cap="flat" cmpd="sng" w="9525">
            <a:solidFill>
              <a:srgbClr val="3B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4206875" y="852250"/>
            <a:ext cx="208800" cy="3194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/>
        </p:nvSpPr>
        <p:spPr>
          <a:xfrm>
            <a:off x="1546777" y="79493"/>
            <a:ext cx="1998900" cy="4704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Kick off Session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 txBox="1"/>
          <p:nvPr/>
        </p:nvSpPr>
        <p:spPr>
          <a:xfrm>
            <a:off x="1557867" y="855483"/>
            <a:ext cx="1963200" cy="5316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1546777" y="1716129"/>
            <a:ext cx="1974300" cy="5316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Cases  x3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1546775" y="2588255"/>
            <a:ext cx="1998900" cy="5235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Assignment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5"/>
          <p:cNvSpPr txBox="1"/>
          <p:nvPr/>
        </p:nvSpPr>
        <p:spPr>
          <a:xfrm>
            <a:off x="1558343" y="4358888"/>
            <a:ext cx="1998900" cy="6918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verall assessment; certificate awarded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1557867" y="3430674"/>
            <a:ext cx="1998900" cy="5700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 presentation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5"/>
          <p:cNvSpPr/>
          <p:nvPr/>
        </p:nvSpPr>
        <p:spPr>
          <a:xfrm rot="5400000">
            <a:off x="2399651" y="467940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5"/>
          <p:cNvSpPr/>
          <p:nvPr/>
        </p:nvSpPr>
        <p:spPr>
          <a:xfrm rot="5400000">
            <a:off x="2425369" y="2187616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5"/>
          <p:cNvSpPr/>
          <p:nvPr/>
        </p:nvSpPr>
        <p:spPr>
          <a:xfrm rot="5400000">
            <a:off x="2399653" y="3051712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5"/>
          <p:cNvSpPr/>
          <p:nvPr/>
        </p:nvSpPr>
        <p:spPr>
          <a:xfrm rot="5400000">
            <a:off x="2432376" y="3969814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5"/>
          <p:cNvSpPr txBox="1"/>
          <p:nvPr>
            <p:ph type="title"/>
          </p:nvPr>
        </p:nvSpPr>
        <p:spPr>
          <a:xfrm>
            <a:off x="4246219" y="277000"/>
            <a:ext cx="4246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L3 Process Summary</a:t>
            </a:r>
            <a:endParaRPr/>
          </a:p>
        </p:txBody>
      </p:sp>
      <p:sp>
        <p:nvSpPr>
          <p:cNvPr id="292" name="Google Shape;292;p25"/>
          <p:cNvSpPr/>
          <p:nvPr/>
        </p:nvSpPr>
        <p:spPr>
          <a:xfrm rot="5400000">
            <a:off x="2404235" y="1310417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>
            <a:off x="4742125" y="1134400"/>
            <a:ext cx="3750600" cy="3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Activities not strictly linear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Case #1 - initial focus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Cases #2 &amp; #3 - can be worked on simultaneously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Background reading &amp; research for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assignment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 can start immediately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Main work on assignment starts after cases completed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Font typeface="Calibri"/>
              <a:buChar char="●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Panel presentation → shaped by cases and assignment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/>
          </a:p>
        </p:txBody>
      </p:sp>
      <p:sp>
        <p:nvSpPr>
          <p:cNvPr id="299" name="Google Shape;299;p26"/>
          <p:cNvSpPr txBox="1"/>
          <p:nvPr>
            <p:ph idx="1" type="body"/>
          </p:nvPr>
        </p:nvSpPr>
        <p:spPr>
          <a:xfrm>
            <a:off x="5884400" y="2553775"/>
            <a:ext cx="2954400" cy="942000"/>
          </a:xfrm>
          <a:prstGeom prst="rect">
            <a:avLst/>
          </a:prstGeom>
          <a:noFill/>
          <a:ln cap="flat" cmpd="sng" w="285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Relating to the long-term </a:t>
            </a:r>
            <a:r>
              <a:rPr lang="en-GB" sz="1400"/>
              <a:t>&amp;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aims of an organisation and </a:t>
            </a:r>
            <a:r>
              <a:rPr lang="en-GB" sz="1400"/>
              <a:t>its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 </a:t>
            </a:r>
            <a:endParaRPr sz="1400"/>
          </a:p>
        </p:txBody>
      </p:sp>
      <p:sp>
        <p:nvSpPr>
          <p:cNvPr id="300" name="Google Shape;300;p26"/>
          <p:cNvSpPr txBox="1"/>
          <p:nvPr/>
        </p:nvSpPr>
        <p:spPr>
          <a:xfrm>
            <a:off x="468325" y="1163975"/>
            <a:ext cx="4565100" cy="1208400"/>
          </a:xfrm>
          <a:prstGeom prst="rect">
            <a:avLst/>
          </a:prstGeom>
          <a:solidFill>
            <a:srgbClr val="E2DD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cases of lean implementation projects, initiatives, programmes.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case option: future case → ‘payback’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6"/>
          <p:cNvSpPr txBox="1"/>
          <p:nvPr/>
        </p:nvSpPr>
        <p:spPr>
          <a:xfrm>
            <a:off x="468325" y="2553775"/>
            <a:ext cx="4565100" cy="9420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 developed in a strategic or transformational context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6"/>
          <p:cNvSpPr txBox="1"/>
          <p:nvPr/>
        </p:nvSpPr>
        <p:spPr>
          <a:xfrm>
            <a:off x="468325" y="3610225"/>
            <a:ext cx="4565100" cy="857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to illustrate </a:t>
            </a:r>
            <a:r>
              <a:rPr b="1"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development and lessons </a:t>
            </a:r>
            <a:r>
              <a:rPr b="1"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learnt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6"/>
          <p:cNvSpPr/>
          <p:nvPr/>
        </p:nvSpPr>
        <p:spPr>
          <a:xfrm>
            <a:off x="5033425" y="2553775"/>
            <a:ext cx="614700" cy="942000"/>
          </a:xfrm>
          <a:prstGeom prst="homePlate">
            <a:avLst>
              <a:gd fmla="val 49129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idx="1" type="body"/>
          </p:nvPr>
        </p:nvSpPr>
        <p:spPr>
          <a:xfrm>
            <a:off x="5884400" y="1163750"/>
            <a:ext cx="2954400" cy="1208400"/>
          </a:xfrm>
          <a:prstGeom prst="rect">
            <a:avLst/>
          </a:prstGeom>
          <a:noFill/>
          <a:ln cap="flat" cmpd="sng" w="285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/>
              <a:t>Illustrating particular elements of your lean competence &amp; leadership</a:t>
            </a:r>
            <a:endParaRPr sz="1400"/>
          </a:p>
        </p:txBody>
      </p:sp>
      <p:sp>
        <p:nvSpPr>
          <p:cNvPr id="305" name="Google Shape;305;p26"/>
          <p:cNvSpPr/>
          <p:nvPr/>
        </p:nvSpPr>
        <p:spPr>
          <a:xfrm>
            <a:off x="5033425" y="1163750"/>
            <a:ext cx="614700" cy="1208400"/>
          </a:xfrm>
          <a:prstGeom prst="homePlate">
            <a:avLst>
              <a:gd fmla="val 49129" name="adj"/>
            </a:avLst>
          </a:prstGeom>
          <a:solidFill>
            <a:srgbClr val="E2DD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Kick Off Session Aims</a:t>
            </a:r>
            <a:endParaRPr/>
          </a:p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programme </a:t>
            </a:r>
            <a:r>
              <a:rPr b="1" i="0" lang="en-GB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background &amp; components</a:t>
            </a:r>
            <a:endParaRPr b="1" i="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GB"/>
              <a:t>Appreciate the importance of </a:t>
            </a:r>
            <a:r>
              <a:rPr lang="en-GB">
                <a:highlight>
                  <a:srgbClr val="FFFF00"/>
                </a:highlight>
              </a:rPr>
              <a:t>critical</a:t>
            </a:r>
            <a:r>
              <a:rPr lang="en-GB">
                <a:highlight>
                  <a:srgbClr val="FFFF00"/>
                </a:highlight>
              </a:rPr>
              <a:t> thinking</a:t>
            </a:r>
            <a:r>
              <a:rPr lang="en-GB"/>
              <a:t> in L3 submissions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GB"/>
              <a:t>Understand the process to </a:t>
            </a:r>
            <a:r>
              <a:rPr lang="en-GB">
                <a:highlight>
                  <a:srgbClr val="FFFF00"/>
                </a:highlight>
              </a:rPr>
              <a:t>develop case studies</a:t>
            </a:r>
            <a:endParaRPr>
              <a:highlight>
                <a:srgbClr val="FFFF00"/>
              </a:highlight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GB"/>
              <a:t>Understand the case study </a:t>
            </a:r>
            <a:r>
              <a:rPr lang="en-GB">
                <a:highlight>
                  <a:srgbClr val="FFFF00"/>
                </a:highlight>
              </a:rPr>
              <a:t>structure and format</a:t>
            </a:r>
            <a:endParaRPr>
              <a:highlight>
                <a:srgbClr val="FFFF00"/>
              </a:highlight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about the </a:t>
            </a:r>
            <a:r>
              <a:rPr b="1" i="0" lang="en-GB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support </a:t>
            </a: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GB"/>
              <a:t>Know the immediate actions to </a:t>
            </a:r>
            <a:r>
              <a:rPr lang="en-GB">
                <a:highlight>
                  <a:srgbClr val="FFFF00"/>
                </a:highlight>
              </a:rPr>
              <a:t>start the programme</a:t>
            </a:r>
            <a:endParaRPr>
              <a:highlight>
                <a:srgbClr val="FFFF00"/>
              </a:highlight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800"/>
              <a:buChar char="●"/>
            </a:pPr>
            <a:r>
              <a:rPr lang="en-GB"/>
              <a:t>Next Steps for the </a:t>
            </a:r>
            <a:r>
              <a:rPr lang="en-GB">
                <a:highlight>
                  <a:srgbClr val="FFFF00"/>
                </a:highlight>
              </a:rPr>
              <a:t>Cohort Group</a:t>
            </a:r>
            <a:r>
              <a:rPr lang="en-GB"/>
              <a:t> </a:t>
            </a:r>
            <a:endParaRPr/>
          </a:p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5151875" y="4677725"/>
            <a:ext cx="34344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rPr>
              <a:t>Level 3 Programme Kick Off Session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/>
          </a:p>
        </p:txBody>
      </p:sp>
      <p:sp>
        <p:nvSpPr>
          <p:cNvPr id="311" name="Google Shape;311;p27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cases of lean implementation projects, initiatives, programmes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Strategic </a:t>
            </a: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and/or </a:t>
            </a:r>
            <a:r>
              <a:rPr b="1" i="0" lang="en-GB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transformational </a:t>
            </a: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nature: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➝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“Relating to the identification of long-term or overall aims and interests and the means of achieving them”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➝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plans made or the actions taken in an effort to help the organisation fulfil its intended purpose“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➝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opposed to TACTICAL: short term, less important/size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 discussion later in session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Level 3 Assignment</a:t>
            </a:r>
            <a:endParaRPr/>
          </a:p>
        </p:txBody>
      </p:sp>
      <p:sp>
        <p:nvSpPr>
          <p:cNvPr id="317" name="Google Shape;317;p28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Aim: to assess </a:t>
            </a:r>
            <a:r>
              <a:rPr lang="en-GB"/>
              <a:t>candidate’s </a:t>
            </a:r>
            <a:r>
              <a:rPr lang="en-GB"/>
              <a:t>depth and maturity of lean/CI knowledge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Method: a 4,000 word assignment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Demonstrate critical thinking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highlight>
                  <a:srgbClr val="FFFF00"/>
                </a:highlight>
              </a:rPr>
              <a:t>Personal perspective</a:t>
            </a:r>
            <a:r>
              <a:rPr lang="en-GB"/>
              <a:t> on lean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Focus on </a:t>
            </a:r>
            <a:r>
              <a:rPr lang="en-GB"/>
              <a:t>a </a:t>
            </a:r>
            <a:r>
              <a:rPr lang="en-GB"/>
              <a:t>key aspect, theme or issue of interest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</a:t>
            </a:r>
            <a:r>
              <a:rPr lang="en-GB"/>
              <a:t>eading &amp; research required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Guidance provided on approach, format, method etc</a:t>
            </a:r>
            <a:endParaRPr/>
          </a:p>
        </p:txBody>
      </p:sp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462775" y="3744019"/>
            <a:ext cx="8229600" cy="717900"/>
          </a:xfrm>
          <a:prstGeom prst="rect">
            <a:avLst/>
          </a:prstGeom>
          <a:solidFill>
            <a:srgbClr val="1531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6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Title w</a:t>
            </a:r>
            <a:r>
              <a:rPr b="1"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ill relate to the evolution and development of lean thinking and includes discussing a theme/topic of interest </a:t>
            </a:r>
            <a:r>
              <a:rPr lang="en-GB">
                <a:solidFill>
                  <a:schemeClr val="lt1"/>
                </a:solidFill>
              </a:rPr>
              <a:t>of </a:t>
            </a:r>
            <a:r>
              <a:rPr b="1"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candidate.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Panel Presentation</a:t>
            </a:r>
            <a:endParaRPr/>
          </a:p>
        </p:txBody>
      </p:sp>
      <p:sp>
        <p:nvSpPr>
          <p:cNvPr id="324" name="Google Shape;324;p29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</a:t>
            </a:r>
            <a:r>
              <a:rPr lang="en-GB"/>
              <a:t>anel members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LCS, a</a:t>
            </a:r>
            <a:r>
              <a:rPr lang="en-GB"/>
              <a:t>cademics</a:t>
            </a:r>
            <a:r>
              <a:rPr lang="en-GB"/>
              <a:t>/</a:t>
            </a:r>
            <a:r>
              <a:rPr lang="en-GB"/>
              <a:t>practitioners, </a:t>
            </a:r>
            <a:r>
              <a:rPr lang="en-GB"/>
              <a:t>organisation </a:t>
            </a:r>
            <a:r>
              <a:rPr lang="en-GB"/>
              <a:t>representative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1.5 hours </a:t>
            </a:r>
            <a:r>
              <a:rPr lang="en-GB"/>
              <a:t>→ </a:t>
            </a:r>
            <a:r>
              <a:rPr lang="en-GB"/>
              <a:t>inc discussion, questions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Physical or O</a:t>
            </a:r>
            <a:r>
              <a:rPr lang="en-GB"/>
              <a:t>nline meeting</a:t>
            </a:r>
            <a:endParaRPr/>
          </a:p>
        </p:txBody>
      </p:sp>
      <p:sp>
        <p:nvSpPr>
          <p:cNvPr id="325" name="Google Shape;325;p29"/>
          <p:cNvSpPr txBox="1"/>
          <p:nvPr/>
        </p:nvSpPr>
        <p:spPr>
          <a:xfrm>
            <a:off x="1002000" y="2811075"/>
            <a:ext cx="4159800" cy="1589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brings together the two major elements of the programme and considers impact on future lean strategy, lean thinking development and personal lean approach.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29"/>
          <p:cNvGrpSpPr/>
          <p:nvPr/>
        </p:nvGrpSpPr>
        <p:grpSpPr>
          <a:xfrm>
            <a:off x="5593653" y="3008551"/>
            <a:ext cx="3093177" cy="1306263"/>
            <a:chOff x="3544" y="109980"/>
            <a:chExt cx="4529473" cy="2516400"/>
          </a:xfrm>
        </p:grpSpPr>
        <p:sp>
          <p:nvSpPr>
            <p:cNvPr id="327" name="Google Shape;327;p29"/>
            <p:cNvSpPr/>
            <p:nvPr/>
          </p:nvSpPr>
          <p:spPr>
            <a:xfrm>
              <a:off x="3544" y="109980"/>
              <a:ext cx="2516400" cy="2516400"/>
            </a:xfrm>
            <a:prstGeom prst="ellipse">
              <a:avLst/>
            </a:prstGeom>
            <a:solidFill>
              <a:srgbClr val="2B729E">
                <a:alpha val="4980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8" name="Google Shape;328;p29"/>
            <p:cNvSpPr txBox="1"/>
            <p:nvPr/>
          </p:nvSpPr>
          <p:spPr>
            <a:xfrm>
              <a:off x="178494" y="478500"/>
              <a:ext cx="1972800" cy="17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138475" spcFirstLastPara="1" rIns="138475" wrap="square" tIns="31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Knowledge</a:t>
              </a:r>
              <a:endParaRPr sz="1800"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2016617" y="109980"/>
              <a:ext cx="2516400" cy="2516400"/>
            </a:xfrm>
            <a:prstGeom prst="ellipse">
              <a:avLst/>
            </a:prstGeom>
            <a:solidFill>
              <a:srgbClr val="5A8D90">
                <a:alpha val="4980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0" name="Google Shape;330;p29"/>
            <p:cNvSpPr txBox="1"/>
            <p:nvPr/>
          </p:nvSpPr>
          <p:spPr>
            <a:xfrm>
              <a:off x="2385127" y="478490"/>
              <a:ext cx="1779300" cy="17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138475" spcFirstLastPara="1" rIns="138475" wrap="square" tIns="317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Practice</a:t>
              </a:r>
              <a:endParaRPr sz="1800"/>
            </a:p>
          </p:txBody>
        </p:sp>
      </p:grpSp>
      <p:pic>
        <p:nvPicPr>
          <p:cNvPr id="331" name="Google Shape;3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932" y="1141813"/>
            <a:ext cx="1701993" cy="166926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/>
          <p:nvPr/>
        </p:nvSpPr>
        <p:spPr>
          <a:xfrm>
            <a:off x="5141100" y="3451200"/>
            <a:ext cx="452700" cy="35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/>
          <p:nvPr>
            <p:ph idx="1" type="body"/>
          </p:nvPr>
        </p:nvSpPr>
        <p:spPr>
          <a:xfrm>
            <a:off x="251520" y="1111387"/>
            <a:ext cx="3685200" cy="2716800"/>
          </a:xfrm>
          <a:prstGeom prst="ellipse">
            <a:avLst/>
          </a:prstGeom>
          <a:solidFill>
            <a:srgbClr val="122C4A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Calibri"/>
              <a:buNone/>
            </a:pPr>
            <a:r>
              <a:rPr b="1" i="0" lang="en-GB" sz="36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/>
          </a:p>
        </p:txBody>
      </p:sp>
      <p:sp>
        <p:nvSpPr>
          <p:cNvPr id="343" name="Google Shape;343;p31"/>
          <p:cNvSpPr txBox="1"/>
          <p:nvPr>
            <p:ph idx="1" type="body"/>
          </p:nvPr>
        </p:nvSpPr>
        <p:spPr>
          <a:xfrm>
            <a:off x="457200" y="10299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-GB" sz="2000"/>
              <a:t>Approaches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-GB" sz="2000"/>
              <a:t>Strategic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-GB" sz="2000"/>
              <a:t>“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</a:t>
            </a:r>
            <a:r>
              <a:rPr lang="en-GB" sz="2000"/>
              <a:t>”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-GB" sz="2000"/>
              <a:t>Key steps in writing the case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	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&amp; Review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Proposal Form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GB" sz="2000"/>
              <a:t>Case </a:t>
            </a:r>
            <a:r>
              <a:rPr lang="en-GB" sz="2000"/>
              <a:t>structure/format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GB" sz="2000"/>
              <a:t>Critical reflection</a:t>
            </a:r>
            <a:endParaRPr sz="2000"/>
          </a:p>
          <a:p>
            <a:pPr indent="-24257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1"/>
          <p:cNvSpPr txBox="1"/>
          <p:nvPr/>
        </p:nvSpPr>
        <p:spPr>
          <a:xfrm>
            <a:off x="5691264" y="1286827"/>
            <a:ext cx="2995500" cy="9720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6"/>
              <a:buFont typeface="Calibri"/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advisor: </a:t>
            </a:r>
            <a:b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John Homewood</a:t>
            </a:r>
            <a:endParaRPr sz="1800"/>
          </a:p>
        </p:txBody>
      </p:sp>
      <p:sp>
        <p:nvSpPr>
          <p:cNvPr id="345" name="Google Shape;345;p31"/>
          <p:cNvSpPr txBox="1"/>
          <p:nvPr/>
        </p:nvSpPr>
        <p:spPr>
          <a:xfrm>
            <a:off x="5691265" y="2598753"/>
            <a:ext cx="2995500" cy="1615500"/>
          </a:xfrm>
          <a:prstGeom prst="rect">
            <a:avLst/>
          </a:prstGeom>
          <a:solidFill>
            <a:srgbClr val="518E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RESOURCES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Guides, documents in  cloud folder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Advisor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advice &amp; feedback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Case Stud</a:t>
            </a:r>
            <a:r>
              <a:rPr lang="en-GB" sz="4800"/>
              <a:t>y Approaches</a:t>
            </a:r>
            <a:endParaRPr/>
          </a:p>
        </p:txBody>
      </p:sp>
      <p:sp>
        <p:nvSpPr>
          <p:cNvPr id="351" name="Google Shape;351;p32"/>
          <p:cNvSpPr txBox="1"/>
          <p:nvPr>
            <p:ph idx="1" type="body"/>
          </p:nvPr>
        </p:nvSpPr>
        <p:spPr>
          <a:xfrm>
            <a:off x="548250" y="1654225"/>
            <a:ext cx="2447100" cy="26700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/>
              <a:t>Opportunity explore your significant improvement practice and leadership, reflect what sparked you into action and motivated you.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/>
              <a:t>First case also helps case study writing development</a:t>
            </a:r>
            <a:endParaRPr sz="1400"/>
          </a:p>
        </p:txBody>
      </p:sp>
      <p:sp>
        <p:nvSpPr>
          <p:cNvPr id="352" name="Google Shape;352;p32"/>
          <p:cNvSpPr txBox="1"/>
          <p:nvPr>
            <p:ph idx="1" type="body"/>
          </p:nvPr>
        </p:nvSpPr>
        <p:spPr>
          <a:xfrm>
            <a:off x="3438100" y="1654225"/>
            <a:ext cx="2447100" cy="26700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/>
              <a:t>Maybe a few years later, interesting and new challenges, reflecting on your own leadership maturity and understanding behaviour of others</a:t>
            </a:r>
            <a:endParaRPr sz="1400"/>
          </a:p>
        </p:txBody>
      </p:sp>
      <p:sp>
        <p:nvSpPr>
          <p:cNvPr id="353" name="Google Shape;353;p32"/>
          <p:cNvSpPr txBox="1"/>
          <p:nvPr>
            <p:ph idx="1" type="body"/>
          </p:nvPr>
        </p:nvSpPr>
        <p:spPr>
          <a:xfrm>
            <a:off x="6173575" y="1654225"/>
            <a:ext cx="2447100" cy="2670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/>
              <a:t>Relating to recent or current role, organisation or project, using insights from previous cases and placing in the context of the here-and-now, with critical reflection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/>
              <a:t>Future context...</a:t>
            </a:r>
            <a:endParaRPr sz="1400"/>
          </a:p>
        </p:txBody>
      </p:sp>
      <p:sp>
        <p:nvSpPr>
          <p:cNvPr id="354" name="Google Shape;354;p32"/>
          <p:cNvSpPr txBox="1"/>
          <p:nvPr>
            <p:ph idx="1" type="body"/>
          </p:nvPr>
        </p:nvSpPr>
        <p:spPr>
          <a:xfrm>
            <a:off x="3438100" y="1239325"/>
            <a:ext cx="2447100" cy="521400"/>
          </a:xfrm>
          <a:prstGeom prst="rect">
            <a:avLst/>
          </a:prstGeom>
          <a:solidFill>
            <a:srgbClr val="2B729E"/>
          </a:solidFill>
          <a:ln cap="flat" cmpd="sng" w="28575">
            <a:solidFill>
              <a:srgbClr val="2B72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Case 2: Building Experience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55" name="Google Shape;355;p32"/>
          <p:cNvSpPr txBox="1"/>
          <p:nvPr>
            <p:ph idx="1" type="body"/>
          </p:nvPr>
        </p:nvSpPr>
        <p:spPr>
          <a:xfrm>
            <a:off x="548250" y="1239325"/>
            <a:ext cx="2447100" cy="521400"/>
          </a:xfrm>
          <a:prstGeom prst="rect">
            <a:avLst/>
          </a:prstGeom>
          <a:solidFill>
            <a:srgbClr val="2B729E"/>
          </a:solidFill>
          <a:ln cap="flat" cmpd="sng" w="28575">
            <a:solidFill>
              <a:srgbClr val="2B72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Case 1: Early Experience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56" name="Google Shape;356;p32"/>
          <p:cNvSpPr txBox="1"/>
          <p:nvPr>
            <p:ph idx="1" type="body"/>
          </p:nvPr>
        </p:nvSpPr>
        <p:spPr>
          <a:xfrm>
            <a:off x="6173575" y="1257425"/>
            <a:ext cx="2447100" cy="521400"/>
          </a:xfrm>
          <a:prstGeom prst="rect">
            <a:avLst/>
          </a:prstGeom>
          <a:solidFill>
            <a:srgbClr val="2B729E"/>
          </a:solidFill>
          <a:ln cap="flat" cmpd="sng" w="28575">
            <a:solidFill>
              <a:srgbClr val="2B72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Case 3: Current or Future Context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Case Stud</a:t>
            </a:r>
            <a:r>
              <a:rPr lang="en-GB" sz="4800"/>
              <a:t>ies - Payback Option</a:t>
            </a:r>
            <a:endParaRPr/>
          </a:p>
        </p:txBody>
      </p:sp>
      <p:sp>
        <p:nvSpPr>
          <p:cNvPr id="362" name="Google Shape;362;p33"/>
          <p:cNvSpPr txBox="1"/>
          <p:nvPr>
            <p:ph idx="1" type="body"/>
          </p:nvPr>
        </p:nvSpPr>
        <p:spPr>
          <a:xfrm>
            <a:off x="548250" y="1654225"/>
            <a:ext cx="2447100" cy="26700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lang="en-GB" sz="1400">
                <a:solidFill>
                  <a:srgbClr val="B7B7B7"/>
                </a:solidFill>
              </a:rPr>
              <a:t>Opportunity explore your significant improvement practice and leadership, reflect what sparked you into action and motivated you.</a:t>
            </a:r>
            <a:endParaRPr b="0" sz="1400">
              <a:solidFill>
                <a:srgbClr val="B7B7B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lang="en-GB" sz="1400">
                <a:solidFill>
                  <a:srgbClr val="B7B7B7"/>
                </a:solidFill>
              </a:rPr>
              <a:t>First case also helps case study writing development</a:t>
            </a:r>
            <a:endParaRPr b="0" sz="1400">
              <a:solidFill>
                <a:srgbClr val="B7B7B7"/>
              </a:solidFill>
            </a:endParaRPr>
          </a:p>
        </p:txBody>
      </p:sp>
      <p:sp>
        <p:nvSpPr>
          <p:cNvPr id="363" name="Google Shape;363;p33"/>
          <p:cNvSpPr txBox="1"/>
          <p:nvPr>
            <p:ph idx="1" type="body"/>
          </p:nvPr>
        </p:nvSpPr>
        <p:spPr>
          <a:xfrm>
            <a:off x="3438100" y="1654225"/>
            <a:ext cx="2447100" cy="26700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GB" sz="1400">
                <a:solidFill>
                  <a:srgbClr val="999999"/>
                </a:solidFill>
              </a:rPr>
              <a:t>Maybe a few years later, interesting and new challenges, reflecting on your own leadership maturity and understanding behaviour of others</a:t>
            </a:r>
            <a:endParaRPr b="0" sz="1400">
              <a:solidFill>
                <a:srgbClr val="999999"/>
              </a:solidFill>
            </a:endParaRPr>
          </a:p>
        </p:txBody>
      </p:sp>
      <p:sp>
        <p:nvSpPr>
          <p:cNvPr id="364" name="Google Shape;364;p33"/>
          <p:cNvSpPr txBox="1"/>
          <p:nvPr>
            <p:ph idx="1" type="body"/>
          </p:nvPr>
        </p:nvSpPr>
        <p:spPr>
          <a:xfrm>
            <a:off x="6173575" y="1654225"/>
            <a:ext cx="2447100" cy="2670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/>
              <a:t>Addresses the need for a clear return on personal development investment.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/>
              <a:t>Integrates the L3 programme with the candidate’s current role.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65" name="Google Shape;365;p33"/>
          <p:cNvSpPr txBox="1"/>
          <p:nvPr>
            <p:ph idx="1" type="body"/>
          </p:nvPr>
        </p:nvSpPr>
        <p:spPr>
          <a:xfrm>
            <a:off x="3438100" y="1239325"/>
            <a:ext cx="2447100" cy="414900"/>
          </a:xfrm>
          <a:prstGeom prst="rect">
            <a:avLst/>
          </a:prstGeom>
          <a:solidFill>
            <a:srgbClr val="2B729E">
              <a:alpha val="49800"/>
            </a:srgbClr>
          </a:solidFill>
          <a:ln cap="flat" cmpd="sng" w="28575">
            <a:solidFill>
              <a:srgbClr val="2B72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GB" sz="1400">
                <a:solidFill>
                  <a:srgbClr val="FFFFFF"/>
                </a:solidFill>
              </a:rPr>
              <a:t>Case 2: Building Experience</a:t>
            </a:r>
            <a:endParaRPr b="0" sz="1400">
              <a:solidFill>
                <a:srgbClr val="FFFFFF"/>
              </a:solidFill>
            </a:endParaRPr>
          </a:p>
        </p:txBody>
      </p:sp>
      <p:sp>
        <p:nvSpPr>
          <p:cNvPr id="366" name="Google Shape;366;p33"/>
          <p:cNvSpPr txBox="1"/>
          <p:nvPr>
            <p:ph idx="1" type="body"/>
          </p:nvPr>
        </p:nvSpPr>
        <p:spPr>
          <a:xfrm>
            <a:off x="548250" y="1239325"/>
            <a:ext cx="2447100" cy="414900"/>
          </a:xfrm>
          <a:prstGeom prst="rect">
            <a:avLst/>
          </a:prstGeom>
          <a:solidFill>
            <a:srgbClr val="2B729E">
              <a:alpha val="49800"/>
            </a:srgbClr>
          </a:solidFill>
          <a:ln cap="flat" cmpd="sng" w="28575">
            <a:solidFill>
              <a:srgbClr val="2B72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GB" sz="1400">
                <a:solidFill>
                  <a:srgbClr val="FFFFFF"/>
                </a:solidFill>
              </a:rPr>
              <a:t>Case 1: Early Experience</a:t>
            </a:r>
            <a:endParaRPr b="0" sz="1400">
              <a:solidFill>
                <a:srgbClr val="FFFFFF"/>
              </a:solidFill>
            </a:endParaRPr>
          </a:p>
        </p:txBody>
      </p:sp>
      <p:sp>
        <p:nvSpPr>
          <p:cNvPr id="367" name="Google Shape;367;p33"/>
          <p:cNvSpPr txBox="1"/>
          <p:nvPr>
            <p:ph idx="1" type="body"/>
          </p:nvPr>
        </p:nvSpPr>
        <p:spPr>
          <a:xfrm>
            <a:off x="6173575" y="1239325"/>
            <a:ext cx="2447100" cy="414900"/>
          </a:xfrm>
          <a:prstGeom prst="rect">
            <a:avLst/>
          </a:prstGeom>
          <a:solidFill>
            <a:srgbClr val="2B729E"/>
          </a:solidFill>
          <a:ln cap="flat" cmpd="sng" w="28575">
            <a:solidFill>
              <a:srgbClr val="2B72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Case 3: Payback Case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68" name="Google Shape;368;p33"/>
          <p:cNvSpPr/>
          <p:nvPr/>
        </p:nvSpPr>
        <p:spPr>
          <a:xfrm>
            <a:off x="44425" y="86913"/>
            <a:ext cx="229500" cy="210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8B133"/>
          </a:solidFill>
          <a:ln cap="flat" cmpd="sng" w="9525">
            <a:solidFill>
              <a:srgbClr val="3B64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3"/>
          <p:cNvSpPr/>
          <p:nvPr/>
        </p:nvSpPr>
        <p:spPr>
          <a:xfrm>
            <a:off x="7515000" y="549800"/>
            <a:ext cx="1533222" cy="986256"/>
          </a:xfrm>
          <a:prstGeom prst="irregularSeal2">
            <a:avLst/>
          </a:prstGeom>
          <a:solidFill>
            <a:srgbClr val="E2DD9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NEW!</a:t>
            </a:r>
            <a:endParaRPr b="1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 txBox="1"/>
          <p:nvPr/>
        </p:nvSpPr>
        <p:spPr>
          <a:xfrm>
            <a:off x="1413250" y="655006"/>
            <a:ext cx="1948200" cy="494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i="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4"/>
          <p:cNvSpPr txBox="1"/>
          <p:nvPr/>
        </p:nvSpPr>
        <p:spPr>
          <a:xfrm>
            <a:off x="1410100" y="45825"/>
            <a:ext cx="1948200" cy="437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Kick off Session</a:t>
            </a:r>
            <a:endParaRPr i="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4"/>
          <p:cNvSpPr txBox="1"/>
          <p:nvPr/>
        </p:nvSpPr>
        <p:spPr>
          <a:xfrm>
            <a:off x="1394425" y="1321195"/>
            <a:ext cx="1974300" cy="494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Cases  </a:t>
            </a:r>
            <a:r>
              <a:rPr i="0" lang="en-GB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GB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i="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4"/>
          <p:cNvSpPr txBox="1"/>
          <p:nvPr/>
        </p:nvSpPr>
        <p:spPr>
          <a:xfrm>
            <a:off x="1394375" y="1950537"/>
            <a:ext cx="1974300" cy="486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Assignment</a:t>
            </a:r>
            <a:endParaRPr i="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4"/>
          <p:cNvSpPr txBox="1"/>
          <p:nvPr/>
        </p:nvSpPr>
        <p:spPr>
          <a:xfrm>
            <a:off x="1406050" y="3904000"/>
            <a:ext cx="1974300" cy="523500"/>
          </a:xfrm>
          <a:prstGeom prst="rect">
            <a:avLst/>
          </a:prstGeom>
          <a:solidFill>
            <a:srgbClr val="2B729E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verall assessment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i="0" lang="en-GB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rovi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sional C</a:t>
            </a:r>
            <a:r>
              <a:rPr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ertificate </a:t>
            </a:r>
            <a:endParaRPr i="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4"/>
          <p:cNvSpPr txBox="1"/>
          <p:nvPr/>
        </p:nvSpPr>
        <p:spPr>
          <a:xfrm>
            <a:off x="1406050" y="3230921"/>
            <a:ext cx="1974300" cy="530100"/>
          </a:xfrm>
          <a:prstGeom prst="rect">
            <a:avLst/>
          </a:prstGeom>
          <a:solidFill>
            <a:srgbClr val="2B729E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 presentation &amp; Case proposal</a:t>
            </a:r>
            <a:endParaRPr i="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4"/>
          <p:cNvSpPr/>
          <p:nvPr/>
        </p:nvSpPr>
        <p:spPr>
          <a:xfrm rot="5400000">
            <a:off x="2289725" y="438550"/>
            <a:ext cx="183600" cy="27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4"/>
          <p:cNvSpPr txBox="1"/>
          <p:nvPr>
            <p:ph type="title"/>
          </p:nvPr>
        </p:nvSpPr>
        <p:spPr>
          <a:xfrm>
            <a:off x="4038600" y="79500"/>
            <a:ext cx="4464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3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L3 Process - Payback Model</a:t>
            </a:r>
            <a:endParaRPr sz="3700"/>
          </a:p>
        </p:txBody>
      </p:sp>
      <p:sp>
        <p:nvSpPr>
          <p:cNvPr id="385" name="Google Shape;385;p34"/>
          <p:cNvSpPr txBox="1"/>
          <p:nvPr/>
        </p:nvSpPr>
        <p:spPr>
          <a:xfrm>
            <a:off x="4158650" y="799850"/>
            <a:ext cx="4627500" cy="4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libri"/>
              <a:buChar char="●"/>
            </a:pPr>
            <a:r>
              <a:rPr lang="en-GB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Personal Timetable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libri"/>
              <a:buChar char="●"/>
            </a:pPr>
            <a:r>
              <a:rPr lang="en-GB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Case Proposals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libri"/>
              <a:buChar char="●"/>
            </a:pPr>
            <a:r>
              <a:rPr lang="en-GB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Case 1 - initial focus, style feedback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libri"/>
              <a:buChar char="●"/>
            </a:pPr>
            <a:r>
              <a:rPr lang="en-GB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Case 2 - More experiential case material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libri"/>
              <a:buChar char="●"/>
            </a:pPr>
            <a:r>
              <a:rPr lang="en-GB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Background reading &amp; research for assignment (can start immediately)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libri"/>
              <a:buChar char="●"/>
            </a:pPr>
            <a:r>
              <a:rPr lang="en-GB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Main work on Assignment starts after cases completed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Case 3: ‘Payback Project’ Briefing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Panel presentation - shaped &amp; informed by cases, assignment and payback project briefing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Payback Project is initiated, in business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Calibri"/>
              <a:buChar char="●"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Review of initiation and certification confirmation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4"/>
          <p:cNvSpPr txBox="1"/>
          <p:nvPr/>
        </p:nvSpPr>
        <p:spPr>
          <a:xfrm>
            <a:off x="1400190" y="2593539"/>
            <a:ext cx="1974300" cy="494400"/>
          </a:xfrm>
          <a:prstGeom prst="rect">
            <a:avLst/>
          </a:prstGeom>
          <a:solidFill>
            <a:srgbClr val="2B729E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‘Payback </a:t>
            </a:r>
            <a:r>
              <a:rPr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i="0" lang="en-GB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Briefing</a:t>
            </a:r>
            <a:endParaRPr i="0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4"/>
          <p:cNvSpPr txBox="1"/>
          <p:nvPr/>
        </p:nvSpPr>
        <p:spPr>
          <a:xfrm>
            <a:off x="1406050" y="4600825"/>
            <a:ext cx="1974300" cy="494400"/>
          </a:xfrm>
          <a:prstGeom prst="rect">
            <a:avLst/>
          </a:prstGeom>
          <a:solidFill>
            <a:srgbClr val="2B729E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3 Initiated:</a:t>
            </a:r>
            <a:r>
              <a:rPr i="0" lang="en-GB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i="0" lang="en-GB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ertificate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Confirmed</a:t>
            </a:r>
            <a:endParaRPr b="0" i="0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4"/>
          <p:cNvSpPr/>
          <p:nvPr/>
        </p:nvSpPr>
        <p:spPr>
          <a:xfrm>
            <a:off x="4233575" y="3048100"/>
            <a:ext cx="4552500" cy="1639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4"/>
          <p:cNvSpPr/>
          <p:nvPr/>
        </p:nvSpPr>
        <p:spPr>
          <a:xfrm rot="5400000">
            <a:off x="2289725" y="1104713"/>
            <a:ext cx="183600" cy="27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4"/>
          <p:cNvSpPr/>
          <p:nvPr/>
        </p:nvSpPr>
        <p:spPr>
          <a:xfrm rot="5400000">
            <a:off x="2295550" y="1770900"/>
            <a:ext cx="183600" cy="27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4"/>
          <p:cNvSpPr/>
          <p:nvPr/>
        </p:nvSpPr>
        <p:spPr>
          <a:xfrm rot="5400000">
            <a:off x="2295550" y="2402563"/>
            <a:ext cx="183600" cy="27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4"/>
          <p:cNvSpPr/>
          <p:nvPr/>
        </p:nvSpPr>
        <p:spPr>
          <a:xfrm rot="5400000">
            <a:off x="2295550" y="3055225"/>
            <a:ext cx="183600" cy="27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4"/>
          <p:cNvSpPr/>
          <p:nvPr/>
        </p:nvSpPr>
        <p:spPr>
          <a:xfrm rot="5400000">
            <a:off x="2301400" y="3707875"/>
            <a:ext cx="183600" cy="27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4"/>
          <p:cNvSpPr/>
          <p:nvPr/>
        </p:nvSpPr>
        <p:spPr>
          <a:xfrm rot="5400000">
            <a:off x="2295550" y="4382800"/>
            <a:ext cx="183600" cy="27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Selecting Your Three Cases</a:t>
            </a:r>
            <a:endParaRPr/>
          </a:p>
        </p:txBody>
      </p:sp>
      <p:sp>
        <p:nvSpPr>
          <p:cNvPr id="400" name="Google Shape;400;p35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First step - </a:t>
            </a:r>
            <a:r>
              <a:rPr lang="en-GB">
                <a:highlight>
                  <a:srgbClr val="FFFF00"/>
                </a:highlight>
              </a:rPr>
              <a:t>complete case study </a:t>
            </a:r>
            <a:r>
              <a:rPr lang="en-GB">
                <a:highlight>
                  <a:srgbClr val="FFFF00"/>
                </a:highlight>
              </a:rPr>
              <a:t>outline </a:t>
            </a:r>
            <a:r>
              <a:rPr lang="en-GB">
                <a:highlight>
                  <a:srgbClr val="FFFF00"/>
                </a:highlight>
              </a:rPr>
              <a:t>form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Criteria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Strategic transformation – see below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No date constraint – but data accessibility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Clear learning opportunity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Linkage to career path (ref application form)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Developmental aspect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Experiential aspect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Linkage of cases to each other optional</a:t>
            </a:r>
            <a:endParaRPr/>
          </a:p>
        </p:txBody>
      </p:sp>
      <p:pic>
        <p:nvPicPr>
          <p:cNvPr id="401" name="Google Shape;4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825" y="1106125"/>
            <a:ext cx="2909976" cy="3270224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6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Strategic/Transformational </a:t>
            </a:r>
            <a:r>
              <a:rPr lang="en-GB" sz="4400"/>
              <a:t>Level</a:t>
            </a:r>
            <a:endParaRPr/>
          </a:p>
        </p:txBody>
      </p:sp>
      <p:sp>
        <p:nvSpPr>
          <p:cNvPr id="407" name="Google Shape;407;p36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Focus</a:t>
            </a:r>
            <a:r>
              <a:rPr lang="en-GB"/>
              <a:t>: design, implement, sustain major system improvements, initiatives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Organisation, division/dept/group, extended enterprise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Your r</a:t>
            </a:r>
            <a:r>
              <a:rPr lang="en-GB"/>
              <a:t>ole: significant management/leadership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Design, planning, managing people, communication, engagement, coordination, accountability, etc.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Case should demonstrates candidates own competency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</a:t>
            </a:r>
            <a:r>
              <a:rPr lang="en-GB"/>
              <a:t>case </a:t>
            </a:r>
            <a:r>
              <a:rPr lang="en-GB"/>
              <a:t>should have key strategic linkage &amp; impact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aligned to organisational objectives, strategy, KPI’s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Who’s Who</a:t>
            </a:r>
            <a:endParaRPr/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4651" y="1549930"/>
            <a:ext cx="2731629" cy="258183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xxx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John Homewood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“Lean” Case</a:t>
            </a:r>
            <a:endParaRPr/>
          </a:p>
        </p:txBody>
      </p:sp>
      <p:sp>
        <p:nvSpPr>
          <p:cNvPr id="413" name="Google Shape;413;p37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word </a:t>
            </a:r>
            <a:r>
              <a:rPr lang="en-GB">
                <a:highlight>
                  <a:srgbClr val="FFFF00"/>
                </a:highlight>
              </a:rPr>
              <a:t>‘lean’ </a:t>
            </a:r>
            <a:r>
              <a:rPr lang="en-GB"/>
              <a:t>does not have to feature explicitly in the project. 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Business, process, operational excellence, CI etc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</a:t>
            </a:r>
            <a:r>
              <a:rPr lang="en-GB"/>
              <a:t>it</a:t>
            </a:r>
            <a:r>
              <a:rPr lang="en-GB"/>
              <a:t> aimed to achieve the following (not necessarily all), then it is suitable, eg: 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Systemic transformation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Release/create capacity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Enhance, add value for customers, reduce waste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Improve throughput/flow, productivity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Improve quality; enhance capability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"/>
          <p:cNvSpPr txBox="1"/>
          <p:nvPr>
            <p:ph type="title"/>
          </p:nvPr>
        </p:nvSpPr>
        <p:spPr>
          <a:xfrm>
            <a:off x="462738" y="-9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Key Steps in Writing the </a:t>
            </a:r>
            <a:r>
              <a:rPr lang="en-GB" sz="4000"/>
              <a:t>C</a:t>
            </a:r>
            <a:r>
              <a:rPr b="1" i="0" lang="en-GB" sz="40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ase - EG</a:t>
            </a:r>
            <a:endParaRPr sz="4000"/>
          </a:p>
        </p:txBody>
      </p:sp>
      <p:sp>
        <p:nvSpPr>
          <p:cNvPr id="422" name="Google Shape;422;p38"/>
          <p:cNvSpPr/>
          <p:nvPr/>
        </p:nvSpPr>
        <p:spPr>
          <a:xfrm>
            <a:off x="1331640" y="1005576"/>
            <a:ext cx="2088300" cy="484500"/>
          </a:xfrm>
          <a:prstGeom prst="rect">
            <a:avLst/>
          </a:prstGeom>
          <a:solidFill>
            <a:srgbClr val="5A8D9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the case, outline proposal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1331640" y="1815666"/>
            <a:ext cx="2088300" cy="484500"/>
          </a:xfrm>
          <a:prstGeom prst="rect">
            <a:avLst/>
          </a:prstGeom>
          <a:solidFill>
            <a:srgbClr val="5A8D9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Gathering information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1331640" y="2625756"/>
            <a:ext cx="2088300" cy="484500"/>
          </a:xfrm>
          <a:prstGeom prst="rect">
            <a:avLst/>
          </a:prstGeom>
          <a:solidFill>
            <a:srgbClr val="5A8D9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Structuring the case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1331640" y="3435846"/>
            <a:ext cx="2088300" cy="486000"/>
          </a:xfrm>
          <a:prstGeom prst="rect">
            <a:avLst/>
          </a:prstGeom>
          <a:solidFill>
            <a:srgbClr val="5A8D9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Writing the case report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8"/>
          <p:cNvSpPr/>
          <p:nvPr/>
        </p:nvSpPr>
        <p:spPr>
          <a:xfrm>
            <a:off x="1301967" y="4193236"/>
            <a:ext cx="2088300" cy="484500"/>
          </a:xfrm>
          <a:prstGeom prst="rect">
            <a:avLst/>
          </a:prstGeom>
          <a:solidFill>
            <a:srgbClr val="5A8D9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Reviewing and redrafting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p38"/>
          <p:cNvGrpSpPr/>
          <p:nvPr/>
        </p:nvGrpSpPr>
        <p:grpSpPr>
          <a:xfrm>
            <a:off x="3779882" y="1735214"/>
            <a:ext cx="5485737" cy="810090"/>
            <a:chOff x="3779911" y="2313619"/>
            <a:chExt cx="5302278" cy="1080120"/>
          </a:xfrm>
        </p:grpSpPr>
        <p:sp>
          <p:nvSpPr>
            <p:cNvPr id="428" name="Google Shape;428;p38"/>
            <p:cNvSpPr/>
            <p:nvPr/>
          </p:nvSpPr>
          <p:spPr>
            <a:xfrm>
              <a:off x="4401669" y="2313619"/>
              <a:ext cx="4680520" cy="1080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Reports, presentations, A3’s etc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Contact colleagues, project participants if possible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Recording thoughts – eg notes, diagrams, mind-maps*</a:t>
              </a:r>
              <a:endParaRPr/>
            </a:p>
            <a:p>
              <a:pPr indent="-762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3779911" y="2522569"/>
              <a:ext cx="433470" cy="36004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22C4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38"/>
          <p:cNvGrpSpPr/>
          <p:nvPr/>
        </p:nvGrpSpPr>
        <p:grpSpPr>
          <a:xfrm>
            <a:off x="3779827" y="795013"/>
            <a:ext cx="4593302" cy="588605"/>
            <a:chOff x="3779912" y="1132026"/>
            <a:chExt cx="3516807" cy="784806"/>
          </a:xfrm>
        </p:grpSpPr>
        <p:sp>
          <p:nvSpPr>
            <p:cNvPr id="431" name="Google Shape;431;p38"/>
            <p:cNvSpPr/>
            <p:nvPr/>
          </p:nvSpPr>
          <p:spPr>
            <a:xfrm>
              <a:off x="4272419" y="1132026"/>
              <a:ext cx="30243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What’s behind the case - context?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Core theme, storyline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 area of focus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Submit outline form</a:t>
              </a:r>
              <a:endParaRPr>
                <a:highlight>
                  <a:srgbClr val="FFFF00"/>
                </a:highlight>
              </a:endParaRPr>
            </a:p>
            <a:p>
              <a:pPr indent="-762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3779912" y="1556792"/>
              <a:ext cx="360040" cy="36004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22C4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38"/>
          <p:cNvGrpSpPr/>
          <p:nvPr/>
        </p:nvGrpSpPr>
        <p:grpSpPr>
          <a:xfrm>
            <a:off x="3779911" y="2621504"/>
            <a:ext cx="5308460" cy="484650"/>
            <a:chOff x="3779911" y="3495339"/>
            <a:chExt cx="5308460" cy="646200"/>
          </a:xfrm>
        </p:grpSpPr>
        <p:sp>
          <p:nvSpPr>
            <p:cNvPr id="434" name="Google Shape;434;p38"/>
            <p:cNvSpPr/>
            <p:nvPr/>
          </p:nvSpPr>
          <p:spPr>
            <a:xfrm>
              <a:off x="4407771" y="3495339"/>
              <a:ext cx="46806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 the standard structure → see template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Consider its logical </a:t>
              </a: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flow</a:t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3779911" y="3645024"/>
              <a:ext cx="448471" cy="36004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22C4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8"/>
          <p:cNvGrpSpPr/>
          <p:nvPr/>
        </p:nvGrpSpPr>
        <p:grpSpPr>
          <a:xfrm>
            <a:off x="3779859" y="3272455"/>
            <a:ext cx="5308319" cy="648072"/>
            <a:chOff x="3779912" y="4363274"/>
            <a:chExt cx="4261656" cy="864096"/>
          </a:xfrm>
        </p:grpSpPr>
        <p:sp>
          <p:nvSpPr>
            <p:cNvPr id="437" name="Google Shape;437;p38"/>
            <p:cNvSpPr/>
            <p:nvPr/>
          </p:nvSpPr>
          <p:spPr>
            <a:xfrm>
              <a:off x="4296344" y="4363274"/>
              <a:ext cx="3745224" cy="864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first draft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Turn notes, bullet points into paragraphs, add diagrams etc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Submit draft for review</a:t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3779912" y="4653136"/>
              <a:ext cx="360040" cy="36004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22C4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38"/>
          <p:cNvGrpSpPr/>
          <p:nvPr/>
        </p:nvGrpSpPr>
        <p:grpSpPr>
          <a:xfrm>
            <a:off x="3779912" y="4138576"/>
            <a:ext cx="5323795" cy="484748"/>
            <a:chOff x="3779912" y="5518102"/>
            <a:chExt cx="5323795" cy="646331"/>
          </a:xfrm>
        </p:grpSpPr>
        <p:sp>
          <p:nvSpPr>
            <p:cNvPr id="440" name="Google Shape;440;p38"/>
            <p:cNvSpPr/>
            <p:nvPr/>
          </p:nvSpPr>
          <p:spPr>
            <a:xfrm>
              <a:off x="4423187" y="5518102"/>
              <a:ext cx="46805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Take account of comments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Redraft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Proof reading by third party</a:t>
              </a:r>
              <a:endParaRPr/>
            </a:p>
            <a:p>
              <a:pPr indent="-165100" lvl="0" marL="1778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Submit</a:t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3779912" y="5661248"/>
              <a:ext cx="470256" cy="36004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22C4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38"/>
          <p:cNvSpPr/>
          <p:nvPr/>
        </p:nvSpPr>
        <p:spPr>
          <a:xfrm rot="5400000">
            <a:off x="2223100" y="1538992"/>
            <a:ext cx="3054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22C4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8"/>
          <p:cNvSpPr/>
          <p:nvPr/>
        </p:nvSpPr>
        <p:spPr>
          <a:xfrm rot="5400000">
            <a:off x="2223100" y="2327955"/>
            <a:ext cx="3054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22C4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8"/>
          <p:cNvSpPr/>
          <p:nvPr/>
        </p:nvSpPr>
        <p:spPr>
          <a:xfrm rot="5400000">
            <a:off x="2223100" y="3138042"/>
            <a:ext cx="3054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22C4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8"/>
          <p:cNvSpPr/>
          <p:nvPr/>
        </p:nvSpPr>
        <p:spPr>
          <a:xfrm rot="5400000">
            <a:off x="2223100" y="3949642"/>
            <a:ext cx="3054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22C4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099" y="0"/>
            <a:ext cx="640511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9"/>
          <p:cNvSpPr txBox="1"/>
          <p:nvPr/>
        </p:nvSpPr>
        <p:spPr>
          <a:xfrm>
            <a:off x="6974200" y="65325"/>
            <a:ext cx="20703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Example case planning mind map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0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Writing </a:t>
            </a:r>
            <a:r>
              <a:rPr b="1" i="0" lang="en-GB" sz="4800" u="none" cap="small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Key Points </a:t>
            </a:r>
            <a:endParaRPr/>
          </a:p>
        </p:txBody>
      </p:sp>
      <p:sp>
        <p:nvSpPr>
          <p:cNvPr id="457" name="Google Shape;457;p40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Follow the section headings &amp; guidelines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Concise language, keep narrative flowing </a:t>
            </a:r>
            <a:r>
              <a:rPr lang="en-GB"/>
              <a:t>→</a:t>
            </a:r>
            <a:r>
              <a:rPr lang="en-GB"/>
              <a:t> </a:t>
            </a:r>
            <a:r>
              <a:rPr lang="en-GB"/>
              <a:t>avoid</a:t>
            </a:r>
            <a:r>
              <a:rPr lang="en-GB"/>
              <a:t> </a:t>
            </a:r>
            <a:r>
              <a:rPr lang="en-GB"/>
              <a:t>‘padding’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Conclusion: should </a:t>
            </a:r>
            <a:r>
              <a:rPr lang="en-GB"/>
              <a:t>be a </a:t>
            </a:r>
            <a:r>
              <a:rPr lang="en-GB"/>
              <a:t>logical consequence of what has gone before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in the first person if preferred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Include charts, diagrams etc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Supplementary material can be in </a:t>
            </a:r>
            <a:r>
              <a:rPr lang="en-GB"/>
              <a:t>an appendix and copies added to the folder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Length: core document 10 to 15 pages → “less is more…”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S</a:t>
            </a:r>
            <a:r>
              <a:rPr lang="en-GB"/>
              <a:t>upporting/background</a:t>
            </a:r>
            <a:r>
              <a:rPr lang="en-GB"/>
              <a:t> </a:t>
            </a:r>
            <a:r>
              <a:rPr lang="en-GB"/>
              <a:t>material can be uploaded to the folder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Third Case Option: Future Focus</a:t>
            </a:r>
            <a:endParaRPr/>
          </a:p>
        </p:txBody>
      </p:sp>
      <p:sp>
        <p:nvSpPr>
          <p:cNvPr id="464" name="Google Shape;464;p41"/>
          <p:cNvSpPr txBox="1"/>
          <p:nvPr>
            <p:ph idx="1" type="body"/>
          </p:nvPr>
        </p:nvSpPr>
        <p:spPr>
          <a:xfrm>
            <a:off x="457200" y="1029925"/>
            <a:ext cx="6206700" cy="340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new project linked to the candidate’s current role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drawing on insights from previous cases &amp; assignment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Address an initiative of strategic importance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 clear strategic benefit &amp; tangible return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Project plan presented at panel presentation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Documents the analysis, design &amp; initiation of a live case 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Payback expectation part of the plan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Project initiation marks confirmation of certification 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Opportunity for ongoing LCS contact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EG continual learning, knowledge dissemination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300"/>
              </a:spcAft>
              <a:buNone/>
            </a:pPr>
            <a:r>
              <a:t/>
            </a:r>
            <a:endParaRPr/>
          </a:p>
        </p:txBody>
      </p:sp>
      <p:pic>
        <p:nvPicPr>
          <p:cNvPr id="465" name="Google Shape;46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375" y="1524100"/>
            <a:ext cx="2421450" cy="24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Case Assessment</a:t>
            </a:r>
            <a:endParaRPr/>
          </a:p>
        </p:txBody>
      </p:sp>
      <p:sp>
        <p:nvSpPr>
          <p:cNvPr id="471" name="Google Shape;471;p42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Keeping to the </a:t>
            </a:r>
            <a:r>
              <a:rPr lang="en-GB"/>
              <a:t>case structure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Introduction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Method &amp; Approach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Analysis &amp; Results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Conclusions &amp; Sustainability</a:t>
            </a:r>
            <a:endParaRPr/>
          </a:p>
          <a:p>
            <a:pPr indent="-317500" lvl="1" marL="914400" rtl="0" algn="l">
              <a:spcBef>
                <a:spcPts val="480"/>
              </a:spcBef>
              <a:spcAft>
                <a:spcPts val="0"/>
              </a:spcAft>
              <a:buSzPts val="1400"/>
              <a:buChar char="➝"/>
            </a:pPr>
            <a:r>
              <a:rPr lang="en-GB">
                <a:highlight>
                  <a:srgbClr val="FFFF00"/>
                </a:highlight>
              </a:rPr>
              <a:t>Critical Reflections</a:t>
            </a:r>
            <a:endParaRPr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Quality of organisation &amp; flow of narrative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Quality of critical thinking, personal insights &amp; learning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3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3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Support &amp; Review</a:t>
            </a:r>
            <a:endParaRPr/>
          </a:p>
        </p:txBody>
      </p:sp>
      <p:sp>
        <p:nvSpPr>
          <p:cNvPr id="477" name="Google Shape;477;p43"/>
          <p:cNvSpPr txBox="1"/>
          <p:nvPr>
            <p:ph idx="1" type="body"/>
          </p:nvPr>
        </p:nvSpPr>
        <p:spPr>
          <a:xfrm>
            <a:off x="457200" y="1029925"/>
            <a:ext cx="8229600" cy="3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Case outline </a:t>
            </a:r>
            <a:r>
              <a:rPr lang="en-GB"/>
              <a:t>form completion &amp; quick feedback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One-to-one support reviewing &amp; refining the cases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Aim for 3 main stages: 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initial draft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revised draft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final </a:t>
            </a:r>
            <a:r>
              <a:rPr lang="en-GB"/>
              <a:t>version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LCS may send reminders or request for status update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Google Docs documents in L3 Folder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Comment/review facility will be used – ideally no emailing!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4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Case Proposals</a:t>
            </a:r>
            <a:endParaRPr/>
          </a:p>
        </p:txBody>
      </p:sp>
      <p:sp>
        <p:nvSpPr>
          <p:cNvPr id="483" name="Google Shape;483;p44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00"/>
                </a:highlight>
              </a:rPr>
              <a:t>Use </a:t>
            </a:r>
            <a:r>
              <a:rPr lang="en-GB">
                <a:highlight>
                  <a:srgbClr val="FFFF00"/>
                </a:highlight>
              </a:rPr>
              <a:t>c</a:t>
            </a:r>
            <a:r>
              <a:rPr lang="en-GB">
                <a:highlight>
                  <a:srgbClr val="FFFF00"/>
                </a:highlight>
              </a:rPr>
              <a:t>ase study </a:t>
            </a:r>
            <a:r>
              <a:rPr lang="en-GB">
                <a:highlight>
                  <a:srgbClr val="FFFF00"/>
                </a:highlight>
              </a:rPr>
              <a:t>outline</a:t>
            </a:r>
            <a:r>
              <a:rPr lang="en-GB">
                <a:highlight>
                  <a:srgbClr val="FFFF00"/>
                </a:highlight>
              </a:rPr>
              <a:t> form x3</a:t>
            </a:r>
            <a:endParaRPr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Working Title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Summary of cases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Explain why it qualifies as a L3 case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One page in length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Copies in L3 Folder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484" name="Google Shape;48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949" y="1106128"/>
            <a:ext cx="2412637" cy="3369863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Case Structure &amp; </a:t>
            </a:r>
            <a:r>
              <a:rPr lang="en-GB"/>
              <a:t>Format</a:t>
            </a:r>
            <a:endParaRPr/>
          </a:p>
        </p:txBody>
      </p:sp>
      <p:sp>
        <p:nvSpPr>
          <p:cNvPr id="490" name="Google Shape;490;p45"/>
          <p:cNvSpPr txBox="1"/>
          <p:nvPr>
            <p:ph idx="1" type="body"/>
          </p:nvPr>
        </p:nvSpPr>
        <p:spPr>
          <a:xfrm>
            <a:off x="457200" y="1106125"/>
            <a:ext cx="50721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</a:t>
            </a:r>
            <a:r>
              <a:rPr lang="en-GB"/>
              <a:t>c</a:t>
            </a:r>
            <a:r>
              <a:rPr lang="en-GB"/>
              <a:t>ase study </a:t>
            </a:r>
            <a:r>
              <a:rPr lang="en-GB"/>
              <a:t>report template (in L3 folder)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Introduction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Method &amp; Approach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Analysis &amp; Results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Conclusions &amp; Sustainability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Critical Reflection: 3 explicit questions to address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Supporting documents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Guidelines for each section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Three critical reflection questions to address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Supporting documents can be included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Upload to folder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491" name="Google Shape;4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399" y="1096724"/>
            <a:ext cx="2358450" cy="335677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6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Critical Reflection I</a:t>
            </a:r>
            <a:endParaRPr/>
          </a:p>
        </p:txBody>
      </p:sp>
      <p:sp>
        <p:nvSpPr>
          <p:cNvPr id="498" name="Google Shape;498;p46"/>
          <p:cNvSpPr txBox="1"/>
          <p:nvPr>
            <p:ph idx="1" type="body"/>
          </p:nvPr>
        </p:nvSpPr>
        <p:spPr>
          <a:xfrm>
            <a:off x="457200" y="1029926"/>
            <a:ext cx="8229600" cy="340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cap="small"/>
              <a:t>How did the Case Experience Impact on Your Approach to Leadership?</a:t>
            </a:r>
            <a:endParaRPr sz="2400" cap="small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/>
              <a:t>Items to consider - how it may have affected: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personal leadership style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appreciation of your strengths and weaknesses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approach to managing change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The way you communicate - orally or written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How you motivate people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How you foster staff/team engagement in the changes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approach to guiding, coaching or mentoring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 on </a:t>
            </a: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Confidentiality</a:t>
            </a:r>
            <a:endParaRPr/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 submitted material remains confidential and will not be distributed or communicated in any way outside of the LCS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Formal NDA agreement can be signed if necessary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Critical Reflection II</a:t>
            </a:r>
            <a:endParaRPr/>
          </a:p>
        </p:txBody>
      </p:sp>
      <p:sp>
        <p:nvSpPr>
          <p:cNvPr id="505" name="Google Shape;505;p47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cap="small"/>
              <a:t>How did the Case Experience Impact the Way you Apply Lean Thinking?</a:t>
            </a:r>
            <a:endParaRPr sz="2400" cap="small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/>
              <a:t>Items to consider - how it may have affected: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overall methodology or model for applying lean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use of tools &amp; techniques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The pace at which you implement lean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consideration of the prerequisites for sustaining lean initiatives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The way you communicate lean thinking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How you implement a lean plan or strategy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0" lang="en-GB" sz="1200"/>
              <a:t>I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8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Critical Reflection III</a:t>
            </a:r>
            <a:endParaRPr/>
          </a:p>
        </p:txBody>
      </p:sp>
      <p:sp>
        <p:nvSpPr>
          <p:cNvPr id="512" name="Google Shape;512;p48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cap="small"/>
              <a:t>How did the Case Experience Impact on Your Understanding of Lean Thinking?</a:t>
            </a:r>
            <a:endParaRPr sz="2400" cap="small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/>
              <a:t>Items to consider - how it may have affected: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view of how lean thinking is evolving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The challenges facing lean thinking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How you define lean thinking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thoughts on lean’s applicability in different contexts</a:t>
            </a:r>
            <a:endParaRPr b="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●"/>
            </a:pPr>
            <a:r>
              <a:rPr b="0" lang="en-GB"/>
              <a:t>Your view on how adaptable lean is.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9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Study Template</a:t>
            </a:r>
            <a:endParaRPr/>
          </a:p>
        </p:txBody>
      </p:sp>
      <p:sp>
        <p:nvSpPr>
          <p:cNvPr id="519" name="Google Shape;519;p49"/>
          <p:cNvSpPr txBox="1"/>
          <p:nvPr>
            <p:ph idx="1" type="body"/>
          </p:nvPr>
        </p:nvSpPr>
        <p:spPr>
          <a:xfrm>
            <a:off x="457200" y="1106125"/>
            <a:ext cx="2861700" cy="340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Template </a:t>
            </a:r>
            <a:r>
              <a:rPr lang="en-GB"/>
              <a:t>available</a:t>
            </a:r>
            <a:r>
              <a:rPr lang="en-GB"/>
              <a:t> L3 folder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Can type </a:t>
            </a:r>
            <a:r>
              <a:rPr lang="en-GB"/>
              <a:t>directly into a cloud document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Useful collaboration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Comment &amp; review facility</a:t>
            </a:r>
            <a:r>
              <a:rPr lang="en-GB"/>
              <a:t> used by advisor</a:t>
            </a:r>
            <a:endParaRPr/>
          </a:p>
        </p:txBody>
      </p:sp>
      <p:pic>
        <p:nvPicPr>
          <p:cNvPr id="520" name="Google Shape;5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800" y="1106125"/>
            <a:ext cx="2374750" cy="327212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1" name="Google Shape;52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300" y="1096724"/>
            <a:ext cx="2325499" cy="327212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>
            <p:ph idx="1" type="body"/>
          </p:nvPr>
        </p:nvSpPr>
        <p:spPr>
          <a:xfrm>
            <a:off x="251520" y="1111387"/>
            <a:ext cx="3685200" cy="2716800"/>
          </a:xfrm>
          <a:prstGeom prst="ellipse">
            <a:avLst/>
          </a:prstGeom>
          <a:solidFill>
            <a:srgbClr val="122C4A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12"/>
              <a:buFont typeface="Calibri"/>
              <a:buNone/>
            </a:pPr>
            <a:r>
              <a:rPr b="1" i="0" lang="en-GB" sz="28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Timetable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Timetable: Targets</a:t>
            </a:r>
            <a:endParaRPr/>
          </a:p>
        </p:txBody>
      </p:sp>
      <p:sp>
        <p:nvSpPr>
          <p:cNvPr id="532" name="Google Shape;532;p51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Identify </a:t>
            </a:r>
            <a:r>
              <a:rPr lang="en-GB">
                <a:highlight>
                  <a:srgbClr val="FFFF00"/>
                </a:highlight>
              </a:rPr>
              <a:t>target finish date</a:t>
            </a:r>
            <a:r>
              <a:rPr lang="en-GB"/>
              <a:t>: </a:t>
            </a:r>
            <a:r>
              <a:rPr lang="en-GB"/>
              <a:t>Month, Year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highlight>
                  <a:srgbClr val="FFFF00"/>
                </a:highlight>
              </a:rPr>
              <a:t>Milestones </a:t>
            </a:r>
            <a:r>
              <a:rPr lang="en-GB"/>
              <a:t>for cases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Assignment</a:t>
            </a:r>
            <a:r>
              <a:rPr lang="en-GB"/>
              <a:t> start date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Provisional panel date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</a:t>
            </a:r>
            <a:r>
              <a:rPr lang="en-GB"/>
              <a:t>essions introducing each element &amp; reviewing - individual sess</a:t>
            </a:r>
            <a:r>
              <a:rPr lang="en-GB"/>
              <a:t>ions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Action: devise timetable </a:t>
            </a:r>
            <a:r>
              <a:rPr lang="en-GB"/>
              <a:t>→ see</a:t>
            </a:r>
            <a:r>
              <a:rPr lang="en-GB"/>
              <a:t> template in folder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NOTE: Be realistic in setting dates: holidays, personal, w</a:t>
            </a:r>
            <a:r>
              <a:rPr lang="en-GB"/>
              <a:t>ork commitments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2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Timetable Template 1</a:t>
            </a:r>
            <a:endParaRPr b="1" i="0" sz="4800" u="none" cap="small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1" name="Google Shape;541;p52"/>
          <p:cNvGraphicFramePr/>
          <p:nvPr/>
        </p:nvGraphicFramePr>
        <p:xfrm>
          <a:off x="467544" y="9403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{EA8D0395-A2CF-4CB5-B450-0293FD268D08}</a:tableStyleId>
              </a:tblPr>
              <a:tblGrid>
                <a:gridCol w="5417125"/>
                <a:gridCol w="2859025"/>
              </a:tblGrid>
              <a:tr h="33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</a:tr>
              <a:tr h="34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 session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</a:tr>
              <a:tr h="40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 proposals x3 (using form)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on proposals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draft case 1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3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Submission of draft case 1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40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 case 1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6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Cases 2 &amp; 3 development (with feedback)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Cases 2 &amp; 3 submission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 briefing session (web)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3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Timetable Template 2</a:t>
            </a:r>
            <a:endParaRPr/>
          </a:p>
        </p:txBody>
      </p:sp>
      <p:graphicFrame>
        <p:nvGraphicFramePr>
          <p:cNvPr id="547" name="Google Shape;547;p53"/>
          <p:cNvGraphicFramePr/>
          <p:nvPr/>
        </p:nvGraphicFramePr>
        <p:xfrm>
          <a:off x="457200" y="9403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{EA8D0395-A2CF-4CB5-B450-0293FD268D08}</a:tableStyleId>
              </a:tblPr>
              <a:tblGrid>
                <a:gridCol w="5424075"/>
                <a:gridCol w="2805525"/>
              </a:tblGrid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 development (with feedback)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 assignment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 briefing session (web)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Candidate prepares presentations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8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Candidate Assessment Report issued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Certificate </a:t>
                      </a: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awarded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1100"/>
                    </a:p>
                  </a:txBody>
                  <a:tcPr marT="0" marB="0" marR="45875" marL="45875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4"/>
          <p:cNvSpPr/>
          <p:nvPr>
            <p:ph idx="1" type="body"/>
          </p:nvPr>
        </p:nvSpPr>
        <p:spPr>
          <a:xfrm>
            <a:off x="251520" y="1111387"/>
            <a:ext cx="3685200" cy="2716800"/>
          </a:xfrm>
          <a:prstGeom prst="ellipse">
            <a:avLst/>
          </a:prstGeom>
          <a:solidFill>
            <a:srgbClr val="122C4A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12"/>
              <a:buFont typeface="Calibri"/>
              <a:buNone/>
            </a:pPr>
            <a:r>
              <a:rPr b="1" i="0" lang="en-GB" sz="28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&amp; Resources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5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Support &amp; Guidance</a:t>
            </a:r>
            <a:endParaRPr/>
          </a:p>
        </p:txBody>
      </p:sp>
      <p:sp>
        <p:nvSpPr>
          <p:cNvPr id="558" name="Google Shape;558;p55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One-to-one support from LCS advisor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Web </a:t>
            </a:r>
            <a:r>
              <a:rPr lang="en-GB"/>
              <a:t>sessions introducing the different programme elements - group or individual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Ad hoc email, phone contact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Network with other L3 candidates</a:t>
            </a:r>
            <a:r>
              <a:rPr lang="en-GB"/>
              <a:t>: 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LCS website private discussion forum (tba)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L3 Google Drive folder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L3 Information </a:t>
            </a:r>
            <a:r>
              <a:rPr lang="en-GB" sz="3600"/>
              <a:t>Management &amp; Collaboration</a:t>
            </a:r>
            <a:endParaRPr sz="3600"/>
          </a:p>
        </p:txBody>
      </p:sp>
      <p:sp>
        <p:nvSpPr>
          <p:cNvPr id="564" name="Google Shape;564;p56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Personal L3 programme folder</a:t>
            </a:r>
            <a:r>
              <a:rPr lang="en-GB"/>
              <a:t> in </a:t>
            </a:r>
            <a:r>
              <a:rPr lang="en-GB">
                <a:highlight>
                  <a:srgbClr val="FFFF00"/>
                </a:highlight>
              </a:rPr>
              <a:t>Google Drive</a:t>
            </a:r>
            <a:endParaRPr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 work can take place ‘in the cloud’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Google Docs </a:t>
            </a:r>
            <a:r>
              <a:rPr lang="en-GB"/>
              <a:t>templates available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L3 candidate can update &amp; creates documents in folder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NB: you can work on Google files offline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Supporting </a:t>
            </a:r>
            <a:r>
              <a:rPr lang="en-GB"/>
              <a:t>information </a:t>
            </a:r>
            <a:r>
              <a:rPr lang="en-GB"/>
              <a:t>can be added to the folder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LCS assessors can access all &amp; comment</a:t>
            </a:r>
            <a:endParaRPr/>
          </a:p>
        </p:txBody>
      </p:sp>
      <p:sp>
        <p:nvSpPr>
          <p:cNvPr id="565" name="Google Shape;565;p56"/>
          <p:cNvSpPr txBox="1"/>
          <p:nvPr>
            <p:ph idx="12" type="sldNum"/>
          </p:nvPr>
        </p:nvSpPr>
        <p:spPr>
          <a:xfrm>
            <a:off x="8603877" y="4678187"/>
            <a:ext cx="43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>
            <p:ph idx="1" type="body"/>
          </p:nvPr>
        </p:nvSpPr>
        <p:spPr>
          <a:xfrm>
            <a:off x="251520" y="1111387"/>
            <a:ext cx="3685200" cy="2716800"/>
          </a:xfrm>
          <a:prstGeom prst="ellipse">
            <a:avLst/>
          </a:prstGeom>
          <a:solidFill>
            <a:srgbClr val="122C4A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8"/>
              <a:buFont typeface="Calibri"/>
              <a:buNone/>
            </a:pPr>
            <a:r>
              <a:rPr b="1" i="0" lang="en-GB" sz="32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3 Introduction</a:t>
            </a:r>
            <a:endParaRPr b="1" i="0" sz="3200" u="none" cap="small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7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Google Drive</a:t>
            </a:r>
            <a:endParaRPr/>
          </a:p>
        </p:txBody>
      </p:sp>
      <p:sp>
        <p:nvSpPr>
          <p:cNvPr id="574" name="Google Shape;574;p57"/>
          <p:cNvSpPr txBox="1"/>
          <p:nvPr>
            <p:ph idx="1" type="body"/>
          </p:nvPr>
        </p:nvSpPr>
        <p:spPr>
          <a:xfrm>
            <a:off x="457200" y="879675"/>
            <a:ext cx="82296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Master folder </a:t>
            </a:r>
            <a:r>
              <a:rPr lang="en-GB"/>
              <a:t>→ </a:t>
            </a:r>
            <a:r>
              <a:rPr lang="en-GB"/>
              <a:t>your name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Sub folders contain key documents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</a:t>
            </a:r>
            <a:r>
              <a:rPr lang="en-GB"/>
              <a:t>esources folder </a:t>
            </a:r>
            <a:r>
              <a:rPr lang="en-GB"/>
              <a:t>→</a:t>
            </a:r>
            <a:r>
              <a:rPr lang="en-GB"/>
              <a:t> templates, </a:t>
            </a:r>
            <a:r>
              <a:rPr lang="en-GB"/>
              <a:t>g</a:t>
            </a:r>
            <a:r>
              <a:rPr lang="en-GB"/>
              <a:t>uides, presentations, etc</a:t>
            </a:r>
            <a:endParaRPr/>
          </a:p>
        </p:txBody>
      </p:sp>
      <p:sp>
        <p:nvSpPr>
          <p:cNvPr id="575" name="Google Shape;575;p57"/>
          <p:cNvSpPr txBox="1"/>
          <p:nvPr>
            <p:ph idx="12" type="sldNum"/>
          </p:nvPr>
        </p:nvSpPr>
        <p:spPr>
          <a:xfrm>
            <a:off x="8603877" y="4678187"/>
            <a:ext cx="43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6" name="Google Shape;57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550" y="2103375"/>
            <a:ext cx="6222998" cy="286822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8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Review &amp; Comment</a:t>
            </a:r>
            <a:endParaRPr/>
          </a:p>
        </p:txBody>
      </p:sp>
      <p:sp>
        <p:nvSpPr>
          <p:cNvPr id="582" name="Google Shape;582;p58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Remarks by assessors made directly onto document using Google Docs Comments feature</a:t>
            </a:r>
            <a:endParaRPr/>
          </a:p>
        </p:txBody>
      </p:sp>
      <p:sp>
        <p:nvSpPr>
          <p:cNvPr id="583" name="Google Shape;583;p58"/>
          <p:cNvSpPr txBox="1"/>
          <p:nvPr>
            <p:ph idx="12" type="sldNum"/>
          </p:nvPr>
        </p:nvSpPr>
        <p:spPr>
          <a:xfrm>
            <a:off x="8603877" y="4678187"/>
            <a:ext cx="43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4" name="Google Shape;58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75" y="2036606"/>
            <a:ext cx="3532596" cy="218941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5" name="Google Shape;585;p58"/>
          <p:cNvSpPr txBox="1"/>
          <p:nvPr/>
        </p:nvSpPr>
        <p:spPr>
          <a:xfrm>
            <a:off x="4870000" y="2150219"/>
            <a:ext cx="3420300" cy="18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 can be replied to, edited and resolved.</a:t>
            </a:r>
            <a:endParaRPr sz="18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history of all comments kept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notification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document changes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9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Google Drive Set Up</a:t>
            </a:r>
            <a:endParaRPr/>
          </a:p>
        </p:txBody>
      </p:sp>
      <p:sp>
        <p:nvSpPr>
          <p:cNvPr id="591" name="Google Shape;591;p59"/>
          <p:cNvSpPr txBox="1"/>
          <p:nvPr>
            <p:ph idx="1" type="body"/>
          </p:nvPr>
        </p:nvSpPr>
        <p:spPr>
          <a:xfrm>
            <a:off x="457200" y="1106125"/>
            <a:ext cx="5298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Initiated by LCS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 receive an invite to </a:t>
            </a:r>
            <a:r>
              <a:rPr lang="en-GB"/>
              <a:t>access </a:t>
            </a:r>
            <a:r>
              <a:rPr lang="en-GB"/>
              <a:t>your folder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Full editing capability	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 will need a (free) Google Drive account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Though you do not </a:t>
            </a:r>
            <a:r>
              <a:rPr lang="en-GB"/>
              <a:t>need to have</a:t>
            </a:r>
            <a:r>
              <a:rPr lang="en-GB"/>
              <a:t> Gmail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Your L3 folder will be under ‘Shared with me’ in your Google Drive</a:t>
            </a:r>
            <a:endParaRPr/>
          </a:p>
        </p:txBody>
      </p:sp>
      <p:sp>
        <p:nvSpPr>
          <p:cNvPr id="592" name="Google Shape;592;p59"/>
          <p:cNvSpPr txBox="1"/>
          <p:nvPr>
            <p:ph idx="12" type="sldNum"/>
          </p:nvPr>
        </p:nvSpPr>
        <p:spPr>
          <a:xfrm>
            <a:off x="8603877" y="4678187"/>
            <a:ext cx="43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3" name="Google Shape;59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650" y="1357175"/>
            <a:ext cx="2315225" cy="27570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4" name="Google Shape;594;p59"/>
          <p:cNvSpPr/>
          <p:nvPr/>
        </p:nvSpPr>
        <p:spPr>
          <a:xfrm>
            <a:off x="6402700" y="2491500"/>
            <a:ext cx="1736100" cy="350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0"/>
          <p:cNvSpPr/>
          <p:nvPr>
            <p:ph idx="1" type="body"/>
          </p:nvPr>
        </p:nvSpPr>
        <p:spPr>
          <a:xfrm>
            <a:off x="251520" y="1111387"/>
            <a:ext cx="3685200" cy="2716800"/>
          </a:xfrm>
          <a:prstGeom prst="ellipse">
            <a:avLst/>
          </a:prstGeom>
          <a:solidFill>
            <a:srgbClr val="122C4A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60"/>
              <a:buFont typeface="Calibri"/>
              <a:buNone/>
            </a:pPr>
            <a:r>
              <a:rPr b="1" i="0" lang="en-GB" sz="40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Steps: LCS</a:t>
            </a:r>
            <a:endParaRPr/>
          </a:p>
        </p:txBody>
      </p:sp>
      <p:sp>
        <p:nvSpPr>
          <p:cNvPr id="605" name="Google Shape;605;p61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Grant access to Google Drive (LCS)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Check access OK (Candidates) 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Invoice raised (LCS)</a:t>
            </a:r>
            <a:endParaRPr i="1"/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2"/>
          <p:cNvSpPr txBox="1"/>
          <p:nvPr/>
        </p:nvSpPr>
        <p:spPr>
          <a:xfrm>
            <a:off x="2232577" y="79493"/>
            <a:ext cx="1998900" cy="4704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Kick off Session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62"/>
          <p:cNvSpPr txBox="1"/>
          <p:nvPr/>
        </p:nvSpPr>
        <p:spPr>
          <a:xfrm>
            <a:off x="2243667" y="855483"/>
            <a:ext cx="1963200" cy="531600"/>
          </a:xfrm>
          <a:prstGeom prst="rect">
            <a:avLst/>
          </a:prstGeom>
          <a:solidFill>
            <a:srgbClr val="2B7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62"/>
          <p:cNvSpPr txBox="1"/>
          <p:nvPr/>
        </p:nvSpPr>
        <p:spPr>
          <a:xfrm>
            <a:off x="2232577" y="1716129"/>
            <a:ext cx="1974300" cy="531600"/>
          </a:xfrm>
          <a:prstGeom prst="rect">
            <a:avLst/>
          </a:prstGeom>
          <a:solidFill>
            <a:srgbClr val="5A8D90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Cases  x3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2"/>
          <p:cNvSpPr txBox="1"/>
          <p:nvPr/>
        </p:nvSpPr>
        <p:spPr>
          <a:xfrm>
            <a:off x="2232575" y="2588255"/>
            <a:ext cx="1998900" cy="523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Assignment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62"/>
          <p:cNvSpPr txBox="1"/>
          <p:nvPr/>
        </p:nvSpPr>
        <p:spPr>
          <a:xfrm>
            <a:off x="2244143" y="4358888"/>
            <a:ext cx="1998900" cy="6918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verall assessment; certificate awarded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62"/>
          <p:cNvSpPr txBox="1"/>
          <p:nvPr/>
        </p:nvSpPr>
        <p:spPr>
          <a:xfrm>
            <a:off x="2243667" y="3430674"/>
            <a:ext cx="1998900" cy="5700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 presentation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2"/>
          <p:cNvSpPr/>
          <p:nvPr/>
        </p:nvSpPr>
        <p:spPr>
          <a:xfrm rot="5400000">
            <a:off x="3085451" y="467940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2"/>
          <p:cNvSpPr/>
          <p:nvPr/>
        </p:nvSpPr>
        <p:spPr>
          <a:xfrm rot="5400000">
            <a:off x="3111169" y="2187616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2"/>
          <p:cNvSpPr/>
          <p:nvPr/>
        </p:nvSpPr>
        <p:spPr>
          <a:xfrm rot="5400000">
            <a:off x="3085453" y="3051712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2"/>
          <p:cNvSpPr/>
          <p:nvPr/>
        </p:nvSpPr>
        <p:spPr>
          <a:xfrm rot="5400000">
            <a:off x="3118176" y="3969814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2"/>
          <p:cNvSpPr txBox="1"/>
          <p:nvPr>
            <p:ph type="title"/>
          </p:nvPr>
        </p:nvSpPr>
        <p:spPr>
          <a:xfrm>
            <a:off x="4494124" y="86925"/>
            <a:ext cx="389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L3 Process Summary</a:t>
            </a:r>
            <a:endParaRPr/>
          </a:p>
        </p:txBody>
      </p:sp>
      <p:sp>
        <p:nvSpPr>
          <p:cNvPr id="624" name="Google Shape;624;p62"/>
          <p:cNvSpPr/>
          <p:nvPr/>
        </p:nvSpPr>
        <p:spPr>
          <a:xfrm rot="5400000">
            <a:off x="3090035" y="1310417"/>
            <a:ext cx="293100" cy="4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2"/>
          <p:cNvSpPr txBox="1"/>
          <p:nvPr/>
        </p:nvSpPr>
        <p:spPr>
          <a:xfrm>
            <a:off x="4901425" y="799850"/>
            <a:ext cx="4085100" cy="4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Candidate Work &amp; Output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Personal Timetable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Case Proposals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Case 1 - initial focus, style feedback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Cases 2 &amp; 3 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Background reading &amp; research for assignment (can start immediately)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Main work on assignment starts after cases completed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Panel presentation - shaped and informed by cases and assignment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62"/>
          <p:cNvSpPr txBox="1"/>
          <p:nvPr/>
        </p:nvSpPr>
        <p:spPr>
          <a:xfrm>
            <a:off x="940325" y="948775"/>
            <a:ext cx="9489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Timetable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2"/>
          <p:cNvSpPr txBox="1"/>
          <p:nvPr/>
        </p:nvSpPr>
        <p:spPr>
          <a:xfrm>
            <a:off x="603450" y="1740650"/>
            <a:ext cx="13866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Case Proposals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2"/>
          <p:cNvSpPr txBox="1"/>
          <p:nvPr/>
        </p:nvSpPr>
        <p:spPr>
          <a:xfrm>
            <a:off x="273525" y="2696025"/>
            <a:ext cx="1650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rPr>
              <a:t>Assignment outline</a:t>
            </a:r>
            <a:endParaRPr b="1">
              <a:solidFill>
                <a:srgbClr val="E5DFE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62"/>
          <p:cNvSpPr txBox="1"/>
          <p:nvPr/>
        </p:nvSpPr>
        <p:spPr>
          <a:xfrm>
            <a:off x="147825" y="127500"/>
            <a:ext cx="17757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Application Approval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62"/>
          <p:cNvSpPr/>
          <p:nvPr/>
        </p:nvSpPr>
        <p:spPr>
          <a:xfrm>
            <a:off x="1935088" y="168150"/>
            <a:ext cx="285900" cy="29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B709C"/>
          </a:solidFill>
          <a:ln cap="flat" cmpd="sng" w="9525">
            <a:solidFill>
              <a:srgbClr val="3B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2"/>
          <p:cNvSpPr/>
          <p:nvPr/>
        </p:nvSpPr>
        <p:spPr>
          <a:xfrm>
            <a:off x="1923500" y="974725"/>
            <a:ext cx="285900" cy="29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B709C"/>
          </a:solidFill>
          <a:ln cap="flat" cmpd="sng" w="9525">
            <a:solidFill>
              <a:srgbClr val="3B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2"/>
          <p:cNvSpPr/>
          <p:nvPr/>
        </p:nvSpPr>
        <p:spPr>
          <a:xfrm>
            <a:off x="1923500" y="1835375"/>
            <a:ext cx="285900" cy="29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B709C"/>
          </a:solidFill>
          <a:ln cap="flat" cmpd="sng" w="9525">
            <a:solidFill>
              <a:srgbClr val="3B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62"/>
          <p:cNvSpPr/>
          <p:nvPr/>
        </p:nvSpPr>
        <p:spPr>
          <a:xfrm>
            <a:off x="1935100" y="2726438"/>
            <a:ext cx="285900" cy="29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5DFEC"/>
          </a:solidFill>
          <a:ln cap="flat" cmpd="sng" w="9525">
            <a:solidFill>
              <a:srgbClr val="E5DF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4" name="Google Shape;63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039" y="142200"/>
            <a:ext cx="352188" cy="34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3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Timetable Template 1 </a:t>
            </a:r>
            <a:r>
              <a:rPr lang="en-GB"/>
              <a:t>example</a:t>
            </a:r>
            <a:endParaRPr b="1" i="0" sz="4800" u="none" cap="small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43" name="Google Shape;643;p63"/>
          <p:cNvGraphicFramePr/>
          <p:nvPr/>
        </p:nvGraphicFramePr>
        <p:xfrm>
          <a:off x="467544" y="9403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{EA8D0395-A2CF-4CB5-B450-0293FD268D08}</a:tableStyleId>
              </a:tblPr>
              <a:tblGrid>
                <a:gridCol w="5417125"/>
                <a:gridCol w="2859025"/>
              </a:tblGrid>
              <a:tr h="33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</a:tr>
              <a:tr h="34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 session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16/07/21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</a:tr>
              <a:tr h="40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 proposals x3 (using form)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July 2021?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on proposals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Beginning</a:t>
                      </a: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Aug 2021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draft case 1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Aug/Sep 2021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3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Submission of draft case 1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30/09/21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40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 case 1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31/10/21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6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Cases 2 &amp; 3 development (with feedback)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31/11/22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Cases 2 &amp; 3 submission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31/12/22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 briefing session (web)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2022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4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Timetable Template 2 </a:t>
            </a:r>
            <a:r>
              <a:rPr lang="en-GB"/>
              <a:t>example</a:t>
            </a:r>
            <a:endParaRPr/>
          </a:p>
        </p:txBody>
      </p:sp>
      <p:graphicFrame>
        <p:nvGraphicFramePr>
          <p:cNvPr id="649" name="Google Shape;649;p64"/>
          <p:cNvGraphicFramePr/>
          <p:nvPr/>
        </p:nvGraphicFramePr>
        <p:xfrm>
          <a:off x="457200" y="9403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{EA8D0395-A2CF-4CB5-B450-0293FD268D08}</a:tableStyleId>
              </a:tblPr>
              <a:tblGrid>
                <a:gridCol w="5424075"/>
                <a:gridCol w="2805525"/>
              </a:tblGrid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 development (with feedback)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2022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 assignment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March 2022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 briefing session (web)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 March 2022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Candidate prepares presentations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March 2022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8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</a:t>
                      </a:r>
                      <a:endParaRPr sz="11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2022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Candidate Assessment Report issued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2022</a:t>
                      </a:r>
                      <a:endParaRPr sz="1100"/>
                    </a:p>
                  </a:txBody>
                  <a:tcPr marT="0" marB="0" marR="45875" marL="45875"/>
                </a:tc>
              </a:tr>
              <a:tr h="39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Certificate </a:t>
                      </a: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awarded</a:t>
                      </a:r>
                      <a:endParaRPr b="1" sz="15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2022</a:t>
                      </a:r>
                      <a:endParaRPr sz="1100"/>
                    </a:p>
                  </a:txBody>
                  <a:tcPr marT="0" marB="0" marR="45875" marL="45875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5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Case Proposals</a:t>
            </a:r>
            <a:endParaRPr/>
          </a:p>
        </p:txBody>
      </p:sp>
      <p:sp>
        <p:nvSpPr>
          <p:cNvPr id="655" name="Google Shape;655;p65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00"/>
                </a:highlight>
              </a:rPr>
              <a:t>Use </a:t>
            </a:r>
            <a:r>
              <a:rPr lang="en-GB">
                <a:highlight>
                  <a:srgbClr val="FFFF00"/>
                </a:highlight>
              </a:rPr>
              <a:t>c</a:t>
            </a:r>
            <a:r>
              <a:rPr lang="en-GB">
                <a:highlight>
                  <a:srgbClr val="FFFF00"/>
                </a:highlight>
              </a:rPr>
              <a:t>ase study </a:t>
            </a:r>
            <a:r>
              <a:rPr lang="en-GB">
                <a:highlight>
                  <a:srgbClr val="FFFF00"/>
                </a:highlight>
              </a:rPr>
              <a:t>outline</a:t>
            </a:r>
            <a:r>
              <a:rPr lang="en-GB">
                <a:highlight>
                  <a:srgbClr val="FFFF00"/>
                </a:highlight>
              </a:rPr>
              <a:t> form x3</a:t>
            </a:r>
            <a:endParaRPr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Working Title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Summary of cases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Explain why it qualifies as a L3 case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One page in length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Copies in L3 Folder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656" name="Google Shape;65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949" y="1106128"/>
            <a:ext cx="2412637" cy="3369863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6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Steps: Candidates</a:t>
            </a:r>
            <a:endParaRPr/>
          </a:p>
        </p:txBody>
      </p:sp>
      <p:sp>
        <p:nvSpPr>
          <p:cNvPr id="662" name="Google Shape;662;p66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Timetable: Version 1 (Candidates)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To File / JAH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Case study proposals (Candidates)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-GB"/>
              <a:t>To File / JAH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graphicFrame>
        <p:nvGraphicFramePr>
          <p:cNvPr id="663" name="Google Shape;663;p66"/>
          <p:cNvGraphicFramePr/>
          <p:nvPr/>
        </p:nvGraphicFramePr>
        <p:xfrm>
          <a:off x="4320694" y="11061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{EA8D0395-A2CF-4CB5-B450-0293FD268D08}</a:tableStyleId>
              </a:tblPr>
              <a:tblGrid>
                <a:gridCol w="1889750"/>
                <a:gridCol w="997350"/>
              </a:tblGrid>
              <a:tr h="12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 b="1" sz="7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7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</a:tr>
              <a:tr h="12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 session</a:t>
                      </a:r>
                      <a:endParaRPr b="1" sz="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b="1" sz="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</a:tr>
              <a:tr h="14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 proposals x3 (using form)</a:t>
                      </a:r>
                      <a:endParaRPr b="1" sz="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300"/>
                    </a:p>
                  </a:txBody>
                  <a:tcPr marT="0" marB="0" marR="45875" marL="45875"/>
                </a:tc>
              </a:tr>
              <a:tr h="1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on proposals</a:t>
                      </a:r>
                      <a:endParaRPr b="1" sz="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300"/>
                    </a:p>
                  </a:txBody>
                  <a:tcPr marT="0" marB="0" marR="45875" marL="45875"/>
                </a:tc>
              </a:tr>
              <a:tr h="1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draft case 1</a:t>
                      </a:r>
                      <a:endParaRPr sz="3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300"/>
                    </a:p>
                  </a:txBody>
                  <a:tcPr marT="0" marB="0" marR="45875" marL="45875"/>
                </a:tc>
              </a:tr>
              <a:tr h="12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Submission of draft case 1</a:t>
                      </a:r>
                      <a:endParaRPr sz="3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300"/>
                    </a:p>
                  </a:txBody>
                  <a:tcPr marT="0" marB="0" marR="45875" marL="45875"/>
                </a:tc>
              </a:tr>
              <a:tr h="14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 case 1</a:t>
                      </a:r>
                      <a:endParaRPr b="1" sz="7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300"/>
                    </a:p>
                  </a:txBody>
                  <a:tcPr marT="0" marB="0" marR="45875" marL="45875"/>
                </a:tc>
              </a:tr>
              <a:tr h="12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Cases 2 &amp; 3 development (with feedback)</a:t>
                      </a:r>
                      <a:endParaRPr b="1" sz="7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300"/>
                    </a:p>
                  </a:txBody>
                  <a:tcPr marT="0" marB="0" marR="45875" marL="45875"/>
                </a:tc>
              </a:tr>
              <a:tr h="1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Cases 2 &amp; 3 submission</a:t>
                      </a:r>
                      <a:endParaRPr sz="3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GB" sz="7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300"/>
                    </a:p>
                  </a:txBody>
                  <a:tcPr marT="0" marB="0" marR="45875" marL="45875"/>
                </a:tc>
              </a:tr>
              <a:tr h="1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 briefing session (web)</a:t>
                      </a:r>
                      <a:endParaRPr b="1" sz="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b="1" sz="7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</a:tr>
            </a:tbl>
          </a:graphicData>
        </a:graphic>
      </p:graphicFrame>
      <p:graphicFrame>
        <p:nvGraphicFramePr>
          <p:cNvPr id="664" name="Google Shape;664;p66"/>
          <p:cNvGraphicFramePr/>
          <p:nvPr/>
        </p:nvGraphicFramePr>
        <p:xfrm>
          <a:off x="5853475" y="12402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{EA8D0395-A2CF-4CB5-B450-0293FD268D08}</a:tableStyleId>
              </a:tblPr>
              <a:tblGrid>
                <a:gridCol w="1813300"/>
                <a:gridCol w="937900"/>
              </a:tblGrid>
              <a:tr h="16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 b="1" sz="6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6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>
                    <a:solidFill>
                      <a:srgbClr val="122C4A"/>
                    </a:solidFill>
                  </a:tcPr>
                </a:tc>
              </a:tr>
              <a:tr h="16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 development (with feedback)</a:t>
                      </a:r>
                      <a:endParaRPr sz="2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200"/>
                    </a:p>
                  </a:txBody>
                  <a:tcPr marT="0" marB="0" marR="45875" marL="45875"/>
                </a:tc>
              </a:tr>
              <a:tr h="16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 assignment</a:t>
                      </a:r>
                      <a:endParaRPr b="1" sz="6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200"/>
                    </a:p>
                  </a:txBody>
                  <a:tcPr marT="0" marB="0" marR="45875" marL="45875"/>
                </a:tc>
              </a:tr>
              <a:tr h="16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 briefing session (web)</a:t>
                      </a:r>
                      <a:endParaRPr b="1" sz="6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b="1" sz="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</a:tr>
              <a:tr h="16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Candidate prepares presentations</a:t>
                      </a:r>
                      <a:endParaRPr b="1" sz="6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200"/>
                    </a:p>
                  </a:txBody>
                  <a:tcPr marT="0" marB="0" marR="45875" marL="45875"/>
                </a:tc>
              </a:tr>
              <a:tr h="15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</a:t>
                      </a:r>
                      <a:endParaRPr sz="200"/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200"/>
                    </a:p>
                  </a:txBody>
                  <a:tcPr marT="0" marB="0" marR="45875" marL="45875"/>
                </a:tc>
              </a:tr>
              <a:tr h="16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Candidate Assessment Report issued</a:t>
                      </a:r>
                      <a:endParaRPr b="1" sz="6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200"/>
                    </a:p>
                  </a:txBody>
                  <a:tcPr marT="0" marB="0" marR="45875" marL="45875"/>
                </a:tc>
              </a:tr>
              <a:tr h="16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Certificate </a:t>
                      </a:r>
                      <a:r>
                        <a:rPr b="1" lang="en-GB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awarded</a:t>
                      </a:r>
                      <a:endParaRPr b="1" sz="600" u="none" cap="none" strike="noStrike">
                        <a:solidFill>
                          <a:srgbClr val="434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875" marL="458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xxx</a:t>
                      </a:r>
                      <a:endParaRPr sz="200"/>
                    </a:p>
                  </a:txBody>
                  <a:tcPr marT="0" marB="0" marR="45875" marL="45875" anchor="ctr"/>
                </a:tc>
              </a:tr>
            </a:tbl>
          </a:graphicData>
        </a:graphic>
      </p:graphicFrame>
      <p:pic>
        <p:nvPicPr>
          <p:cNvPr id="665" name="Google Shape;66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727" y="2655400"/>
            <a:ext cx="1407748" cy="158202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6" name="Google Shape;66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702" y="2740700"/>
            <a:ext cx="1407748" cy="158202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7" name="Google Shape;66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452" y="2825000"/>
            <a:ext cx="1407748" cy="158202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LCS Levels</a:t>
            </a:r>
            <a:endParaRPr/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●"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Seven levels of competency</a:t>
            </a:r>
            <a:endParaRPr/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➝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 to </a:t>
            </a:r>
            <a:r>
              <a:rPr b="1" i="0" lang="en-GB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Strategic</a:t>
            </a:r>
            <a:endParaRPr>
              <a:highlight>
                <a:srgbClr val="FFFF00"/>
              </a:highlight>
            </a:endParaRPr>
          </a:p>
          <a:p>
            <a: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3"/>
          <p:cNvGrpSpPr/>
          <p:nvPr/>
        </p:nvGrpSpPr>
        <p:grpSpPr>
          <a:xfrm>
            <a:off x="5122159" y="1817202"/>
            <a:ext cx="3888432" cy="2650217"/>
            <a:chOff x="0" y="0"/>
            <a:chExt cx="3888432" cy="2896096"/>
          </a:xfrm>
        </p:grpSpPr>
        <p:sp>
          <p:nvSpPr>
            <p:cNvPr id="102" name="Google Shape;102;p13"/>
            <p:cNvSpPr/>
            <p:nvPr/>
          </p:nvSpPr>
          <p:spPr>
            <a:xfrm>
              <a:off x="1666470" y="0"/>
              <a:ext cx="555490" cy="413728"/>
            </a:xfrm>
            <a:prstGeom prst="trapezoid">
              <a:avLst>
                <a:gd fmla="val 67132" name="adj"/>
              </a:avLst>
            </a:prstGeom>
            <a:solidFill>
              <a:srgbClr val="5A8D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1666470" y="0"/>
              <a:ext cx="555490" cy="41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rgia"/>
                <a:buNone/>
              </a:pPr>
              <a:r>
                <a:rPr lang="en-GB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3b</a:t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1388725" y="413728"/>
              <a:ext cx="1110980" cy="413728"/>
            </a:xfrm>
            <a:prstGeom prst="trapezoid">
              <a:avLst>
                <a:gd fmla="val 67132" name="adj"/>
              </a:avLst>
            </a:prstGeom>
            <a:solidFill>
              <a:srgbClr val="5A8D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1583147" y="413728"/>
              <a:ext cx="722137" cy="41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rgia"/>
                <a:buNone/>
              </a:pPr>
              <a:r>
                <a:rPr lang="en-GB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3a</a:t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10980" y="827456"/>
              <a:ext cx="1666470" cy="413728"/>
            </a:xfrm>
            <a:prstGeom prst="trapezoid">
              <a:avLst>
                <a:gd fmla="val 67132" name="adj"/>
              </a:avLst>
            </a:prstGeom>
            <a:solidFill>
              <a:srgbClr val="3B709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1402612" y="827456"/>
              <a:ext cx="1083206" cy="41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rgia"/>
                <a:buNone/>
              </a:pPr>
              <a:r>
                <a:rPr lang="en-GB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2b</a:t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833235" y="1241184"/>
              <a:ext cx="2221961" cy="413728"/>
            </a:xfrm>
            <a:prstGeom prst="trapezoid">
              <a:avLst>
                <a:gd fmla="val 67132" name="adj"/>
              </a:avLst>
            </a:prstGeom>
            <a:solidFill>
              <a:srgbClr val="3B709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1222078" y="1241184"/>
              <a:ext cx="1444274" cy="41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rgia"/>
                <a:buNone/>
              </a:pPr>
              <a:r>
                <a:rPr lang="en-GB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2a</a:t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55490" y="1654912"/>
              <a:ext cx="2777451" cy="413728"/>
            </a:xfrm>
            <a:prstGeom prst="trapezoid">
              <a:avLst>
                <a:gd fmla="val 67132" name="adj"/>
              </a:avLst>
            </a:prstGeom>
            <a:solidFill>
              <a:srgbClr val="00206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1041544" y="1654912"/>
              <a:ext cx="1805343" cy="41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rgia"/>
                <a:buNone/>
              </a:pPr>
              <a:r>
                <a:rPr b="1" lang="en-GB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1c</a:t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77745" y="2068640"/>
              <a:ext cx="3332941" cy="413728"/>
            </a:xfrm>
            <a:prstGeom prst="trapezoid">
              <a:avLst>
                <a:gd fmla="val 67132" name="adj"/>
              </a:avLst>
            </a:prstGeom>
            <a:solidFill>
              <a:srgbClr val="00206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861009" y="2068640"/>
              <a:ext cx="2166412" cy="41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rgia"/>
                <a:buNone/>
              </a:pPr>
              <a:r>
                <a:rPr b="1" lang="en-GB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1b</a:t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0" y="2482368"/>
              <a:ext cx="3888432" cy="413728"/>
            </a:xfrm>
            <a:prstGeom prst="trapezoid">
              <a:avLst>
                <a:gd fmla="val 67132" name="adj"/>
              </a:avLst>
            </a:prstGeom>
            <a:solidFill>
              <a:srgbClr val="00206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680475" y="2482368"/>
              <a:ext cx="2527480" cy="41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rgia"/>
                <a:buNone/>
              </a:pPr>
              <a:r>
                <a:rPr b="1" lang="en-GB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1a</a:t>
              </a:r>
              <a:endParaRPr/>
            </a:p>
          </p:txBody>
        </p:sp>
      </p:grpSp>
      <p:sp>
        <p:nvSpPr>
          <p:cNvPr id="116" name="Google Shape;116;p13"/>
          <p:cNvSpPr/>
          <p:nvPr/>
        </p:nvSpPr>
        <p:spPr>
          <a:xfrm>
            <a:off x="597350" y="2086331"/>
            <a:ext cx="3974700" cy="205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lean/CI knowledge.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and leadership competencies required for senior lean leadership.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Demonstrating lean leadership qualities and practices.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6526375" y="1817201"/>
            <a:ext cx="1080000" cy="774600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4361575" y="2119800"/>
            <a:ext cx="2010300" cy="465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L3 Programme Focus</a:t>
            </a:r>
            <a:endParaRPr/>
          </a:p>
        </p:txBody>
      </p:sp>
      <p:sp>
        <p:nvSpPr>
          <p:cNvPr id="124" name="Google Shape;124;p14"/>
          <p:cNvSpPr txBox="1"/>
          <p:nvPr>
            <p:ph idx="1" type="body"/>
          </p:nvPr>
        </p:nvSpPr>
        <p:spPr>
          <a:xfrm>
            <a:off x="457200" y="11169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an </a:t>
            </a:r>
            <a:r>
              <a:rPr b="1" i="0" lang="en-GB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academic </a:t>
            </a: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qualification!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</a:t>
            </a:r>
            <a:r>
              <a:rPr b="1" i="0" lang="en-GB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practice</a:t>
            </a:r>
            <a:endParaRPr>
              <a:highlight>
                <a:srgbClr val="FFFF00"/>
              </a:highlight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➝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Mature &amp; broad lean knowledge implicit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leadership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r>
              <a:rPr lang="en-GB"/>
              <a:t>, transformational </a:t>
            </a: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 – enterprise wide or supply chain dimension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development through:</a:t>
            </a:r>
            <a:endParaRPr/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➝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reflection &amp; review</a:t>
            </a:r>
            <a:endParaRPr/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➝"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study: reading, researching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Lean Leadership Competencies</a:t>
            </a:r>
            <a:endParaRPr/>
          </a:p>
        </p:txBody>
      </p:sp>
      <p:sp>
        <p:nvSpPr>
          <p:cNvPr id="133" name="Google Shape;133;p15"/>
          <p:cNvSpPr txBox="1"/>
          <p:nvPr>
            <p:ph idx="1" type="body"/>
          </p:nvPr>
        </p:nvSpPr>
        <p:spPr>
          <a:xfrm>
            <a:off x="457200" y="1106126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76250" lvl="0" marL="51435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The ability to think in terms of processes, value streams and systems; knowing how to lead systems.</a:t>
            </a:r>
            <a:endParaRPr/>
          </a:p>
          <a:p>
            <a:pPr indent="-476250" lvl="0" marL="51435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The ability to problem solve, understand variability and waste</a:t>
            </a:r>
            <a:endParaRPr/>
          </a:p>
          <a:p>
            <a:pPr indent="-476250" lvl="0" marL="51435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Understanding how we learn, develop and improve; leading learning &amp; improvement</a:t>
            </a:r>
            <a:endParaRPr/>
          </a:p>
          <a:p>
            <a:pPr indent="-476250" lvl="0" marL="51435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Understanding the behaviour of people</a:t>
            </a:r>
            <a:endParaRPr/>
          </a:p>
          <a:p>
            <a:pPr indent="-476250" lvl="0" marL="514350" rtl="0" algn="l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Giving vision, focus and direction to the organisation 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5405438" y="4262125"/>
            <a:ext cx="3281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Calibri"/>
              <a:buNone/>
            </a:pPr>
            <a:r>
              <a:rPr lang="en-GB" sz="12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Adapted from Scholtes, 1998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small" strike="noStrike">
                <a:solidFill>
                  <a:srgbClr val="153154"/>
                </a:solidFill>
                <a:latin typeface="Calibri"/>
                <a:ea typeface="Calibri"/>
                <a:cs typeface="Calibri"/>
                <a:sym typeface="Calibri"/>
              </a:rPr>
              <a:t>LCS Approach to Lean</a:t>
            </a:r>
            <a:endParaRPr/>
          </a:p>
        </p:txBody>
      </p:sp>
      <p:sp>
        <p:nvSpPr>
          <p:cNvPr id="140" name="Google Shape;140;p16"/>
          <p:cNvSpPr txBox="1"/>
          <p:nvPr>
            <p:ph idx="1" type="body"/>
          </p:nvPr>
        </p:nvSpPr>
        <p:spPr>
          <a:xfrm>
            <a:off x="457200" y="1106125"/>
            <a:ext cx="3648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Holistic, eclectic definition of lean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9626" y="1106125"/>
            <a:ext cx="4717205" cy="32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457205" y="2155971"/>
            <a:ext cx="2375400" cy="22854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873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 = delivering appropriate customer and stakeholder value with the minimum of resources.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CS theme 2018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