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5143500" cx="9144000"/>
  <p:notesSz cx="6794500" cy="9931400"/>
  <p:embeddedFontLst>
    <p:embeddedFont>
      <p:font typeface="Arial Black"/>
      <p:regular r:id="rId28"/>
    </p:embeddedFont>
    <p:embeddedFont>
      <p:font typeface="Libre Franklin Thin"/>
      <p:bold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>
        <p15:guide id="1" orient="horz" pos="2346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346" orient="horz"/>
        <p:guide pos="214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ArialBlack-regular.fntdata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LibreFranklinThin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LibreFranklinThin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48645" y="0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86783" y="744538"/>
            <a:ext cx="6621000" cy="3724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33106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:notes"/>
          <p:cNvSpPr/>
          <p:nvPr>
            <p:ph idx="2" type="sldImg"/>
          </p:nvPr>
        </p:nvSpPr>
        <p:spPr>
          <a:xfrm>
            <a:off x="86783" y="744538"/>
            <a:ext cx="6621000" cy="3724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p1:notes"/>
          <p:cNvSpPr txBox="1"/>
          <p:nvPr>
            <p:ph idx="1" type="body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:notes"/>
          <p:cNvSpPr txBox="1"/>
          <p:nvPr>
            <p:ph idx="12" type="sldNum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5" name="Google Shape;105;p1:notes"/>
          <p:cNvSpPr txBox="1"/>
          <p:nvPr>
            <p:ph idx="11" type="ftr"/>
          </p:nvPr>
        </p:nvSpPr>
        <p:spPr>
          <a:xfrm>
            <a:off x="0" y="9433106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:notes"/>
          <p:cNvSpPr txBox="1"/>
          <p:nvPr>
            <p:ph idx="3" type="hdr"/>
          </p:nvPr>
        </p:nvSpPr>
        <p:spPr>
          <a:xfrm>
            <a:off x="0" y="0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Level 3 Process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:notes"/>
          <p:cNvSpPr txBox="1"/>
          <p:nvPr>
            <p:ph idx="1" type="body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0:notes"/>
          <p:cNvSpPr/>
          <p:nvPr>
            <p:ph idx="2" type="sldImg"/>
          </p:nvPr>
        </p:nvSpPr>
        <p:spPr>
          <a:xfrm>
            <a:off x="86783" y="744538"/>
            <a:ext cx="6621000" cy="3724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1:notes"/>
          <p:cNvSpPr txBox="1"/>
          <p:nvPr>
            <p:ph idx="1" type="body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11:notes"/>
          <p:cNvSpPr/>
          <p:nvPr>
            <p:ph idx="2" type="sldImg"/>
          </p:nvPr>
        </p:nvSpPr>
        <p:spPr>
          <a:xfrm>
            <a:off x="86783" y="744538"/>
            <a:ext cx="6621000" cy="3724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2:notes"/>
          <p:cNvSpPr txBox="1"/>
          <p:nvPr>
            <p:ph idx="1" type="body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2:notes"/>
          <p:cNvSpPr/>
          <p:nvPr>
            <p:ph idx="2" type="sldImg"/>
          </p:nvPr>
        </p:nvSpPr>
        <p:spPr>
          <a:xfrm>
            <a:off x="86783" y="744538"/>
            <a:ext cx="6621000" cy="3724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3:notes"/>
          <p:cNvSpPr txBox="1"/>
          <p:nvPr>
            <p:ph idx="1" type="body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3:notes"/>
          <p:cNvSpPr/>
          <p:nvPr>
            <p:ph idx="2" type="sldImg"/>
          </p:nvPr>
        </p:nvSpPr>
        <p:spPr>
          <a:xfrm>
            <a:off x="86783" y="744538"/>
            <a:ext cx="6621000" cy="3724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4:notes"/>
          <p:cNvSpPr txBox="1"/>
          <p:nvPr>
            <p:ph idx="1" type="body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4:notes"/>
          <p:cNvSpPr/>
          <p:nvPr>
            <p:ph idx="2" type="sldImg"/>
          </p:nvPr>
        </p:nvSpPr>
        <p:spPr>
          <a:xfrm>
            <a:off x="86783" y="744538"/>
            <a:ext cx="6621000" cy="3724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5:notes"/>
          <p:cNvSpPr txBox="1"/>
          <p:nvPr>
            <p:ph idx="1" type="body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15:notes"/>
          <p:cNvSpPr/>
          <p:nvPr>
            <p:ph idx="2" type="sldImg"/>
          </p:nvPr>
        </p:nvSpPr>
        <p:spPr>
          <a:xfrm>
            <a:off x="86783" y="744538"/>
            <a:ext cx="6621000" cy="3724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6:notes"/>
          <p:cNvSpPr txBox="1"/>
          <p:nvPr>
            <p:ph idx="1" type="body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16:notes"/>
          <p:cNvSpPr/>
          <p:nvPr>
            <p:ph idx="2" type="sldImg"/>
          </p:nvPr>
        </p:nvSpPr>
        <p:spPr>
          <a:xfrm>
            <a:off x="86783" y="744538"/>
            <a:ext cx="6621000" cy="3724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7:notes"/>
          <p:cNvSpPr/>
          <p:nvPr>
            <p:ph idx="2" type="sldImg"/>
          </p:nvPr>
        </p:nvSpPr>
        <p:spPr>
          <a:xfrm>
            <a:off x="86783" y="744538"/>
            <a:ext cx="6621000" cy="3724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6" name="Google Shape;256;p17:notes"/>
          <p:cNvSpPr txBox="1"/>
          <p:nvPr>
            <p:ph idx="1" type="body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17:notes"/>
          <p:cNvSpPr txBox="1"/>
          <p:nvPr>
            <p:ph idx="3" type="hdr"/>
          </p:nvPr>
        </p:nvSpPr>
        <p:spPr>
          <a:xfrm>
            <a:off x="0" y="0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Level 3 Process</a:t>
            </a:r>
            <a:endParaRPr/>
          </a:p>
        </p:txBody>
      </p:sp>
      <p:sp>
        <p:nvSpPr>
          <p:cNvPr id="258" name="Google Shape;258;p17:notes"/>
          <p:cNvSpPr txBox="1"/>
          <p:nvPr>
            <p:ph idx="11" type="ftr"/>
          </p:nvPr>
        </p:nvSpPr>
        <p:spPr>
          <a:xfrm>
            <a:off x="0" y="9433106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17:notes"/>
          <p:cNvSpPr txBox="1"/>
          <p:nvPr>
            <p:ph idx="12" type="sldNum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9:notes"/>
          <p:cNvSpPr txBox="1"/>
          <p:nvPr>
            <p:ph idx="1" type="body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19:notes"/>
          <p:cNvSpPr/>
          <p:nvPr>
            <p:ph idx="2" type="sldImg"/>
          </p:nvPr>
        </p:nvSpPr>
        <p:spPr>
          <a:xfrm>
            <a:off x="86783" y="744538"/>
            <a:ext cx="6621000" cy="3724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0:notes"/>
          <p:cNvSpPr txBox="1"/>
          <p:nvPr>
            <p:ph idx="1" type="body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20:notes"/>
          <p:cNvSpPr/>
          <p:nvPr>
            <p:ph idx="2" type="sldImg"/>
          </p:nvPr>
        </p:nvSpPr>
        <p:spPr>
          <a:xfrm>
            <a:off x="86783" y="744538"/>
            <a:ext cx="6621000" cy="3724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:notes"/>
          <p:cNvSpPr txBox="1"/>
          <p:nvPr>
            <p:ph idx="1" type="body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2:notes"/>
          <p:cNvSpPr/>
          <p:nvPr>
            <p:ph idx="2" type="sldImg"/>
          </p:nvPr>
        </p:nvSpPr>
        <p:spPr>
          <a:xfrm>
            <a:off x="86783" y="744538"/>
            <a:ext cx="6621000" cy="3724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1:notes"/>
          <p:cNvSpPr txBox="1"/>
          <p:nvPr>
            <p:ph idx="1" type="body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21:notes"/>
          <p:cNvSpPr/>
          <p:nvPr>
            <p:ph idx="2" type="sldImg"/>
          </p:nvPr>
        </p:nvSpPr>
        <p:spPr>
          <a:xfrm>
            <a:off x="86783" y="744538"/>
            <a:ext cx="6621000" cy="3724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2:notes"/>
          <p:cNvSpPr txBox="1"/>
          <p:nvPr>
            <p:ph idx="1" type="body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22:notes"/>
          <p:cNvSpPr/>
          <p:nvPr>
            <p:ph idx="2" type="sldImg"/>
          </p:nvPr>
        </p:nvSpPr>
        <p:spPr>
          <a:xfrm>
            <a:off x="86783" y="744538"/>
            <a:ext cx="6621000" cy="3724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3:notes"/>
          <p:cNvSpPr txBox="1"/>
          <p:nvPr>
            <p:ph idx="1" type="body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23:notes"/>
          <p:cNvSpPr/>
          <p:nvPr>
            <p:ph idx="2" type="sldImg"/>
          </p:nvPr>
        </p:nvSpPr>
        <p:spPr>
          <a:xfrm>
            <a:off x="86783" y="744538"/>
            <a:ext cx="6621000" cy="3724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:notes"/>
          <p:cNvSpPr txBox="1"/>
          <p:nvPr>
            <p:ph idx="1" type="body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3:notes"/>
          <p:cNvSpPr/>
          <p:nvPr>
            <p:ph idx="2" type="sldImg"/>
          </p:nvPr>
        </p:nvSpPr>
        <p:spPr>
          <a:xfrm>
            <a:off x="86783" y="744538"/>
            <a:ext cx="6621000" cy="3724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 txBox="1"/>
          <p:nvPr>
            <p:ph idx="1" type="body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4:notes"/>
          <p:cNvSpPr/>
          <p:nvPr>
            <p:ph idx="2" type="sldImg"/>
          </p:nvPr>
        </p:nvSpPr>
        <p:spPr>
          <a:xfrm>
            <a:off x="86783" y="744538"/>
            <a:ext cx="6621000" cy="3724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:notes"/>
          <p:cNvSpPr txBox="1"/>
          <p:nvPr>
            <p:ph idx="1" type="body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5:notes"/>
          <p:cNvSpPr/>
          <p:nvPr>
            <p:ph idx="2" type="sldImg"/>
          </p:nvPr>
        </p:nvSpPr>
        <p:spPr>
          <a:xfrm>
            <a:off x="86783" y="744538"/>
            <a:ext cx="6621000" cy="3724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:notes"/>
          <p:cNvSpPr txBox="1"/>
          <p:nvPr>
            <p:ph idx="1" type="body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6:notes"/>
          <p:cNvSpPr/>
          <p:nvPr>
            <p:ph idx="2" type="sldImg"/>
          </p:nvPr>
        </p:nvSpPr>
        <p:spPr>
          <a:xfrm>
            <a:off x="86783" y="744538"/>
            <a:ext cx="6621000" cy="3724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:notes"/>
          <p:cNvSpPr txBox="1"/>
          <p:nvPr>
            <p:ph idx="1" type="body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7:notes"/>
          <p:cNvSpPr/>
          <p:nvPr>
            <p:ph idx="2" type="sldImg"/>
          </p:nvPr>
        </p:nvSpPr>
        <p:spPr>
          <a:xfrm>
            <a:off x="86783" y="744538"/>
            <a:ext cx="6621000" cy="3724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8:notes"/>
          <p:cNvSpPr txBox="1"/>
          <p:nvPr>
            <p:ph idx="1" type="body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8:notes"/>
          <p:cNvSpPr/>
          <p:nvPr>
            <p:ph idx="2" type="sldImg"/>
          </p:nvPr>
        </p:nvSpPr>
        <p:spPr>
          <a:xfrm>
            <a:off x="86783" y="744538"/>
            <a:ext cx="6621000" cy="3724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9:notes"/>
          <p:cNvSpPr txBox="1"/>
          <p:nvPr>
            <p:ph idx="1" type="body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9:notes"/>
          <p:cNvSpPr/>
          <p:nvPr>
            <p:ph idx="2" type="sldImg"/>
          </p:nvPr>
        </p:nvSpPr>
        <p:spPr>
          <a:xfrm>
            <a:off x="86783" y="744538"/>
            <a:ext cx="6621000" cy="3724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0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3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"/>
          <p:cNvSpPr txBox="1"/>
          <p:nvPr>
            <p:ph type="ctrTitle"/>
          </p:nvPr>
        </p:nvSpPr>
        <p:spPr>
          <a:xfrm>
            <a:off x="685800" y="1387337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5400" cap="small">
                <a:solidFill>
                  <a:srgbClr val="14305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idx="1" type="subTitle"/>
          </p:nvPr>
        </p:nvSpPr>
        <p:spPr>
          <a:xfrm>
            <a:off x="685800" y="3176805"/>
            <a:ext cx="7772400" cy="8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480"/>
              </a:spcBef>
              <a:spcAft>
                <a:spcPts val="0"/>
              </a:spcAft>
              <a:buClr>
                <a:srgbClr val="143052"/>
              </a:buClr>
              <a:buSzPts val="1896"/>
              <a:buFont typeface="Calibri"/>
              <a:buNone/>
              <a:defRPr cap="small">
                <a:solidFill>
                  <a:srgbClr val="143052"/>
                </a:solidFill>
              </a:defRPr>
            </a:lvl1pPr>
            <a:lvl2pPr lvl="1" rtl="0" algn="l">
              <a:spcBef>
                <a:spcPts val="360"/>
              </a:spcBef>
              <a:spcAft>
                <a:spcPts val="0"/>
              </a:spcAft>
              <a:buSzPts val="1800"/>
              <a:buChar char="→"/>
              <a:defRPr/>
            </a:lvl2pPr>
            <a:lvl3pPr lvl="2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lvl="4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lvl="5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lvl="6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lvl="7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lvl="8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pic>
        <p:nvPicPr>
          <p:cNvPr id="22" name="Google Shape;22;p2"/>
          <p:cNvPicPr preferRelativeResize="0"/>
          <p:nvPr/>
        </p:nvPicPr>
        <p:blipFill rotWithShape="1">
          <a:blip r:embed="rId2">
            <a:alphaModFix/>
          </a:blip>
          <a:srcRect b="0" l="0" r="6794" t="6393"/>
          <a:stretch/>
        </p:blipFill>
        <p:spPr>
          <a:xfrm>
            <a:off x="3101322" y="103798"/>
            <a:ext cx="2941168" cy="111220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" name="Google Shape;23;p2"/>
          <p:cNvGrpSpPr/>
          <p:nvPr/>
        </p:nvGrpSpPr>
        <p:grpSpPr>
          <a:xfrm>
            <a:off x="-80" y="1284828"/>
            <a:ext cx="9143951" cy="2739306"/>
            <a:chOff x="2542381" y="2353678"/>
            <a:chExt cx="5483300" cy="1480946"/>
          </a:xfrm>
        </p:grpSpPr>
        <p:sp>
          <p:nvSpPr>
            <p:cNvPr id="24" name="Google Shape;24;p2"/>
            <p:cNvSpPr/>
            <p:nvPr/>
          </p:nvSpPr>
          <p:spPr>
            <a:xfrm>
              <a:off x="7330281" y="2356752"/>
              <a:ext cx="695400" cy="1474800"/>
            </a:xfrm>
            <a:prstGeom prst="rect">
              <a:avLst/>
            </a:prstGeom>
            <a:solidFill>
              <a:srgbClr val="B9B233">
                <a:alpha val="14900"/>
              </a:srgbClr>
            </a:solidFill>
            <a:ln>
              <a:noFill/>
            </a:ln>
          </p:spPr>
          <p:txBody>
            <a:bodyPr anchorCtr="0" anchor="b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eorgia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520656" y="2356752"/>
              <a:ext cx="695400" cy="1474800"/>
            </a:xfrm>
            <a:prstGeom prst="rect">
              <a:avLst/>
            </a:prstGeom>
            <a:solidFill>
              <a:srgbClr val="B9B233">
                <a:alpha val="14900"/>
              </a:srgbClr>
            </a:solidFill>
            <a:ln>
              <a:noFill/>
            </a:ln>
          </p:spPr>
          <p:txBody>
            <a:bodyPr anchorCtr="0" anchor="b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eorgia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730081" y="2359824"/>
              <a:ext cx="695400" cy="1474800"/>
            </a:xfrm>
            <a:prstGeom prst="rect">
              <a:avLst/>
            </a:prstGeom>
            <a:solidFill>
              <a:srgbClr val="B9B233">
                <a:alpha val="14900"/>
              </a:srgbClr>
            </a:solidFill>
            <a:ln>
              <a:noFill/>
            </a:ln>
          </p:spPr>
          <p:txBody>
            <a:bodyPr anchorCtr="0" anchor="b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eorgia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920456" y="2359824"/>
              <a:ext cx="695400" cy="1474800"/>
            </a:xfrm>
            <a:prstGeom prst="rect">
              <a:avLst/>
            </a:prstGeom>
            <a:solidFill>
              <a:srgbClr val="B9B233">
                <a:alpha val="14900"/>
              </a:srgbClr>
            </a:solidFill>
            <a:ln>
              <a:noFill/>
            </a:ln>
          </p:spPr>
          <p:txBody>
            <a:bodyPr anchorCtr="0" anchor="b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eorgia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4142581" y="2353678"/>
              <a:ext cx="695400" cy="1474800"/>
            </a:xfrm>
            <a:prstGeom prst="rect">
              <a:avLst/>
            </a:prstGeom>
            <a:solidFill>
              <a:srgbClr val="B9B233">
                <a:alpha val="14900"/>
              </a:srgbClr>
            </a:solidFill>
            <a:ln>
              <a:noFill/>
            </a:ln>
          </p:spPr>
          <p:txBody>
            <a:bodyPr anchorCtr="0" anchor="b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eorgia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352006" y="2356750"/>
              <a:ext cx="695400" cy="1474800"/>
            </a:xfrm>
            <a:prstGeom prst="rect">
              <a:avLst/>
            </a:prstGeom>
            <a:solidFill>
              <a:srgbClr val="B9B233">
                <a:alpha val="14900"/>
              </a:srgbClr>
            </a:solidFill>
            <a:ln>
              <a:noFill/>
            </a:ln>
          </p:spPr>
          <p:txBody>
            <a:bodyPr anchorCtr="0" anchor="b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eorgia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542381" y="2356750"/>
              <a:ext cx="695400" cy="1474800"/>
            </a:xfrm>
            <a:prstGeom prst="rect">
              <a:avLst/>
            </a:prstGeom>
            <a:solidFill>
              <a:srgbClr val="B9B233">
                <a:alpha val="14900"/>
              </a:srgbClr>
            </a:solidFill>
            <a:ln>
              <a:noFill/>
            </a:ln>
          </p:spPr>
          <p:txBody>
            <a:bodyPr anchorCtr="0" anchor="b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eorgia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A close up of a sign&#10;&#10;Description generated with very high confidence" id="31" name="Google Shape;3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88324" y="4206040"/>
            <a:ext cx="723572" cy="6949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1"/>
          <p:cNvSpPr txBox="1"/>
          <p:nvPr>
            <p:ph idx="11" type="ftr"/>
          </p:nvPr>
        </p:nvSpPr>
        <p:spPr>
          <a:xfrm>
            <a:off x="5436096" y="4737497"/>
            <a:ext cx="3168300" cy="2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1"/>
          <p:cNvSpPr txBox="1"/>
          <p:nvPr>
            <p:ph idx="12" type="sldNum"/>
          </p:nvPr>
        </p:nvSpPr>
        <p:spPr>
          <a:xfrm>
            <a:off x="8677275" y="4737497"/>
            <a:ext cx="431700" cy="2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95A3B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95A3B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95A3B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95A3B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95A3B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95A3B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95A3B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95A3B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95A3B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2"/>
          <p:cNvSpPr txBox="1"/>
          <p:nvPr>
            <p:ph type="title"/>
          </p:nvPr>
        </p:nvSpPr>
        <p:spPr>
          <a:xfrm>
            <a:off x="468313" y="86916"/>
            <a:ext cx="8218500" cy="75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2"/>
          <p:cNvSpPr txBox="1"/>
          <p:nvPr>
            <p:ph idx="11" type="ftr"/>
          </p:nvPr>
        </p:nvSpPr>
        <p:spPr>
          <a:xfrm>
            <a:off x="5436096" y="4737497"/>
            <a:ext cx="3168300" cy="2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2"/>
          <p:cNvSpPr txBox="1"/>
          <p:nvPr>
            <p:ph idx="12" type="sldNum"/>
          </p:nvPr>
        </p:nvSpPr>
        <p:spPr>
          <a:xfrm>
            <a:off x="8677275" y="4737497"/>
            <a:ext cx="431700" cy="2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95A3B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95A3B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95A3B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95A3B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95A3B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95A3B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95A3B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95A3B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95A3B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"/>
          <p:cNvSpPr txBox="1"/>
          <p:nvPr>
            <p:ph type="title"/>
          </p:nvPr>
        </p:nvSpPr>
        <p:spPr>
          <a:xfrm>
            <a:off x="468313" y="86916"/>
            <a:ext cx="8218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cap="small">
                <a:solidFill>
                  <a:srgbClr val="14305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"/>
          <p:cNvSpPr txBox="1"/>
          <p:nvPr>
            <p:ph idx="1" type="body"/>
          </p:nvPr>
        </p:nvSpPr>
        <p:spPr>
          <a:xfrm>
            <a:off x="457200" y="1072613"/>
            <a:ext cx="8229600" cy="34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rtl="0">
              <a:lnSpc>
                <a:spcPct val="113000"/>
              </a:lnSpc>
              <a:spcBef>
                <a:spcPts val="200"/>
              </a:spcBef>
              <a:spcAft>
                <a:spcPts val="0"/>
              </a:spcAft>
              <a:buClr>
                <a:srgbClr val="4A7DBA"/>
              </a:buClr>
              <a:buSzPts val="2000"/>
              <a:buFont typeface="Calibri"/>
              <a:buChar char="•"/>
              <a:defRPr/>
            </a:lvl1pPr>
            <a:lvl2pPr indent="-330200" lvl="1" marL="914400" rtl="0">
              <a:spcBef>
                <a:spcPts val="360"/>
              </a:spcBef>
              <a:spcAft>
                <a:spcPts val="0"/>
              </a:spcAft>
              <a:buSzPts val="1600"/>
              <a:buChar char="→"/>
              <a:defRPr/>
            </a:lvl2pPr>
            <a:lvl3pPr indent="-3175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35" name="Google Shape;35;p3"/>
          <p:cNvSpPr txBox="1"/>
          <p:nvPr>
            <p:ph idx="12" type="sldNum"/>
          </p:nvPr>
        </p:nvSpPr>
        <p:spPr>
          <a:xfrm>
            <a:off x="8532440" y="4595117"/>
            <a:ext cx="600900" cy="51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3"/>
          <p:cNvSpPr txBox="1"/>
          <p:nvPr/>
        </p:nvSpPr>
        <p:spPr>
          <a:xfrm>
            <a:off x="6062950" y="4719475"/>
            <a:ext cx="2589000" cy="2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L3 Assignment Briefing</a:t>
            </a:r>
            <a:endParaRPr b="1" sz="1200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ection Header" showMasterSp="0">
  <p:cSld name="2_Section Header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902658" y="4164927"/>
            <a:ext cx="1989329" cy="75226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" name="Google Shape;39;p4"/>
          <p:cNvGrpSpPr/>
          <p:nvPr/>
        </p:nvGrpSpPr>
        <p:grpSpPr>
          <a:xfrm>
            <a:off x="-29003" y="1100136"/>
            <a:ext cx="9143951" cy="2739306"/>
            <a:chOff x="2542381" y="2353678"/>
            <a:chExt cx="5483300" cy="1480946"/>
          </a:xfrm>
        </p:grpSpPr>
        <p:sp>
          <p:nvSpPr>
            <p:cNvPr id="40" name="Google Shape;40;p4"/>
            <p:cNvSpPr/>
            <p:nvPr/>
          </p:nvSpPr>
          <p:spPr>
            <a:xfrm>
              <a:off x="7330281" y="2356752"/>
              <a:ext cx="695400" cy="1474800"/>
            </a:xfrm>
            <a:prstGeom prst="rect">
              <a:avLst/>
            </a:prstGeom>
            <a:solidFill>
              <a:srgbClr val="B9B233">
                <a:alpha val="14900"/>
              </a:srgbClr>
            </a:solidFill>
            <a:ln>
              <a:noFill/>
            </a:ln>
          </p:spPr>
          <p:txBody>
            <a:bodyPr anchorCtr="0" anchor="b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eorgia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4"/>
            <p:cNvSpPr/>
            <p:nvPr/>
          </p:nvSpPr>
          <p:spPr>
            <a:xfrm>
              <a:off x="6520656" y="2356752"/>
              <a:ext cx="695400" cy="1474800"/>
            </a:xfrm>
            <a:prstGeom prst="rect">
              <a:avLst/>
            </a:prstGeom>
            <a:solidFill>
              <a:srgbClr val="B9B233">
                <a:alpha val="14900"/>
              </a:srgbClr>
            </a:solidFill>
            <a:ln>
              <a:noFill/>
            </a:ln>
          </p:spPr>
          <p:txBody>
            <a:bodyPr anchorCtr="0" anchor="b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eorgia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5730081" y="2359824"/>
              <a:ext cx="695400" cy="1474800"/>
            </a:xfrm>
            <a:prstGeom prst="rect">
              <a:avLst/>
            </a:prstGeom>
            <a:solidFill>
              <a:srgbClr val="B9B233">
                <a:alpha val="14900"/>
              </a:srgbClr>
            </a:solidFill>
            <a:ln>
              <a:noFill/>
            </a:ln>
          </p:spPr>
          <p:txBody>
            <a:bodyPr anchorCtr="0" anchor="b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eorgia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4920456" y="2359824"/>
              <a:ext cx="695400" cy="1474800"/>
            </a:xfrm>
            <a:prstGeom prst="rect">
              <a:avLst/>
            </a:prstGeom>
            <a:solidFill>
              <a:srgbClr val="B9B233">
                <a:alpha val="14900"/>
              </a:srgbClr>
            </a:solidFill>
            <a:ln>
              <a:noFill/>
            </a:ln>
          </p:spPr>
          <p:txBody>
            <a:bodyPr anchorCtr="0" anchor="b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eorgia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4142581" y="2353678"/>
              <a:ext cx="695400" cy="1474800"/>
            </a:xfrm>
            <a:prstGeom prst="rect">
              <a:avLst/>
            </a:prstGeom>
            <a:solidFill>
              <a:srgbClr val="B9B233">
                <a:alpha val="14900"/>
              </a:srgbClr>
            </a:solidFill>
            <a:ln>
              <a:noFill/>
            </a:ln>
          </p:spPr>
          <p:txBody>
            <a:bodyPr anchorCtr="0" anchor="b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eorgia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3352006" y="2356750"/>
              <a:ext cx="695400" cy="1474800"/>
            </a:xfrm>
            <a:prstGeom prst="rect">
              <a:avLst/>
            </a:prstGeom>
            <a:solidFill>
              <a:srgbClr val="B9B233">
                <a:alpha val="14900"/>
              </a:srgbClr>
            </a:solidFill>
            <a:ln>
              <a:noFill/>
            </a:ln>
          </p:spPr>
          <p:txBody>
            <a:bodyPr anchorCtr="0" anchor="b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eorgia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4"/>
            <p:cNvSpPr/>
            <p:nvPr/>
          </p:nvSpPr>
          <p:spPr>
            <a:xfrm>
              <a:off x="2542381" y="2356750"/>
              <a:ext cx="695400" cy="1474800"/>
            </a:xfrm>
            <a:prstGeom prst="rect">
              <a:avLst/>
            </a:prstGeom>
            <a:solidFill>
              <a:srgbClr val="B9B233">
                <a:alpha val="14900"/>
              </a:srgbClr>
            </a:solidFill>
            <a:ln>
              <a:noFill/>
            </a:ln>
          </p:spPr>
          <p:txBody>
            <a:bodyPr anchorCtr="0" anchor="b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eorgia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" name="Google Shape;47;p4"/>
          <p:cNvSpPr/>
          <p:nvPr>
            <p:ph idx="1" type="body"/>
          </p:nvPr>
        </p:nvSpPr>
        <p:spPr>
          <a:xfrm>
            <a:off x="272620" y="1111387"/>
            <a:ext cx="3651300" cy="2716800"/>
          </a:xfrm>
          <a:prstGeom prst="ellipse">
            <a:avLst/>
          </a:prstGeom>
          <a:solidFill>
            <a:srgbClr val="1D38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720"/>
              </a:spcBef>
              <a:spcAft>
                <a:spcPts val="0"/>
              </a:spcAft>
              <a:buClr>
                <a:srgbClr val="BBB434"/>
              </a:buClr>
              <a:buSzPts val="2844"/>
              <a:buFont typeface="Calibri"/>
              <a:buNone/>
              <a:defRPr sz="3600" cap="small">
                <a:solidFill>
                  <a:srgbClr val="BBB43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rtl="0" algn="l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 sz="1800"/>
            </a:lvl2pPr>
            <a:lvl3pPr indent="-228600" lvl="2" marL="1371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/>
            </a:lvl3pPr>
            <a:lvl4pPr indent="-228600" lvl="3" marL="18288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4pPr>
            <a:lvl5pPr indent="-228600" lvl="4" marL="22860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5pPr>
            <a:lvl6pPr indent="-228600" lvl="5" marL="27432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None/>
              <a:defRPr sz="1400"/>
            </a:lvl6pPr>
            <a:lvl7pPr indent="-228600" lvl="6" marL="32004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None/>
              <a:defRPr sz="1400"/>
            </a:lvl7pPr>
            <a:lvl8pPr indent="-228600" lvl="7" marL="36576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None/>
              <a:defRPr sz="1400"/>
            </a:lvl8pPr>
            <a:lvl9pPr indent="-228600" lvl="8" marL="41148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None/>
              <a:defRPr sz="1400"/>
            </a:lvl9pPr>
          </a:lstStyle>
          <a:p/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ection Header" showMasterSp="0">
  <p:cSld name="3_Section Head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35985" y="4505228"/>
            <a:ext cx="1341574" cy="507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84368" y="4353948"/>
            <a:ext cx="557213" cy="53817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" name="Google Shape;51;p5"/>
          <p:cNvGrpSpPr/>
          <p:nvPr/>
        </p:nvGrpSpPr>
        <p:grpSpPr>
          <a:xfrm>
            <a:off x="-29003" y="1100136"/>
            <a:ext cx="9143951" cy="2739306"/>
            <a:chOff x="2542381" y="2353678"/>
            <a:chExt cx="5483300" cy="1480946"/>
          </a:xfrm>
        </p:grpSpPr>
        <p:sp>
          <p:nvSpPr>
            <p:cNvPr id="52" name="Google Shape;52;p5"/>
            <p:cNvSpPr/>
            <p:nvPr/>
          </p:nvSpPr>
          <p:spPr>
            <a:xfrm>
              <a:off x="7330281" y="2356752"/>
              <a:ext cx="695400" cy="1474800"/>
            </a:xfrm>
            <a:prstGeom prst="rect">
              <a:avLst/>
            </a:prstGeom>
            <a:solidFill>
              <a:srgbClr val="B9B233">
                <a:alpha val="14900"/>
              </a:srgbClr>
            </a:solidFill>
            <a:ln>
              <a:noFill/>
            </a:ln>
          </p:spPr>
          <p:txBody>
            <a:bodyPr anchorCtr="0" anchor="b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eorgia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5"/>
            <p:cNvSpPr/>
            <p:nvPr/>
          </p:nvSpPr>
          <p:spPr>
            <a:xfrm>
              <a:off x="6520656" y="2356752"/>
              <a:ext cx="695400" cy="1474800"/>
            </a:xfrm>
            <a:prstGeom prst="rect">
              <a:avLst/>
            </a:prstGeom>
            <a:solidFill>
              <a:srgbClr val="B9B233">
                <a:alpha val="14900"/>
              </a:srgbClr>
            </a:solidFill>
            <a:ln>
              <a:noFill/>
            </a:ln>
          </p:spPr>
          <p:txBody>
            <a:bodyPr anchorCtr="0" anchor="b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eorgia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5"/>
            <p:cNvSpPr/>
            <p:nvPr/>
          </p:nvSpPr>
          <p:spPr>
            <a:xfrm>
              <a:off x="5730081" y="2359824"/>
              <a:ext cx="695400" cy="1474800"/>
            </a:xfrm>
            <a:prstGeom prst="rect">
              <a:avLst/>
            </a:prstGeom>
            <a:solidFill>
              <a:srgbClr val="B9B233">
                <a:alpha val="14900"/>
              </a:srgbClr>
            </a:solidFill>
            <a:ln>
              <a:noFill/>
            </a:ln>
          </p:spPr>
          <p:txBody>
            <a:bodyPr anchorCtr="0" anchor="b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eorgia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5"/>
            <p:cNvSpPr/>
            <p:nvPr/>
          </p:nvSpPr>
          <p:spPr>
            <a:xfrm>
              <a:off x="4920456" y="2359824"/>
              <a:ext cx="695400" cy="1474800"/>
            </a:xfrm>
            <a:prstGeom prst="rect">
              <a:avLst/>
            </a:prstGeom>
            <a:solidFill>
              <a:srgbClr val="B9B233">
                <a:alpha val="14900"/>
              </a:srgbClr>
            </a:solidFill>
            <a:ln>
              <a:noFill/>
            </a:ln>
          </p:spPr>
          <p:txBody>
            <a:bodyPr anchorCtr="0" anchor="b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eorgia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5"/>
            <p:cNvSpPr/>
            <p:nvPr/>
          </p:nvSpPr>
          <p:spPr>
            <a:xfrm>
              <a:off x="4142581" y="2353678"/>
              <a:ext cx="695400" cy="1474800"/>
            </a:xfrm>
            <a:prstGeom prst="rect">
              <a:avLst/>
            </a:prstGeom>
            <a:solidFill>
              <a:srgbClr val="B9B233">
                <a:alpha val="14900"/>
              </a:srgbClr>
            </a:solidFill>
            <a:ln>
              <a:noFill/>
            </a:ln>
          </p:spPr>
          <p:txBody>
            <a:bodyPr anchorCtr="0" anchor="b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eorgia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5"/>
            <p:cNvSpPr/>
            <p:nvPr/>
          </p:nvSpPr>
          <p:spPr>
            <a:xfrm>
              <a:off x="3352006" y="2356750"/>
              <a:ext cx="695400" cy="1474800"/>
            </a:xfrm>
            <a:prstGeom prst="rect">
              <a:avLst/>
            </a:prstGeom>
            <a:solidFill>
              <a:srgbClr val="B9B233">
                <a:alpha val="14900"/>
              </a:srgbClr>
            </a:solidFill>
            <a:ln>
              <a:noFill/>
            </a:ln>
          </p:spPr>
          <p:txBody>
            <a:bodyPr anchorCtr="0" anchor="b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eorgia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5"/>
            <p:cNvSpPr/>
            <p:nvPr/>
          </p:nvSpPr>
          <p:spPr>
            <a:xfrm>
              <a:off x="2542381" y="2356750"/>
              <a:ext cx="695400" cy="1474800"/>
            </a:xfrm>
            <a:prstGeom prst="rect">
              <a:avLst/>
            </a:prstGeom>
            <a:solidFill>
              <a:srgbClr val="B9B233">
                <a:alpha val="14900"/>
              </a:srgbClr>
            </a:solidFill>
            <a:ln>
              <a:noFill/>
            </a:ln>
          </p:spPr>
          <p:txBody>
            <a:bodyPr anchorCtr="0" anchor="b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eorgia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" name="Google Shape;59;p5"/>
          <p:cNvSpPr/>
          <p:nvPr>
            <p:ph idx="1" type="body"/>
          </p:nvPr>
        </p:nvSpPr>
        <p:spPr>
          <a:xfrm>
            <a:off x="251520" y="1111387"/>
            <a:ext cx="3685200" cy="2716800"/>
          </a:xfrm>
          <a:prstGeom prst="ellipse">
            <a:avLst/>
          </a:prstGeom>
          <a:solidFill>
            <a:srgbClr val="132F51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indent="-228600" lvl="0" marL="457200" rtl="0" algn="l">
              <a:spcBef>
                <a:spcPts val="720"/>
              </a:spcBef>
              <a:spcAft>
                <a:spcPts val="0"/>
              </a:spcAft>
              <a:buClr>
                <a:srgbClr val="F5F4E1"/>
              </a:buClr>
              <a:buSzPts val="2844"/>
              <a:buFont typeface="Calibri"/>
              <a:buNone/>
              <a:defRPr sz="3600" cap="small">
                <a:solidFill>
                  <a:srgbClr val="F5F4E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rtl="0" algn="l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 sz="1800"/>
            </a:lvl2pPr>
            <a:lvl3pPr indent="-228600" lvl="2" marL="1371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/>
            </a:lvl3pPr>
            <a:lvl4pPr indent="-228600" lvl="3" marL="18288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4pPr>
            <a:lvl5pPr indent="-228600" lvl="4" marL="22860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5pPr>
            <a:lvl6pPr indent="-228600" lvl="5" marL="27432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None/>
              <a:defRPr sz="1400"/>
            </a:lvl6pPr>
            <a:lvl7pPr indent="-228600" lvl="6" marL="32004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None/>
              <a:defRPr sz="1400"/>
            </a:lvl7pPr>
            <a:lvl8pPr indent="-228600" lvl="7" marL="36576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None/>
              <a:defRPr sz="1400"/>
            </a:lvl8pPr>
            <a:lvl9pPr indent="-228600" lvl="8" marL="41148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None/>
              <a:defRPr sz="1400"/>
            </a:lvl9pPr>
          </a:lstStyle>
          <a:p/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6"/>
          <p:cNvSpPr txBox="1"/>
          <p:nvPr>
            <p:ph type="title"/>
          </p:nvPr>
        </p:nvSpPr>
        <p:spPr>
          <a:xfrm>
            <a:off x="722313" y="2484877"/>
            <a:ext cx="7772400" cy="14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6"/>
          <p:cNvSpPr txBox="1"/>
          <p:nvPr>
            <p:ph idx="1" type="body"/>
          </p:nvPr>
        </p:nvSpPr>
        <p:spPr>
          <a:xfrm>
            <a:off x="659325" y="813614"/>
            <a:ext cx="7772400" cy="130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80"/>
              <a:buFont typeface="Calibri"/>
              <a:buNone/>
              <a:defRPr sz="2000"/>
            </a:lvl1pPr>
            <a:lvl2pPr indent="-228600" lvl="1" marL="914400" rtl="0" algn="l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 sz="1800"/>
            </a:lvl2pPr>
            <a:lvl3pPr indent="-228600" lvl="2" marL="1371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/>
            </a:lvl3pPr>
            <a:lvl4pPr indent="-228600" lvl="3" marL="18288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4pPr>
            <a:lvl5pPr indent="-228600" lvl="4" marL="22860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5pPr>
            <a:lvl6pPr indent="-228600" lvl="5" marL="27432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None/>
              <a:defRPr sz="1400"/>
            </a:lvl6pPr>
            <a:lvl7pPr indent="-228600" lvl="6" marL="32004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None/>
              <a:defRPr sz="1400"/>
            </a:lvl7pPr>
            <a:lvl8pPr indent="-228600" lvl="7" marL="36576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None/>
              <a:defRPr sz="1400"/>
            </a:lvl8pPr>
            <a:lvl9pPr indent="-228600" lvl="8" marL="41148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None/>
              <a:defRPr sz="1400"/>
            </a:lvl9pPr>
          </a:lstStyle>
          <a:p/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able" type="tbl">
  <p:cSld name="TABLE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7"/>
          <p:cNvSpPr txBox="1"/>
          <p:nvPr>
            <p:ph type="title"/>
          </p:nvPr>
        </p:nvSpPr>
        <p:spPr>
          <a:xfrm>
            <a:off x="457200" y="8691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7"/>
          <p:cNvSpPr txBox="1"/>
          <p:nvPr>
            <p:ph idx="11" type="ftr"/>
          </p:nvPr>
        </p:nvSpPr>
        <p:spPr>
          <a:xfrm>
            <a:off x="3124200" y="4737497"/>
            <a:ext cx="5480100" cy="2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7"/>
          <p:cNvSpPr txBox="1"/>
          <p:nvPr>
            <p:ph idx="12" type="sldNum"/>
          </p:nvPr>
        </p:nvSpPr>
        <p:spPr>
          <a:xfrm>
            <a:off x="8677275" y="4786313"/>
            <a:ext cx="431700" cy="2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1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rtl="0" algn="r">
              <a:spcBef>
                <a:spcPts val="0"/>
              </a:spcBef>
              <a:buNone/>
              <a:defRPr b="1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rtl="0" algn="r">
              <a:spcBef>
                <a:spcPts val="0"/>
              </a:spcBef>
              <a:buNone/>
              <a:defRPr b="1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rtl="0" algn="r">
              <a:spcBef>
                <a:spcPts val="0"/>
              </a:spcBef>
              <a:buNone/>
              <a:defRPr b="1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rtl="0" algn="r">
              <a:spcBef>
                <a:spcPts val="0"/>
              </a:spcBef>
              <a:buNone/>
              <a:defRPr b="1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rtl="0" algn="r">
              <a:spcBef>
                <a:spcPts val="0"/>
              </a:spcBef>
              <a:buNone/>
              <a:defRPr b="1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rtl="0" algn="r">
              <a:spcBef>
                <a:spcPts val="0"/>
              </a:spcBef>
              <a:buNone/>
              <a:defRPr b="1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rtl="0" algn="r">
              <a:spcBef>
                <a:spcPts val="0"/>
              </a:spcBef>
              <a:buNone/>
              <a:defRPr b="1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rtl="0" algn="r">
              <a:spcBef>
                <a:spcPts val="0"/>
              </a:spcBef>
              <a:buNone/>
              <a:defRPr b="1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8"/>
          <p:cNvSpPr txBox="1"/>
          <p:nvPr>
            <p:ph idx="1" type="body"/>
          </p:nvPr>
        </p:nvSpPr>
        <p:spPr>
          <a:xfrm>
            <a:off x="457200" y="1151335"/>
            <a:ext cx="40401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96"/>
              <a:buFont typeface="Calibri"/>
              <a:buNone/>
              <a:defRPr b="1" sz="2400"/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SzPts val="2000"/>
              <a:buFont typeface="Calibri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b="1" sz="1600"/>
            </a:lvl5pPr>
            <a:lvl6pPr indent="-2286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eorgia"/>
              <a:buNone/>
              <a:defRPr b="1" sz="1600"/>
            </a:lvl6pPr>
            <a:lvl7pPr indent="-2286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eorgia"/>
              <a:buNone/>
              <a:defRPr b="1" sz="1600"/>
            </a:lvl7pPr>
            <a:lvl8pPr indent="-2286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eorgia"/>
              <a:buNone/>
              <a:defRPr b="1" sz="1600"/>
            </a:lvl8pPr>
            <a:lvl9pPr indent="-2286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eorgia"/>
              <a:buNone/>
              <a:defRPr b="1" sz="1600"/>
            </a:lvl9pPr>
          </a:lstStyle>
          <a:p/>
        </p:txBody>
      </p:sp>
      <p:sp>
        <p:nvSpPr>
          <p:cNvPr id="70" name="Google Shape;70;p8"/>
          <p:cNvSpPr txBox="1"/>
          <p:nvPr>
            <p:ph idx="2" type="body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8996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96"/>
              <a:buFont typeface="Calibri"/>
              <a:buChar char="•"/>
              <a:defRPr sz="2400"/>
            </a:lvl1pPr>
            <a:lvl2pPr indent="-355600" lvl="1" marL="914400" rtl="0" algn="l">
              <a:spcBef>
                <a:spcPts val="400"/>
              </a:spcBef>
              <a:spcAft>
                <a:spcPts val="0"/>
              </a:spcAft>
              <a:buSzPts val="2000"/>
              <a:buFont typeface="Calibri"/>
              <a:buChar char="→"/>
              <a:defRPr sz="2000"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/>
            </a:lvl3pPr>
            <a:lvl4pPr indent="-3302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–"/>
              <a:defRPr sz="1600"/>
            </a:lvl4pPr>
            <a:lvl5pPr indent="-3302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/>
            </a:lvl5pPr>
            <a:lvl6pPr indent="-3302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eorgia"/>
              <a:buChar char="»"/>
              <a:defRPr sz="1600"/>
            </a:lvl6pPr>
            <a:lvl7pPr indent="-3302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eorgia"/>
              <a:buChar char="»"/>
              <a:defRPr sz="1600"/>
            </a:lvl7pPr>
            <a:lvl8pPr indent="-3302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eorgia"/>
              <a:buChar char="»"/>
              <a:defRPr sz="1600"/>
            </a:lvl8pPr>
            <a:lvl9pPr indent="-3302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eorgia"/>
              <a:buChar char="»"/>
              <a:defRPr sz="1600"/>
            </a:lvl9pPr>
          </a:lstStyle>
          <a:p/>
        </p:txBody>
      </p:sp>
      <p:sp>
        <p:nvSpPr>
          <p:cNvPr id="71" name="Google Shape;71;p8"/>
          <p:cNvSpPr txBox="1"/>
          <p:nvPr>
            <p:ph idx="3" type="body"/>
          </p:nvPr>
        </p:nvSpPr>
        <p:spPr>
          <a:xfrm>
            <a:off x="4645025" y="1151335"/>
            <a:ext cx="40419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96"/>
              <a:buFont typeface="Calibri"/>
              <a:buNone/>
              <a:defRPr b="1" sz="2400"/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SzPts val="2000"/>
              <a:buFont typeface="Calibri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b="1" sz="1600"/>
            </a:lvl5pPr>
            <a:lvl6pPr indent="-2286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eorgia"/>
              <a:buNone/>
              <a:defRPr b="1" sz="1600"/>
            </a:lvl6pPr>
            <a:lvl7pPr indent="-2286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eorgia"/>
              <a:buNone/>
              <a:defRPr b="1" sz="1600"/>
            </a:lvl7pPr>
            <a:lvl8pPr indent="-2286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eorgia"/>
              <a:buNone/>
              <a:defRPr b="1" sz="1600"/>
            </a:lvl8pPr>
            <a:lvl9pPr indent="-2286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eorgia"/>
              <a:buNone/>
              <a:defRPr b="1" sz="1600"/>
            </a:lvl9pPr>
          </a:lstStyle>
          <a:p/>
        </p:txBody>
      </p:sp>
      <p:sp>
        <p:nvSpPr>
          <p:cNvPr id="72" name="Google Shape;72;p8"/>
          <p:cNvSpPr txBox="1"/>
          <p:nvPr>
            <p:ph idx="4" type="body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8996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96"/>
              <a:buFont typeface="Calibri"/>
              <a:buChar char="•"/>
              <a:defRPr sz="2400"/>
            </a:lvl1pPr>
            <a:lvl2pPr indent="-355600" lvl="1" marL="914400" rtl="0" algn="l">
              <a:spcBef>
                <a:spcPts val="400"/>
              </a:spcBef>
              <a:spcAft>
                <a:spcPts val="0"/>
              </a:spcAft>
              <a:buSzPts val="2000"/>
              <a:buFont typeface="Calibri"/>
              <a:buChar char="→"/>
              <a:defRPr sz="2000"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/>
            </a:lvl3pPr>
            <a:lvl4pPr indent="-3302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–"/>
              <a:defRPr sz="1600"/>
            </a:lvl4pPr>
            <a:lvl5pPr indent="-3302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/>
            </a:lvl5pPr>
            <a:lvl6pPr indent="-3302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eorgia"/>
              <a:buChar char="»"/>
              <a:defRPr sz="1600"/>
            </a:lvl6pPr>
            <a:lvl7pPr indent="-3302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eorgia"/>
              <a:buChar char="»"/>
              <a:defRPr sz="1600"/>
            </a:lvl7pPr>
            <a:lvl8pPr indent="-3302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eorgia"/>
              <a:buChar char="»"/>
              <a:defRPr sz="1600"/>
            </a:lvl8pPr>
            <a:lvl9pPr indent="-3302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eorgia"/>
              <a:buChar char="»"/>
              <a:defRPr sz="1600"/>
            </a:lvl9pPr>
          </a:lstStyle>
          <a:p/>
        </p:txBody>
      </p:sp>
      <p:sp>
        <p:nvSpPr>
          <p:cNvPr id="73" name="Google Shape;73;p8"/>
          <p:cNvSpPr txBox="1"/>
          <p:nvPr>
            <p:ph idx="11" type="ftr"/>
          </p:nvPr>
        </p:nvSpPr>
        <p:spPr>
          <a:xfrm>
            <a:off x="5955433" y="4725285"/>
            <a:ext cx="2771400" cy="2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8"/>
          <p:cNvSpPr txBox="1"/>
          <p:nvPr>
            <p:ph idx="12" type="sldNum"/>
          </p:nvPr>
        </p:nvSpPr>
        <p:spPr>
          <a:xfrm>
            <a:off x="8677275" y="4728418"/>
            <a:ext cx="431700" cy="2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1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rtl="0" algn="r">
              <a:spcBef>
                <a:spcPts val="0"/>
              </a:spcBef>
              <a:buNone/>
              <a:defRPr b="1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rtl="0" algn="r">
              <a:spcBef>
                <a:spcPts val="0"/>
              </a:spcBef>
              <a:buNone/>
              <a:defRPr b="1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rtl="0" algn="r">
              <a:spcBef>
                <a:spcPts val="0"/>
              </a:spcBef>
              <a:buNone/>
              <a:defRPr b="1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rtl="0" algn="r">
              <a:spcBef>
                <a:spcPts val="0"/>
              </a:spcBef>
              <a:buNone/>
              <a:defRPr b="1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rtl="0" algn="r">
              <a:spcBef>
                <a:spcPts val="0"/>
              </a:spcBef>
              <a:buNone/>
              <a:defRPr b="1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rtl="0" algn="r">
              <a:spcBef>
                <a:spcPts val="0"/>
              </a:spcBef>
              <a:buNone/>
              <a:defRPr b="1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rtl="0" algn="r">
              <a:spcBef>
                <a:spcPts val="0"/>
              </a:spcBef>
              <a:buNone/>
              <a:defRPr b="1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rtl="0" algn="r">
              <a:spcBef>
                <a:spcPts val="0"/>
              </a:spcBef>
              <a:buNone/>
              <a:defRPr b="1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4 Content" type="fourObj">
  <p:cSld name="FOUR_OBJECTS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9"/>
          <p:cNvSpPr txBox="1"/>
          <p:nvPr>
            <p:ph type="title"/>
          </p:nvPr>
        </p:nvSpPr>
        <p:spPr>
          <a:xfrm>
            <a:off x="457200" y="8691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9"/>
          <p:cNvSpPr txBox="1"/>
          <p:nvPr>
            <p:ph idx="1" type="body"/>
          </p:nvPr>
        </p:nvSpPr>
        <p:spPr>
          <a:xfrm>
            <a:off x="457200" y="1059656"/>
            <a:ext cx="4038600" cy="16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8897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22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SzPts val="1800"/>
              <a:buChar char="→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78" name="Google Shape;78;p9"/>
          <p:cNvSpPr txBox="1"/>
          <p:nvPr>
            <p:ph idx="2" type="body"/>
          </p:nvPr>
        </p:nvSpPr>
        <p:spPr>
          <a:xfrm>
            <a:off x="4648200" y="1059656"/>
            <a:ext cx="4038600" cy="16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8897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22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SzPts val="1800"/>
              <a:buChar char="→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79" name="Google Shape;79;p9"/>
          <p:cNvSpPr txBox="1"/>
          <p:nvPr>
            <p:ph idx="3" type="body"/>
          </p:nvPr>
        </p:nvSpPr>
        <p:spPr>
          <a:xfrm>
            <a:off x="457200" y="2844403"/>
            <a:ext cx="4038600" cy="16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8897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22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SzPts val="1800"/>
              <a:buChar char="→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80" name="Google Shape;80;p9"/>
          <p:cNvSpPr txBox="1"/>
          <p:nvPr>
            <p:ph idx="4" type="body"/>
          </p:nvPr>
        </p:nvSpPr>
        <p:spPr>
          <a:xfrm>
            <a:off x="4648200" y="2844403"/>
            <a:ext cx="4038600" cy="16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8897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22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SzPts val="1800"/>
              <a:buChar char="→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81" name="Google Shape;81;p9"/>
          <p:cNvSpPr txBox="1"/>
          <p:nvPr>
            <p:ph idx="11" type="ftr"/>
          </p:nvPr>
        </p:nvSpPr>
        <p:spPr>
          <a:xfrm>
            <a:off x="5955433" y="4725285"/>
            <a:ext cx="2771400" cy="2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9"/>
          <p:cNvSpPr txBox="1"/>
          <p:nvPr>
            <p:ph idx="12" type="sldNum"/>
          </p:nvPr>
        </p:nvSpPr>
        <p:spPr>
          <a:xfrm>
            <a:off x="8677275" y="4728418"/>
            <a:ext cx="431700" cy="2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1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rtl="0" algn="r">
              <a:spcBef>
                <a:spcPts val="0"/>
              </a:spcBef>
              <a:buNone/>
              <a:defRPr b="1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rtl="0" algn="r">
              <a:spcBef>
                <a:spcPts val="0"/>
              </a:spcBef>
              <a:buNone/>
              <a:defRPr b="1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rtl="0" algn="r">
              <a:spcBef>
                <a:spcPts val="0"/>
              </a:spcBef>
              <a:buNone/>
              <a:defRPr b="1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rtl="0" algn="r">
              <a:spcBef>
                <a:spcPts val="0"/>
              </a:spcBef>
              <a:buNone/>
              <a:defRPr b="1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rtl="0" algn="r">
              <a:spcBef>
                <a:spcPts val="0"/>
              </a:spcBef>
              <a:buNone/>
              <a:defRPr b="1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rtl="0" algn="r">
              <a:spcBef>
                <a:spcPts val="0"/>
              </a:spcBef>
              <a:buNone/>
              <a:defRPr b="1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rtl="0" algn="r">
              <a:spcBef>
                <a:spcPts val="0"/>
              </a:spcBef>
              <a:buNone/>
              <a:defRPr b="1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rtl="0" algn="r">
              <a:spcBef>
                <a:spcPts val="0"/>
              </a:spcBef>
              <a:buNone/>
              <a:defRPr b="1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ection Header" showMasterSp="0">
  <p:cSld name="1_Section Header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92180" y="4329751"/>
            <a:ext cx="1827312" cy="690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5" name="Google Shape;85;p10"/>
          <p:cNvGrpSpPr/>
          <p:nvPr/>
        </p:nvGrpSpPr>
        <p:grpSpPr>
          <a:xfrm>
            <a:off x="-29003" y="1100136"/>
            <a:ext cx="9143951" cy="2739306"/>
            <a:chOff x="2542381" y="2353678"/>
            <a:chExt cx="5483300" cy="1480946"/>
          </a:xfrm>
        </p:grpSpPr>
        <p:sp>
          <p:nvSpPr>
            <p:cNvPr id="86" name="Google Shape;86;p10"/>
            <p:cNvSpPr/>
            <p:nvPr/>
          </p:nvSpPr>
          <p:spPr>
            <a:xfrm>
              <a:off x="7330281" y="2356752"/>
              <a:ext cx="695400" cy="1474800"/>
            </a:xfrm>
            <a:prstGeom prst="rect">
              <a:avLst/>
            </a:prstGeom>
            <a:solidFill>
              <a:srgbClr val="B9B233">
                <a:alpha val="14900"/>
              </a:srgbClr>
            </a:solidFill>
            <a:ln>
              <a:noFill/>
            </a:ln>
          </p:spPr>
          <p:txBody>
            <a:bodyPr anchorCtr="0" anchor="b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eorgia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10"/>
            <p:cNvSpPr/>
            <p:nvPr/>
          </p:nvSpPr>
          <p:spPr>
            <a:xfrm>
              <a:off x="6520656" y="2356752"/>
              <a:ext cx="695400" cy="1474800"/>
            </a:xfrm>
            <a:prstGeom prst="rect">
              <a:avLst/>
            </a:prstGeom>
            <a:solidFill>
              <a:srgbClr val="B9B233">
                <a:alpha val="14900"/>
              </a:srgbClr>
            </a:solidFill>
            <a:ln>
              <a:noFill/>
            </a:ln>
          </p:spPr>
          <p:txBody>
            <a:bodyPr anchorCtr="0" anchor="b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eorgia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10"/>
            <p:cNvSpPr/>
            <p:nvPr/>
          </p:nvSpPr>
          <p:spPr>
            <a:xfrm>
              <a:off x="5730081" y="2359824"/>
              <a:ext cx="695400" cy="1474800"/>
            </a:xfrm>
            <a:prstGeom prst="rect">
              <a:avLst/>
            </a:prstGeom>
            <a:solidFill>
              <a:srgbClr val="B9B233">
                <a:alpha val="14900"/>
              </a:srgbClr>
            </a:solidFill>
            <a:ln>
              <a:noFill/>
            </a:ln>
          </p:spPr>
          <p:txBody>
            <a:bodyPr anchorCtr="0" anchor="b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eorgia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10"/>
            <p:cNvSpPr/>
            <p:nvPr/>
          </p:nvSpPr>
          <p:spPr>
            <a:xfrm>
              <a:off x="4920456" y="2359824"/>
              <a:ext cx="695400" cy="1474800"/>
            </a:xfrm>
            <a:prstGeom prst="rect">
              <a:avLst/>
            </a:prstGeom>
            <a:solidFill>
              <a:srgbClr val="B9B233">
                <a:alpha val="14900"/>
              </a:srgbClr>
            </a:solidFill>
            <a:ln>
              <a:noFill/>
            </a:ln>
          </p:spPr>
          <p:txBody>
            <a:bodyPr anchorCtr="0" anchor="b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eorgia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10"/>
            <p:cNvSpPr/>
            <p:nvPr/>
          </p:nvSpPr>
          <p:spPr>
            <a:xfrm>
              <a:off x="4142581" y="2353678"/>
              <a:ext cx="695400" cy="1474800"/>
            </a:xfrm>
            <a:prstGeom prst="rect">
              <a:avLst/>
            </a:prstGeom>
            <a:solidFill>
              <a:srgbClr val="B9B233">
                <a:alpha val="14900"/>
              </a:srgbClr>
            </a:solidFill>
            <a:ln>
              <a:noFill/>
            </a:ln>
          </p:spPr>
          <p:txBody>
            <a:bodyPr anchorCtr="0" anchor="b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eorgia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0"/>
            <p:cNvSpPr/>
            <p:nvPr/>
          </p:nvSpPr>
          <p:spPr>
            <a:xfrm>
              <a:off x="3352006" y="2356750"/>
              <a:ext cx="695400" cy="1474800"/>
            </a:xfrm>
            <a:prstGeom prst="rect">
              <a:avLst/>
            </a:prstGeom>
            <a:solidFill>
              <a:srgbClr val="B9B233">
                <a:alpha val="14900"/>
              </a:srgbClr>
            </a:solidFill>
            <a:ln>
              <a:noFill/>
            </a:ln>
          </p:spPr>
          <p:txBody>
            <a:bodyPr anchorCtr="0" anchor="b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eorgia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10"/>
            <p:cNvSpPr/>
            <p:nvPr/>
          </p:nvSpPr>
          <p:spPr>
            <a:xfrm>
              <a:off x="2542381" y="2356750"/>
              <a:ext cx="695400" cy="1474800"/>
            </a:xfrm>
            <a:prstGeom prst="rect">
              <a:avLst/>
            </a:prstGeom>
            <a:solidFill>
              <a:srgbClr val="B9B233">
                <a:alpha val="14900"/>
              </a:srgbClr>
            </a:solidFill>
            <a:ln>
              <a:noFill/>
            </a:ln>
          </p:spPr>
          <p:txBody>
            <a:bodyPr anchorCtr="0" anchor="b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eorgia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3" name="Google Shape;93;p10"/>
          <p:cNvSpPr/>
          <p:nvPr>
            <p:ph idx="1" type="body"/>
          </p:nvPr>
        </p:nvSpPr>
        <p:spPr>
          <a:xfrm>
            <a:off x="310178" y="1139331"/>
            <a:ext cx="3613800" cy="2688600"/>
          </a:xfrm>
          <a:prstGeom prst="ellipse">
            <a:avLst/>
          </a:prstGeom>
          <a:solidFill>
            <a:srgbClr val="B8B13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2844"/>
              <a:buFont typeface="Calibri"/>
              <a:buNone/>
              <a:defRPr sz="3600" cap="small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rtl="0" algn="l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 sz="1800"/>
            </a:lvl2pPr>
            <a:lvl3pPr indent="-228600" lvl="2" marL="1371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/>
            </a:lvl3pPr>
            <a:lvl4pPr indent="-228600" lvl="3" marL="18288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4pPr>
            <a:lvl5pPr indent="-228600" lvl="4" marL="22860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5pPr>
            <a:lvl6pPr indent="-228600" lvl="5" marL="27432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None/>
              <a:defRPr sz="1400"/>
            </a:lvl6pPr>
            <a:lvl7pPr indent="-228600" lvl="6" marL="32004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None/>
              <a:defRPr sz="1400"/>
            </a:lvl7pPr>
            <a:lvl8pPr indent="-228600" lvl="7" marL="36576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None/>
              <a:defRPr sz="1400"/>
            </a:lvl8pPr>
            <a:lvl9pPr indent="-228600" lvl="8" marL="41148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None/>
              <a:defRPr sz="1400"/>
            </a:lvl9pPr>
          </a:lstStyle>
          <a:p/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68313" y="86916"/>
            <a:ext cx="8218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small" strike="noStrike">
                <a:solidFill>
                  <a:srgbClr val="14305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accent2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accent2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accent2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accent2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072613"/>
            <a:ext cx="8229600" cy="34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4A7DBA"/>
              </a:buClr>
              <a:buSzPts val="2000"/>
              <a:buFont typeface="Calibri"/>
              <a:buChar char="•"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02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CC0000"/>
              </a:buClr>
              <a:buSzPts val="1600"/>
              <a:buFont typeface="Calibri"/>
              <a:buChar char="→"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b="1" i="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048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–"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21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»"/>
              <a:defRPr b="1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21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eorgia"/>
              <a:buChar char="»"/>
              <a:defRPr b="0" i="0" sz="1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2921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eorgia"/>
              <a:buChar char="»"/>
              <a:defRPr b="0" i="0" sz="1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2921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eorgia"/>
              <a:buChar char="»"/>
              <a:defRPr b="0" i="0" sz="1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2921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eorgia"/>
              <a:buChar char="»"/>
              <a:defRPr b="0" i="0" sz="1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1" type="ftr"/>
          </p:nvPr>
        </p:nvSpPr>
        <p:spPr>
          <a:xfrm>
            <a:off x="5955433" y="4725285"/>
            <a:ext cx="2771400" cy="2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b="1" i="0" sz="1200" u="none" cap="none" strike="noStrike">
                <a:solidFill>
                  <a:srgbClr val="95A3B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3" name="Google Shape;13;p1"/>
          <p:cNvSpPr/>
          <p:nvPr/>
        </p:nvSpPr>
        <p:spPr>
          <a:xfrm>
            <a:off x="468313" y="891704"/>
            <a:ext cx="8207400" cy="53700"/>
          </a:xfrm>
          <a:prstGeom prst="rect">
            <a:avLst/>
          </a:prstGeom>
          <a:gradFill>
            <a:gsLst>
              <a:gs pos="0">
                <a:srgbClr val="E2DD90"/>
              </a:gs>
              <a:gs pos="50000">
                <a:srgbClr val="ECE7BC"/>
              </a:gs>
              <a:gs pos="100000">
                <a:srgbClr val="F5F2DE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B2B2B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14" name="Google Shape;14;p1"/>
          <p:cNvCxnSpPr/>
          <p:nvPr/>
        </p:nvCxnSpPr>
        <p:spPr>
          <a:xfrm>
            <a:off x="468313" y="4516041"/>
            <a:ext cx="8207400" cy="0"/>
          </a:xfrm>
          <a:prstGeom prst="straightConnector1">
            <a:avLst/>
          </a:prstGeom>
          <a:noFill/>
          <a:ln cap="flat" cmpd="sng" w="19050">
            <a:solidFill>
              <a:srgbClr val="B2B2B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5" name="Google Shape;15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59532" y="4562586"/>
            <a:ext cx="1566174" cy="58970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"/>
          <p:cNvSpPr txBox="1"/>
          <p:nvPr>
            <p:ph idx="12" type="sldNum"/>
          </p:nvPr>
        </p:nvSpPr>
        <p:spPr>
          <a:xfrm>
            <a:off x="8677275" y="4728418"/>
            <a:ext cx="431700" cy="2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7" name="Google Shape;17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59532" y="4562586"/>
            <a:ext cx="1566174" cy="589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59532" y="4562586"/>
            <a:ext cx="1566174" cy="58970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scholar.google.co.uk/schhp?hl=en&amp;as_sdt=0,5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1" Type="http://schemas.openxmlformats.org/officeDocument/2006/relationships/image" Target="../media/image14.png"/><Relationship Id="rId10" Type="http://schemas.openxmlformats.org/officeDocument/2006/relationships/image" Target="../media/image8.png"/><Relationship Id="rId1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Relationship Id="rId4" Type="http://schemas.openxmlformats.org/officeDocument/2006/relationships/image" Target="../media/image12.png"/><Relationship Id="rId9" Type="http://schemas.openxmlformats.org/officeDocument/2006/relationships/image" Target="../media/image4.png"/><Relationship Id="rId5" Type="http://schemas.openxmlformats.org/officeDocument/2006/relationships/image" Target="../media/image6.png"/><Relationship Id="rId6" Type="http://schemas.openxmlformats.org/officeDocument/2006/relationships/image" Target="../media/image9.png"/><Relationship Id="rId7" Type="http://schemas.openxmlformats.org/officeDocument/2006/relationships/image" Target="../media/image19.png"/><Relationship Id="rId8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3"/>
          <p:cNvSpPr txBox="1"/>
          <p:nvPr>
            <p:ph type="ctrTitle"/>
          </p:nvPr>
        </p:nvSpPr>
        <p:spPr>
          <a:xfrm>
            <a:off x="685804" y="1461256"/>
            <a:ext cx="7772400" cy="175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Level 3 Programme</a:t>
            </a:r>
            <a:br>
              <a:rPr lang="en-GB"/>
            </a:br>
            <a:r>
              <a:rPr lang="en-GB"/>
              <a:t>Assignment Briefing</a:t>
            </a:r>
            <a:endParaRPr/>
          </a:p>
        </p:txBody>
      </p:sp>
      <p:sp>
        <p:nvSpPr>
          <p:cNvPr id="109" name="Google Shape;109;p13"/>
          <p:cNvSpPr txBox="1"/>
          <p:nvPr/>
        </p:nvSpPr>
        <p:spPr>
          <a:xfrm>
            <a:off x="3200700" y="3491100"/>
            <a:ext cx="2447100" cy="4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latin typeface="Calibri"/>
                <a:ea typeface="Calibri"/>
                <a:cs typeface="Calibri"/>
                <a:sym typeface="Calibri"/>
              </a:rPr>
              <a:t>August 2021</a:t>
            </a:r>
            <a:endParaRPr b="1"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Google Shape;110;p13"/>
          <p:cNvPicPr preferRelativeResize="0"/>
          <p:nvPr/>
        </p:nvPicPr>
        <p:blipFill rotWithShape="1">
          <a:blip r:embed="rId3">
            <a:alphaModFix/>
          </a:blip>
          <a:srcRect b="66562" l="18180" r="50468" t="7730"/>
          <a:stretch/>
        </p:blipFill>
        <p:spPr>
          <a:xfrm>
            <a:off x="8208150" y="4438504"/>
            <a:ext cx="935851" cy="5755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Part C: Focus Areas</a:t>
            </a:r>
            <a:endParaRPr/>
          </a:p>
        </p:txBody>
      </p:sp>
      <p:sp>
        <p:nvSpPr>
          <p:cNvPr id="188" name="Google Shape;188;p22"/>
          <p:cNvSpPr txBox="1"/>
          <p:nvPr>
            <p:ph idx="1" type="body"/>
          </p:nvPr>
        </p:nvSpPr>
        <p:spPr>
          <a:xfrm>
            <a:off x="457200" y="1151335"/>
            <a:ext cx="40401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12"/>
              <a:buFont typeface="Calibri"/>
              <a:buNone/>
            </a:pPr>
            <a:r>
              <a:rPr lang="en-GB" sz="1800"/>
              <a:t>Recent Candidate Topics</a:t>
            </a:r>
            <a:endParaRPr sz="1800"/>
          </a:p>
        </p:txBody>
      </p:sp>
      <p:sp>
        <p:nvSpPr>
          <p:cNvPr id="189" name="Google Shape;189;p22"/>
          <p:cNvSpPr txBox="1"/>
          <p:nvPr>
            <p:ph idx="2" type="body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6804" lvl="0" marL="3429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•"/>
            </a:pPr>
            <a:r>
              <a:rPr lang="en-GB" sz="1800"/>
              <a:t>RPA, AI</a:t>
            </a:r>
            <a:endParaRPr sz="1800"/>
          </a:p>
          <a:p>
            <a:pPr indent="-336804" lvl="0" marL="34290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•"/>
            </a:pPr>
            <a:r>
              <a:rPr lang="en-GB" sz="1800"/>
              <a:t>‘Fractal’ lean</a:t>
            </a:r>
            <a:endParaRPr sz="1800"/>
          </a:p>
          <a:p>
            <a:pPr indent="-336804" lvl="0" marL="34290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•"/>
            </a:pPr>
            <a:r>
              <a:rPr lang="en-GB" sz="1800"/>
              <a:t>Outsourcing</a:t>
            </a:r>
            <a:endParaRPr sz="1800"/>
          </a:p>
          <a:p>
            <a:pPr indent="-336804" lvl="0" marL="34290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•"/>
            </a:pPr>
            <a:r>
              <a:rPr lang="en-GB" sz="1800"/>
              <a:t>Personal lean</a:t>
            </a:r>
            <a:endParaRPr sz="1800"/>
          </a:p>
          <a:p>
            <a:pPr indent="-336804" lvl="0" marL="34290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•"/>
            </a:pPr>
            <a:r>
              <a:rPr lang="en-GB" sz="1800"/>
              <a:t>Standardisation in services</a:t>
            </a:r>
            <a:endParaRPr sz="1800"/>
          </a:p>
          <a:p>
            <a:pPr indent="-336804" lvl="0" marL="34290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•"/>
            </a:pPr>
            <a:r>
              <a:rPr lang="en-GB" sz="1800"/>
              <a:t>Lean’s failure in services </a:t>
            </a:r>
            <a:endParaRPr sz="1800"/>
          </a:p>
          <a:p>
            <a:pPr indent="-222504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96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90" name="Google Shape;190;p22"/>
          <p:cNvSpPr txBox="1"/>
          <p:nvPr>
            <p:ph idx="3" type="body"/>
          </p:nvPr>
        </p:nvSpPr>
        <p:spPr>
          <a:xfrm>
            <a:off x="4645025" y="1151335"/>
            <a:ext cx="40419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12"/>
              <a:buFont typeface="Calibri"/>
              <a:buNone/>
            </a:pPr>
            <a:r>
              <a:rPr lang="en-GB" sz="1800"/>
              <a:t>Other ‘Hot’ Topics</a:t>
            </a:r>
            <a:endParaRPr sz="1800"/>
          </a:p>
        </p:txBody>
      </p:sp>
      <p:sp>
        <p:nvSpPr>
          <p:cNvPr id="191" name="Google Shape;191;p22"/>
          <p:cNvSpPr txBox="1"/>
          <p:nvPr>
            <p:ph idx="4" type="body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</a:pPr>
            <a:r>
              <a:rPr lang="en-GB" sz="1800"/>
              <a:t>Sustainability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</a:pPr>
            <a:r>
              <a:rPr lang="en-GB" sz="1800"/>
              <a:t>Corporate behaviour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</a:pPr>
            <a:r>
              <a:rPr lang="en-GB" sz="1800"/>
              <a:t>Multi location, international, culture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</a:pPr>
            <a:r>
              <a:rPr lang="en-GB" sz="1800"/>
              <a:t>Strategy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</a:pPr>
            <a:r>
              <a:rPr lang="en-GB" sz="1800"/>
              <a:t>Leadership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</a:pPr>
            <a:r>
              <a:rPr lang="en-GB" sz="1800"/>
              <a:t>Enterprise wide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</a:pPr>
            <a:r>
              <a:rPr lang="en-GB" sz="1800"/>
              <a:t>Industry 4.0</a:t>
            </a:r>
            <a:endParaRPr sz="18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96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92" name="Google Shape;192;p22"/>
          <p:cNvSpPr txBox="1"/>
          <p:nvPr>
            <p:ph idx="11" type="ftr"/>
          </p:nvPr>
        </p:nvSpPr>
        <p:spPr>
          <a:xfrm>
            <a:off x="5955433" y="4725285"/>
            <a:ext cx="2771400" cy="2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L3 Assignment Briefing</a:t>
            </a:r>
            <a:endParaRPr/>
          </a:p>
        </p:txBody>
      </p:sp>
      <p:sp>
        <p:nvSpPr>
          <p:cNvPr id="193" name="Google Shape;193;p22"/>
          <p:cNvSpPr txBox="1"/>
          <p:nvPr>
            <p:ph idx="12" type="sldNum"/>
          </p:nvPr>
        </p:nvSpPr>
        <p:spPr>
          <a:xfrm>
            <a:off x="8677275" y="4728418"/>
            <a:ext cx="431700" cy="2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1" lang="en-GB" sz="1200">
                <a:solidFill>
                  <a:schemeClr val="dk1"/>
                </a:solidFill>
              </a:rPr>
              <a:t>‹#›</a:t>
            </a:fld>
            <a:endParaRPr b="1"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3"/>
          <p:cNvSpPr/>
          <p:nvPr>
            <p:ph idx="1" type="body"/>
          </p:nvPr>
        </p:nvSpPr>
        <p:spPr>
          <a:xfrm>
            <a:off x="272620" y="1111387"/>
            <a:ext cx="3651300" cy="2716800"/>
          </a:xfrm>
          <a:prstGeom prst="ellipse">
            <a:avLst/>
          </a:prstGeom>
          <a:solidFill>
            <a:srgbClr val="1D38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44"/>
              <a:buFont typeface="Calibri"/>
              <a:buNone/>
            </a:pPr>
            <a:r>
              <a:rPr lang="en-GB">
                <a:solidFill>
                  <a:schemeClr val="lt1"/>
                </a:solidFill>
              </a:rPr>
              <a:t>Reading &amp; Research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4"/>
          <p:cNvSpPr txBox="1"/>
          <p:nvPr>
            <p:ph type="title"/>
          </p:nvPr>
        </p:nvSpPr>
        <p:spPr>
          <a:xfrm>
            <a:off x="468313" y="86916"/>
            <a:ext cx="8218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Reading</a:t>
            </a:r>
            <a:endParaRPr/>
          </a:p>
        </p:txBody>
      </p:sp>
      <p:sp>
        <p:nvSpPr>
          <p:cNvPr id="204" name="Google Shape;204;p24"/>
          <p:cNvSpPr txBox="1"/>
          <p:nvPr>
            <p:ph idx="1" type="body"/>
          </p:nvPr>
        </p:nvSpPr>
        <p:spPr>
          <a:xfrm>
            <a:off x="457200" y="1106126"/>
            <a:ext cx="8471400" cy="34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9504" lvl="0" marL="342900" rtl="0" algn="l">
              <a:spcBef>
                <a:spcPts val="20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Large body of literature now available on lean thinking</a:t>
            </a:r>
            <a:endParaRPr/>
          </a:p>
          <a:p>
            <a:pPr indent="-349504" lvl="0" marL="342900" rtl="0" algn="l">
              <a:spcBef>
                <a:spcPts val="20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See John Bicheno’s ‘Top 100 Lean Books”</a:t>
            </a:r>
            <a:endParaRPr/>
          </a:p>
          <a:p>
            <a:pPr indent="-273050" lvl="1" marL="742950" rtl="0" algn="l">
              <a:spcBef>
                <a:spcPts val="360"/>
              </a:spcBef>
              <a:spcAft>
                <a:spcPts val="0"/>
              </a:spcAft>
              <a:buSzPts val="1600"/>
              <a:buChar char="→"/>
            </a:pPr>
            <a:r>
              <a:rPr lang="en-GB"/>
              <a:t>Provides useful pointer to themes, topics and popularity</a:t>
            </a:r>
            <a:endParaRPr/>
          </a:p>
          <a:p>
            <a:pPr indent="-349504" lvl="0" marL="342900" rtl="0" algn="l">
              <a:spcBef>
                <a:spcPts val="20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Several downloads are available in the L3 resources area</a:t>
            </a:r>
            <a:endParaRPr/>
          </a:p>
          <a:p>
            <a:pPr indent="-349504" lvl="0" marL="342900" rtl="0" algn="l">
              <a:spcBef>
                <a:spcPts val="20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Spend time using a search engine to explore material</a:t>
            </a:r>
            <a:endParaRPr/>
          </a:p>
          <a:p>
            <a:pPr indent="-273050" lvl="1" marL="742950" rtl="0" algn="l">
              <a:spcBef>
                <a:spcPts val="360"/>
              </a:spcBef>
              <a:spcAft>
                <a:spcPts val="0"/>
              </a:spcAft>
              <a:buSzPts val="1600"/>
              <a:buChar char="→"/>
            </a:pPr>
            <a:r>
              <a:rPr lang="en-GB"/>
              <a:t>Downloads, blogs, sites</a:t>
            </a:r>
            <a:endParaRPr/>
          </a:p>
          <a:p>
            <a:pPr indent="-349504" lvl="0" marL="342900" rtl="0" algn="l">
              <a:spcBef>
                <a:spcPts val="20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Google Scholar also useful</a:t>
            </a:r>
            <a:endParaRPr/>
          </a:p>
          <a:p>
            <a:pPr indent="-273050" lvl="1" marL="742950" rtl="0" algn="l">
              <a:spcBef>
                <a:spcPts val="360"/>
              </a:spcBef>
              <a:spcAft>
                <a:spcPts val="0"/>
              </a:spcAft>
              <a:buSzPts val="1600"/>
              <a:buChar char="→"/>
            </a:pPr>
            <a:r>
              <a:rPr lang="en-GB"/>
              <a:t>a vehicle to search for academic literature</a:t>
            </a:r>
            <a:endParaRPr/>
          </a:p>
          <a:p>
            <a:pPr indent="-273050" lvl="1" marL="742950" rtl="0" algn="l">
              <a:spcBef>
                <a:spcPts val="360"/>
              </a:spcBef>
              <a:spcAft>
                <a:spcPts val="0"/>
              </a:spcAft>
              <a:buSzPts val="1600"/>
              <a:buChar char="→"/>
            </a:pPr>
            <a:r>
              <a:rPr lang="en-GB" u="sng">
                <a:solidFill>
                  <a:schemeClr val="hlink"/>
                </a:solidFill>
                <a:hlinkClick r:id="rId3"/>
              </a:rPr>
              <a:t>https://scholar.google.co.uk/schhp?hl=en&amp;as_sdt=0,5</a:t>
            </a:r>
            <a:endParaRPr/>
          </a:p>
          <a:p>
            <a:pPr indent="0" lvl="1" marL="0" rtl="0" algn="l">
              <a:spcBef>
                <a:spcPts val="360"/>
              </a:spcBef>
              <a:spcAft>
                <a:spcPts val="0"/>
              </a:spcAft>
              <a:buSzPts val="20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96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05" name="Google Shape;205;p24"/>
          <p:cNvSpPr txBox="1"/>
          <p:nvPr>
            <p:ph idx="12" type="sldNum"/>
          </p:nvPr>
        </p:nvSpPr>
        <p:spPr>
          <a:xfrm>
            <a:off x="8532440" y="4595117"/>
            <a:ext cx="600900" cy="51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>
                <a:solidFill>
                  <a:srgbClr val="7F7F7F"/>
                </a:solidFill>
              </a:rPr>
              <a:t>‹#›</a:t>
            </a:fld>
            <a:endParaRPr>
              <a:solidFill>
                <a:srgbClr val="7F7F7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5"/>
          <p:cNvSpPr txBox="1"/>
          <p:nvPr>
            <p:ph type="title"/>
          </p:nvPr>
        </p:nvSpPr>
        <p:spPr>
          <a:xfrm>
            <a:off x="468313" y="86916"/>
            <a:ext cx="8218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LCS L3 Assignment – Example Reading</a:t>
            </a:r>
            <a:endParaRPr sz="3600"/>
          </a:p>
        </p:txBody>
      </p:sp>
      <p:sp>
        <p:nvSpPr>
          <p:cNvPr id="211" name="Google Shape;211;p25"/>
          <p:cNvSpPr txBox="1"/>
          <p:nvPr>
            <p:ph idx="1" type="body"/>
          </p:nvPr>
        </p:nvSpPr>
        <p:spPr>
          <a:xfrm>
            <a:off x="457200" y="944325"/>
            <a:ext cx="8229600" cy="35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1404" lvl="0" marL="342900" rtl="0" algn="l">
              <a:spcBef>
                <a:spcPts val="200"/>
              </a:spcBef>
              <a:spcAft>
                <a:spcPts val="0"/>
              </a:spcAft>
              <a:buSzPts val="1400"/>
              <a:buChar char="•"/>
            </a:pPr>
            <a:r>
              <a:rPr lang="en-GB" sz="1400"/>
              <a:t>The Machine that Changed the World, Womack, Jones &amp; Roos</a:t>
            </a:r>
            <a:endParaRPr sz="1400"/>
          </a:p>
          <a:p>
            <a:pPr indent="-311404" lvl="0" marL="342900" rtl="0" algn="l">
              <a:spcBef>
                <a:spcPts val="200"/>
              </a:spcBef>
              <a:spcAft>
                <a:spcPts val="0"/>
              </a:spcAft>
              <a:buSzPts val="1400"/>
              <a:buChar char="•"/>
            </a:pPr>
            <a:r>
              <a:rPr lang="en-GB" sz="1400"/>
              <a:t>Staying Lean, Hines, Found, Harrison* </a:t>
            </a:r>
            <a:endParaRPr sz="1400"/>
          </a:p>
          <a:p>
            <a:pPr indent="-311404" lvl="0" marL="342900" rtl="0" algn="l">
              <a:spcBef>
                <a:spcPts val="200"/>
              </a:spcBef>
              <a:spcAft>
                <a:spcPts val="0"/>
              </a:spcAft>
              <a:buSzPts val="1400"/>
              <a:buChar char="•"/>
            </a:pPr>
            <a:r>
              <a:rPr lang="en-GB" sz="1400"/>
              <a:t>Lean Toolbox, (5th ed), Bicheno, Chapters 1 to 3, and final chapter</a:t>
            </a:r>
            <a:endParaRPr sz="1400"/>
          </a:p>
          <a:p>
            <a:pPr indent="-311404" lvl="0" marL="342900" rtl="0" algn="l">
              <a:spcBef>
                <a:spcPts val="200"/>
              </a:spcBef>
              <a:spcAft>
                <a:spcPts val="0"/>
              </a:spcAft>
              <a:buSzPts val="1400"/>
              <a:buChar char="•"/>
            </a:pPr>
            <a:r>
              <a:rPr lang="en-GB" sz="1400"/>
              <a:t>Service System Toolbox, Bicheno</a:t>
            </a:r>
            <a:endParaRPr sz="1400"/>
          </a:p>
          <a:p>
            <a:pPr indent="-311404" lvl="0" marL="342900" rtl="0" algn="l">
              <a:spcBef>
                <a:spcPts val="200"/>
              </a:spcBef>
              <a:spcAft>
                <a:spcPts val="0"/>
              </a:spcAft>
              <a:buSzPts val="1400"/>
              <a:buChar char="•"/>
            </a:pPr>
            <a:r>
              <a:rPr lang="en-GB" sz="1400"/>
              <a:t>Lean Thinking, (Womack &amp; Jones) Part 1 in particular</a:t>
            </a:r>
            <a:endParaRPr sz="1400"/>
          </a:p>
          <a:p>
            <a:pPr indent="-311404" lvl="0" marL="342900" rtl="0" algn="l">
              <a:spcBef>
                <a:spcPts val="200"/>
              </a:spcBef>
              <a:spcAft>
                <a:spcPts val="0"/>
              </a:spcAft>
              <a:buSzPts val="1400"/>
              <a:buChar char="•"/>
            </a:pPr>
            <a:r>
              <a:rPr lang="en-GB" sz="1400"/>
              <a:t>Toyota Kata, Mike Rother, Parts I and II</a:t>
            </a:r>
            <a:endParaRPr sz="1400"/>
          </a:p>
          <a:p>
            <a:pPr indent="-311404" lvl="0" marL="342900" rtl="0" algn="l">
              <a:spcBef>
                <a:spcPts val="200"/>
              </a:spcBef>
              <a:spcAft>
                <a:spcPts val="0"/>
              </a:spcAft>
              <a:buSzPts val="1400"/>
              <a:buChar char="•"/>
            </a:pPr>
            <a:r>
              <a:rPr lang="en-GB" sz="1400"/>
              <a:t>The Toyota Way Fieldbook, Liker and Meier, Chapters 1 to 3</a:t>
            </a:r>
            <a:endParaRPr sz="1400"/>
          </a:p>
          <a:p>
            <a:pPr indent="-311404" lvl="0" marL="342900" rtl="0" algn="l">
              <a:spcBef>
                <a:spcPts val="200"/>
              </a:spcBef>
              <a:spcAft>
                <a:spcPts val="0"/>
              </a:spcAft>
              <a:buSzPts val="1400"/>
              <a:buChar char="•"/>
            </a:pPr>
            <a:r>
              <a:rPr lang="en-GB" sz="1400"/>
              <a:t>Creating a Lean Culture, David Mann, 2nd ed, Chapters 1 and 2</a:t>
            </a:r>
            <a:endParaRPr sz="1400"/>
          </a:p>
          <a:p>
            <a:pPr indent="-311404" lvl="0" marL="342900" rtl="0" algn="l">
              <a:spcBef>
                <a:spcPts val="200"/>
              </a:spcBef>
              <a:spcAft>
                <a:spcPts val="0"/>
              </a:spcAft>
              <a:buSzPts val="1400"/>
              <a:buChar char="•"/>
            </a:pPr>
            <a:r>
              <a:rPr lang="en-GB" sz="1400"/>
              <a:t>Learning to Evolve (paper), Hines et al*</a:t>
            </a:r>
            <a:endParaRPr sz="1400"/>
          </a:p>
          <a:p>
            <a:pPr indent="-311404" lvl="0" marL="342900" rtl="0" algn="l">
              <a:spcBef>
                <a:spcPts val="200"/>
              </a:spcBef>
              <a:spcAft>
                <a:spcPts val="0"/>
              </a:spcAft>
              <a:buSzPts val="1400"/>
              <a:buChar char="•"/>
            </a:pPr>
            <a:r>
              <a:rPr lang="en-GB" sz="1400"/>
              <a:t>Genealogy of Lean, (paper) Holweg*</a:t>
            </a:r>
            <a:endParaRPr sz="1400"/>
          </a:p>
          <a:p>
            <a:pPr indent="-311404" lvl="0" marL="342900" rtl="0" algn="l">
              <a:spcBef>
                <a:spcPts val="200"/>
              </a:spcBef>
              <a:spcAft>
                <a:spcPts val="0"/>
              </a:spcAft>
              <a:buSzPts val="1400"/>
              <a:buChar char="•"/>
            </a:pPr>
            <a:r>
              <a:rPr lang="en-GB" sz="1400"/>
              <a:t>Freedom from Command &amp; Control, Seddon</a:t>
            </a:r>
            <a:endParaRPr sz="1400"/>
          </a:p>
          <a:p>
            <a:pPr indent="-311404" lvl="0" marL="342900" rtl="0" algn="l">
              <a:spcBef>
                <a:spcPts val="200"/>
              </a:spcBef>
              <a:spcAft>
                <a:spcPts val="0"/>
              </a:spcAft>
              <a:buSzPts val="1400"/>
              <a:buChar char="•"/>
            </a:pPr>
            <a:r>
              <a:rPr lang="en-GB" sz="1400"/>
              <a:t>The Lean CEO: Leading the Way to World-Class Excellence, Jacob Stoller</a:t>
            </a:r>
            <a:endParaRPr sz="1400"/>
          </a:p>
          <a:p>
            <a:pPr indent="-311404" lvl="0" marL="342900" rtl="0" algn="l">
              <a:spcBef>
                <a:spcPts val="200"/>
              </a:spcBef>
              <a:spcAft>
                <a:spcPts val="0"/>
              </a:spcAft>
              <a:buSzPts val="1400"/>
              <a:buChar char="•"/>
            </a:pPr>
            <a:r>
              <a:rPr lang="en-GB" sz="1400"/>
              <a:t>Real Lean (Vol 1), Bob Emiliani</a:t>
            </a:r>
            <a:endParaRPr sz="1400"/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62"/>
              <a:buFont typeface="Calibri"/>
              <a:buNone/>
            </a:pPr>
            <a:r>
              <a:rPr lang="en-GB" sz="1000"/>
              <a:t>*available as a PDF on LCS site</a:t>
            </a:r>
            <a:endParaRPr sz="1000"/>
          </a:p>
        </p:txBody>
      </p:sp>
      <p:sp>
        <p:nvSpPr>
          <p:cNvPr id="212" name="Google Shape;212;p25"/>
          <p:cNvSpPr txBox="1"/>
          <p:nvPr>
            <p:ph idx="12" type="sldNum"/>
          </p:nvPr>
        </p:nvSpPr>
        <p:spPr>
          <a:xfrm>
            <a:off x="8532440" y="4595117"/>
            <a:ext cx="600900" cy="51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>
                <a:solidFill>
                  <a:srgbClr val="7F7F7F"/>
                </a:solidFill>
              </a:rPr>
              <a:t>‹#›</a:t>
            </a:fld>
            <a:endParaRPr>
              <a:solidFill>
                <a:srgbClr val="7F7F7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6"/>
          <p:cNvSpPr txBox="1"/>
          <p:nvPr>
            <p:ph type="title"/>
          </p:nvPr>
        </p:nvSpPr>
        <p:spPr>
          <a:xfrm>
            <a:off x="2544900" y="-45025"/>
            <a:ext cx="6588600" cy="39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/>
              <a:t>Some </a:t>
            </a:r>
            <a:r>
              <a:rPr lang="en-GB" sz="2600"/>
              <a:t>Recent Themes</a:t>
            </a:r>
            <a:endParaRPr sz="3800"/>
          </a:p>
        </p:txBody>
      </p:sp>
      <p:pic>
        <p:nvPicPr>
          <p:cNvPr id="218" name="Google Shape;218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1014" y="346251"/>
            <a:ext cx="1280502" cy="1928466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19" name="Google Shape;219;p26"/>
          <p:cNvSpPr/>
          <p:nvPr/>
        </p:nvSpPr>
        <p:spPr>
          <a:xfrm>
            <a:off x="116619" y="2413244"/>
            <a:ext cx="22935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http://www.bobemiliani.com/book-review-the-lean-strategy/</a:t>
            </a:r>
            <a:endParaRPr sz="1100"/>
          </a:p>
        </p:txBody>
      </p:sp>
      <p:sp>
        <p:nvSpPr>
          <p:cNvPr id="220" name="Google Shape;220;p26"/>
          <p:cNvSpPr txBox="1"/>
          <p:nvPr/>
        </p:nvSpPr>
        <p:spPr>
          <a:xfrm>
            <a:off x="122011" y="2200808"/>
            <a:ext cx="1006800" cy="2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</a:t>
            </a:r>
            <a:r>
              <a:rPr b="1"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</p:txBody>
      </p:sp>
      <p:pic>
        <p:nvPicPr>
          <p:cNvPr id="221" name="Google Shape;221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62900" y="380100"/>
            <a:ext cx="1231825" cy="1860774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22" name="Google Shape;222;p26"/>
          <p:cNvSpPr txBox="1"/>
          <p:nvPr/>
        </p:nvSpPr>
        <p:spPr>
          <a:xfrm>
            <a:off x="151004" y="31226"/>
            <a:ext cx="819900" cy="270000"/>
          </a:xfrm>
          <a:prstGeom prst="rect">
            <a:avLst/>
          </a:prstGeom>
          <a:solidFill>
            <a:srgbClr val="F3F0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2017</a:t>
            </a:r>
            <a:endParaRPr/>
          </a:p>
        </p:txBody>
      </p:sp>
      <p:sp>
        <p:nvSpPr>
          <p:cNvPr id="223" name="Google Shape;223;p26"/>
          <p:cNvSpPr txBox="1"/>
          <p:nvPr/>
        </p:nvSpPr>
        <p:spPr>
          <a:xfrm>
            <a:off x="1934204" y="47269"/>
            <a:ext cx="819900" cy="270000"/>
          </a:xfrm>
          <a:prstGeom prst="rect">
            <a:avLst/>
          </a:prstGeom>
          <a:solidFill>
            <a:srgbClr val="F3F0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2015</a:t>
            </a:r>
            <a:endParaRPr/>
          </a:p>
        </p:txBody>
      </p:sp>
      <p:sp>
        <p:nvSpPr>
          <p:cNvPr id="224" name="Google Shape;224;p26"/>
          <p:cNvSpPr txBox="1"/>
          <p:nvPr/>
        </p:nvSpPr>
        <p:spPr>
          <a:xfrm>
            <a:off x="7820896" y="387055"/>
            <a:ext cx="1043400" cy="270000"/>
          </a:xfrm>
          <a:prstGeom prst="rect">
            <a:avLst/>
          </a:prstGeom>
          <a:solidFill>
            <a:srgbClr val="F3F0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2017</a:t>
            </a:r>
            <a:endParaRPr/>
          </a:p>
        </p:txBody>
      </p:sp>
      <p:sp>
        <p:nvSpPr>
          <p:cNvPr id="225" name="Google Shape;225;p26"/>
          <p:cNvSpPr txBox="1"/>
          <p:nvPr>
            <p:ph idx="12" type="sldNum"/>
          </p:nvPr>
        </p:nvSpPr>
        <p:spPr>
          <a:xfrm>
            <a:off x="8532440" y="4595117"/>
            <a:ext cx="600900" cy="51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>
                <a:solidFill>
                  <a:srgbClr val="7F7F7F"/>
                </a:solidFill>
              </a:rPr>
              <a:t>‹#›</a:t>
            </a:fld>
            <a:endParaRPr>
              <a:solidFill>
                <a:srgbClr val="7F7F7F"/>
              </a:solidFill>
            </a:endParaRPr>
          </a:p>
        </p:txBody>
      </p:sp>
      <p:pic>
        <p:nvPicPr>
          <p:cNvPr id="226" name="Google Shape;226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76942" y="729431"/>
            <a:ext cx="1487354" cy="1769953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27" name="Google Shape;227;p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327301" y="2736348"/>
            <a:ext cx="1347975" cy="2036967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6"/>
          <p:cNvSpPr txBox="1"/>
          <p:nvPr/>
        </p:nvSpPr>
        <p:spPr>
          <a:xfrm>
            <a:off x="2479584" y="4832315"/>
            <a:ext cx="1043400" cy="270000"/>
          </a:xfrm>
          <a:prstGeom prst="rect">
            <a:avLst/>
          </a:prstGeom>
          <a:solidFill>
            <a:srgbClr val="F3F0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2018</a:t>
            </a:r>
            <a:endParaRPr/>
          </a:p>
        </p:txBody>
      </p:sp>
      <p:pic>
        <p:nvPicPr>
          <p:cNvPr id="229" name="Google Shape;229;p2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268" y="739672"/>
            <a:ext cx="1231825" cy="1889775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26"/>
          <p:cNvSpPr txBox="1"/>
          <p:nvPr/>
        </p:nvSpPr>
        <p:spPr>
          <a:xfrm>
            <a:off x="5460411" y="387053"/>
            <a:ext cx="1043400" cy="270000"/>
          </a:xfrm>
          <a:prstGeom prst="rect">
            <a:avLst/>
          </a:prstGeom>
          <a:solidFill>
            <a:srgbClr val="F3F0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2015</a:t>
            </a:r>
            <a:endParaRPr/>
          </a:p>
        </p:txBody>
      </p:sp>
      <p:pic>
        <p:nvPicPr>
          <p:cNvPr id="231" name="Google Shape;231;p2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620262" y="2882622"/>
            <a:ext cx="1244040" cy="1889775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26"/>
          <p:cNvSpPr txBox="1"/>
          <p:nvPr/>
        </p:nvSpPr>
        <p:spPr>
          <a:xfrm>
            <a:off x="7820891" y="2571742"/>
            <a:ext cx="1043400" cy="270000"/>
          </a:xfrm>
          <a:prstGeom prst="rect">
            <a:avLst/>
          </a:prstGeom>
          <a:solidFill>
            <a:srgbClr val="F3F0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2017</a:t>
            </a:r>
            <a:endParaRPr/>
          </a:p>
        </p:txBody>
      </p:sp>
      <p:pic>
        <p:nvPicPr>
          <p:cNvPr id="233" name="Google Shape;233;p2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960224" y="2840100"/>
            <a:ext cx="1425364" cy="186077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34" name="Google Shape;234;p26"/>
          <p:cNvSpPr txBox="1"/>
          <p:nvPr/>
        </p:nvSpPr>
        <p:spPr>
          <a:xfrm>
            <a:off x="6202125" y="4772377"/>
            <a:ext cx="1043400" cy="270000"/>
          </a:xfrm>
          <a:prstGeom prst="rect">
            <a:avLst/>
          </a:prstGeom>
          <a:solidFill>
            <a:srgbClr val="F3F0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2019</a:t>
            </a:r>
            <a:endParaRPr/>
          </a:p>
        </p:txBody>
      </p:sp>
      <p:pic>
        <p:nvPicPr>
          <p:cNvPr id="235" name="Google Shape;235;p2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72762" y="2762099"/>
            <a:ext cx="1461444" cy="2044487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36" name="Google Shape;236;p26"/>
          <p:cNvSpPr txBox="1"/>
          <p:nvPr/>
        </p:nvSpPr>
        <p:spPr>
          <a:xfrm>
            <a:off x="890790" y="4832315"/>
            <a:ext cx="1043400" cy="270000"/>
          </a:xfrm>
          <a:prstGeom prst="rect">
            <a:avLst/>
          </a:prstGeom>
          <a:solidFill>
            <a:srgbClr val="F3F0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2019</a:t>
            </a:r>
            <a:endParaRPr/>
          </a:p>
        </p:txBody>
      </p:sp>
      <p:pic>
        <p:nvPicPr>
          <p:cNvPr id="237" name="Google Shape;237;p2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675275" y="380100"/>
            <a:ext cx="1198275" cy="18607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38" name="Google Shape;238;p26"/>
          <p:cNvSpPr txBox="1"/>
          <p:nvPr/>
        </p:nvSpPr>
        <p:spPr>
          <a:xfrm>
            <a:off x="3717409" y="47265"/>
            <a:ext cx="1043400" cy="270000"/>
          </a:xfrm>
          <a:prstGeom prst="rect">
            <a:avLst/>
          </a:prstGeom>
          <a:solidFill>
            <a:srgbClr val="F3F0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2021</a:t>
            </a:r>
            <a:endParaRPr/>
          </a:p>
        </p:txBody>
      </p:sp>
      <p:pic>
        <p:nvPicPr>
          <p:cNvPr id="239" name="Google Shape;239;p2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068374" y="2735084"/>
            <a:ext cx="1347975" cy="2039503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26"/>
          <p:cNvSpPr txBox="1"/>
          <p:nvPr/>
        </p:nvSpPr>
        <p:spPr>
          <a:xfrm>
            <a:off x="3930949" y="4832325"/>
            <a:ext cx="1570200" cy="270000"/>
          </a:xfrm>
          <a:prstGeom prst="rect">
            <a:avLst/>
          </a:prstGeom>
          <a:solidFill>
            <a:srgbClr val="F3F0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Coming soon!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7"/>
          <p:cNvSpPr/>
          <p:nvPr>
            <p:ph idx="1" type="body"/>
          </p:nvPr>
        </p:nvSpPr>
        <p:spPr>
          <a:xfrm>
            <a:off x="272620" y="1111387"/>
            <a:ext cx="3651300" cy="2716800"/>
          </a:xfrm>
          <a:prstGeom prst="ellipse">
            <a:avLst/>
          </a:prstGeom>
          <a:solidFill>
            <a:srgbClr val="1D38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44"/>
              <a:buFont typeface="Calibri"/>
              <a:buNone/>
            </a:pPr>
            <a:r>
              <a:rPr lang="en-GB">
                <a:solidFill>
                  <a:schemeClr val="lt1"/>
                </a:solidFill>
              </a:rPr>
              <a:t>Planning &amp; Writing the Assignment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8"/>
          <p:cNvSpPr txBox="1"/>
          <p:nvPr>
            <p:ph type="title"/>
          </p:nvPr>
        </p:nvSpPr>
        <p:spPr>
          <a:xfrm>
            <a:off x="143508" y="86916"/>
            <a:ext cx="87849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/>
              <a:t>1</a:t>
            </a:r>
            <a:r>
              <a:rPr baseline="30000" lang="en-GB" sz="4000"/>
              <a:t>st</a:t>
            </a:r>
            <a:r>
              <a:rPr lang="en-GB" sz="4000"/>
              <a:t> Step: Produce Assignment Outline</a:t>
            </a:r>
            <a:endParaRPr/>
          </a:p>
        </p:txBody>
      </p:sp>
      <p:sp>
        <p:nvSpPr>
          <p:cNvPr id="251" name="Google Shape;251;p28"/>
          <p:cNvSpPr txBox="1"/>
          <p:nvPr>
            <p:ph idx="1" type="body"/>
          </p:nvPr>
        </p:nvSpPr>
        <p:spPr>
          <a:xfrm>
            <a:off x="457200" y="1018350"/>
            <a:ext cx="4942800" cy="34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9504" lvl="0" marL="342900" rtl="0" algn="l">
              <a:spcBef>
                <a:spcPts val="20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Use template</a:t>
            </a:r>
            <a:endParaRPr/>
          </a:p>
          <a:p>
            <a:pPr indent="-349504" lvl="0" marL="342900" rtl="0" algn="l">
              <a:spcBef>
                <a:spcPts val="20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Working title</a:t>
            </a:r>
            <a:endParaRPr/>
          </a:p>
          <a:p>
            <a:pPr indent="-349504" lvl="0" marL="342900" rtl="0" algn="l">
              <a:spcBef>
                <a:spcPts val="20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Overall summary</a:t>
            </a:r>
            <a:endParaRPr/>
          </a:p>
          <a:p>
            <a:pPr indent="-273050" lvl="1" marL="742950" rtl="0" algn="l">
              <a:spcBef>
                <a:spcPts val="360"/>
              </a:spcBef>
              <a:spcAft>
                <a:spcPts val="0"/>
              </a:spcAft>
              <a:buSzPts val="1600"/>
              <a:buChar char="→"/>
            </a:pPr>
            <a:r>
              <a:rPr lang="en-GB"/>
              <a:t>Area of focus or investigation, key themes, topic of personal interest</a:t>
            </a:r>
            <a:endParaRPr/>
          </a:p>
          <a:p>
            <a:pPr indent="-349504" lvl="0" marL="342900" rtl="0" algn="l">
              <a:spcBef>
                <a:spcPts val="20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Outline structure</a:t>
            </a:r>
            <a:endParaRPr/>
          </a:p>
          <a:p>
            <a:pPr indent="-273050" lvl="1" marL="742950" rtl="0" algn="l">
              <a:spcBef>
                <a:spcPts val="360"/>
              </a:spcBef>
              <a:spcAft>
                <a:spcPts val="0"/>
              </a:spcAft>
              <a:buSzPts val="1600"/>
              <a:buChar char="→"/>
            </a:pPr>
            <a:r>
              <a:rPr lang="en-GB"/>
              <a:t>Main sections, sub-sections</a:t>
            </a:r>
            <a:endParaRPr/>
          </a:p>
          <a:p>
            <a:pPr indent="-349504" lvl="0" marL="342900" rtl="0" algn="l">
              <a:spcBef>
                <a:spcPts val="20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Send to LCS for review/discussion 🡪 endorsement</a:t>
            </a:r>
            <a:endParaRPr/>
          </a:p>
          <a:p>
            <a:pPr indent="-349504" lvl="0" marL="342900" rtl="0" algn="l">
              <a:spcBef>
                <a:spcPts val="20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Update L3 programme </a:t>
            </a:r>
            <a:r>
              <a:rPr lang="en-GB"/>
              <a:t>timetable</a:t>
            </a:r>
            <a:endParaRPr/>
          </a:p>
        </p:txBody>
      </p:sp>
      <p:pic>
        <p:nvPicPr>
          <p:cNvPr id="252" name="Google Shape;252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08104" y="1109822"/>
            <a:ext cx="2387258" cy="3370247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28"/>
          <p:cNvSpPr txBox="1"/>
          <p:nvPr>
            <p:ph idx="12" type="sldNum"/>
          </p:nvPr>
        </p:nvSpPr>
        <p:spPr>
          <a:xfrm>
            <a:off x="8532440" y="4595117"/>
            <a:ext cx="600900" cy="51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>
                <a:solidFill>
                  <a:srgbClr val="7F7F7F"/>
                </a:solidFill>
              </a:rPr>
              <a:t>‹#›</a:t>
            </a:fld>
            <a:endParaRPr>
              <a:solidFill>
                <a:srgbClr val="7F7F7F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9"/>
          <p:cNvSpPr/>
          <p:nvPr/>
        </p:nvSpPr>
        <p:spPr>
          <a:xfrm>
            <a:off x="4322300" y="3630200"/>
            <a:ext cx="4356300" cy="490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29"/>
          <p:cNvSpPr/>
          <p:nvPr/>
        </p:nvSpPr>
        <p:spPr>
          <a:xfrm>
            <a:off x="4310800" y="4253125"/>
            <a:ext cx="4356300" cy="8100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29"/>
          <p:cNvSpPr/>
          <p:nvPr/>
        </p:nvSpPr>
        <p:spPr>
          <a:xfrm>
            <a:off x="4310800" y="2473350"/>
            <a:ext cx="4356300" cy="10473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29"/>
          <p:cNvSpPr/>
          <p:nvPr/>
        </p:nvSpPr>
        <p:spPr>
          <a:xfrm>
            <a:off x="4322300" y="1444300"/>
            <a:ext cx="4356300" cy="907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29"/>
          <p:cNvSpPr/>
          <p:nvPr/>
        </p:nvSpPr>
        <p:spPr>
          <a:xfrm>
            <a:off x="4310800" y="679950"/>
            <a:ext cx="4356300" cy="6480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29"/>
          <p:cNvSpPr txBox="1"/>
          <p:nvPr>
            <p:ph type="title"/>
          </p:nvPr>
        </p:nvSpPr>
        <p:spPr>
          <a:xfrm>
            <a:off x="215525" y="10723"/>
            <a:ext cx="88569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Steps in Producing the Assignment</a:t>
            </a:r>
            <a:endParaRPr sz="3600"/>
          </a:p>
        </p:txBody>
      </p:sp>
      <p:sp>
        <p:nvSpPr>
          <p:cNvPr id="267" name="Google Shape;267;p29"/>
          <p:cNvSpPr/>
          <p:nvPr/>
        </p:nvSpPr>
        <p:spPr>
          <a:xfrm>
            <a:off x="1331640" y="700776"/>
            <a:ext cx="2088300" cy="484800"/>
          </a:xfrm>
          <a:prstGeom prst="rect">
            <a:avLst/>
          </a:prstGeom>
          <a:solidFill>
            <a:srgbClr val="4A7DBA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Analysing the question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29"/>
          <p:cNvSpPr/>
          <p:nvPr/>
        </p:nvSpPr>
        <p:spPr>
          <a:xfrm>
            <a:off x="1331640" y="1587066"/>
            <a:ext cx="2088300" cy="484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Reading and noting relevant material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29"/>
          <p:cNvSpPr/>
          <p:nvPr/>
        </p:nvSpPr>
        <p:spPr>
          <a:xfrm>
            <a:off x="1331640" y="2625756"/>
            <a:ext cx="2088300" cy="484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Drawing up an assignment plan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29"/>
          <p:cNvSpPr/>
          <p:nvPr/>
        </p:nvSpPr>
        <p:spPr>
          <a:xfrm>
            <a:off x="1331640" y="3664446"/>
            <a:ext cx="2088300" cy="4860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Writing the assignment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29"/>
          <p:cNvSpPr/>
          <p:nvPr/>
        </p:nvSpPr>
        <p:spPr>
          <a:xfrm>
            <a:off x="1301967" y="4421836"/>
            <a:ext cx="2088300" cy="484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Reviewing and redrafting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2" name="Google Shape;272;p29"/>
          <p:cNvCxnSpPr>
            <a:stCxn id="267" idx="1"/>
            <a:endCxn id="269" idx="1"/>
          </p:cNvCxnSpPr>
          <p:nvPr/>
        </p:nvCxnSpPr>
        <p:spPr>
          <a:xfrm>
            <a:off x="1331640" y="943176"/>
            <a:ext cx="600" cy="1925100"/>
          </a:xfrm>
          <a:prstGeom prst="bentConnector3">
            <a:avLst>
              <a:gd fmla="val -78565007" name="adj1"/>
            </a:avLst>
          </a:prstGeom>
          <a:solidFill>
            <a:schemeClr val="accen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73" name="Google Shape;273;p29"/>
          <p:cNvCxnSpPr>
            <a:stCxn id="267" idx="3"/>
            <a:endCxn id="269" idx="3"/>
          </p:cNvCxnSpPr>
          <p:nvPr/>
        </p:nvCxnSpPr>
        <p:spPr>
          <a:xfrm>
            <a:off x="3419940" y="943176"/>
            <a:ext cx="600" cy="1925100"/>
          </a:xfrm>
          <a:prstGeom prst="bentConnector3">
            <a:avLst>
              <a:gd fmla="val 39687500" name="adj1"/>
            </a:avLst>
          </a:prstGeom>
          <a:solidFill>
            <a:schemeClr val="accen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4" name="Google Shape;274;p29"/>
          <p:cNvCxnSpPr/>
          <p:nvPr/>
        </p:nvCxnSpPr>
        <p:spPr>
          <a:xfrm>
            <a:off x="3419872" y="1879290"/>
            <a:ext cx="216000" cy="0"/>
          </a:xfrm>
          <a:prstGeom prst="straightConnector1">
            <a:avLst/>
          </a:prstGeom>
          <a:solidFill>
            <a:schemeClr val="accen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5" name="Google Shape;275;p29"/>
          <p:cNvCxnSpPr>
            <a:stCxn id="267" idx="2"/>
            <a:endCxn id="268" idx="0"/>
          </p:cNvCxnSpPr>
          <p:nvPr/>
        </p:nvCxnSpPr>
        <p:spPr>
          <a:xfrm>
            <a:off x="2375790" y="1185576"/>
            <a:ext cx="0" cy="401400"/>
          </a:xfrm>
          <a:prstGeom prst="straightConnector1">
            <a:avLst/>
          </a:prstGeom>
          <a:solidFill>
            <a:schemeClr val="accen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76" name="Google Shape;276;p29"/>
          <p:cNvCxnSpPr>
            <a:stCxn id="268" idx="2"/>
            <a:endCxn id="269" idx="0"/>
          </p:cNvCxnSpPr>
          <p:nvPr/>
        </p:nvCxnSpPr>
        <p:spPr>
          <a:xfrm>
            <a:off x="2375790" y="2071866"/>
            <a:ext cx="0" cy="553800"/>
          </a:xfrm>
          <a:prstGeom prst="straightConnector1">
            <a:avLst/>
          </a:prstGeom>
          <a:solidFill>
            <a:schemeClr val="accen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77" name="Google Shape;277;p29"/>
          <p:cNvCxnSpPr>
            <a:stCxn id="269" idx="2"/>
            <a:endCxn id="270" idx="0"/>
          </p:cNvCxnSpPr>
          <p:nvPr/>
        </p:nvCxnSpPr>
        <p:spPr>
          <a:xfrm>
            <a:off x="2375790" y="3110556"/>
            <a:ext cx="0" cy="553800"/>
          </a:xfrm>
          <a:prstGeom prst="straightConnector1">
            <a:avLst/>
          </a:prstGeom>
          <a:solidFill>
            <a:schemeClr val="accen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78" name="Google Shape;278;p29"/>
          <p:cNvCxnSpPr>
            <a:stCxn id="270" idx="2"/>
            <a:endCxn id="271" idx="0"/>
          </p:cNvCxnSpPr>
          <p:nvPr/>
        </p:nvCxnSpPr>
        <p:spPr>
          <a:xfrm flipH="1">
            <a:off x="2346090" y="4150446"/>
            <a:ext cx="29700" cy="271500"/>
          </a:xfrm>
          <a:prstGeom prst="straightConnector1">
            <a:avLst/>
          </a:prstGeom>
          <a:solidFill>
            <a:schemeClr val="accen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79" name="Google Shape;279;p29"/>
          <p:cNvSpPr/>
          <p:nvPr/>
        </p:nvSpPr>
        <p:spPr>
          <a:xfrm>
            <a:off x="4283975" y="1423175"/>
            <a:ext cx="4189200" cy="9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65100" lvl="0" marL="177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Articles, reports, etc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177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Assignment reading list - books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177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Online</a:t>
            </a: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material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177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notes – mind-maps, bulleted lists, post-its etc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76200" lvl="0" marL="177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29"/>
          <p:cNvSpPr/>
          <p:nvPr/>
        </p:nvSpPr>
        <p:spPr>
          <a:xfrm>
            <a:off x="3779912" y="1663327"/>
            <a:ext cx="360000" cy="270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29"/>
          <p:cNvSpPr/>
          <p:nvPr/>
        </p:nvSpPr>
        <p:spPr>
          <a:xfrm>
            <a:off x="4259287" y="641099"/>
            <a:ext cx="40620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65100" lvl="0" marL="177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What’s behind the question?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177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Weighting of different components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177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Area of personal of focus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29"/>
          <p:cNvSpPr/>
          <p:nvPr/>
        </p:nvSpPr>
        <p:spPr>
          <a:xfrm>
            <a:off x="3779912" y="862794"/>
            <a:ext cx="360000" cy="270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29"/>
          <p:cNvSpPr/>
          <p:nvPr/>
        </p:nvSpPr>
        <p:spPr>
          <a:xfrm>
            <a:off x="4283975" y="2397149"/>
            <a:ext cx="4860000" cy="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65100" lvl="0" marL="177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Based on </a:t>
            </a: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 initial Assignment Outline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177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Based on LCS assignment structure; note main sections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177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Rough sketch 🡪 basic plan 🡪 detailed plan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177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Contents</a:t>
            </a: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page: add and periodically update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177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 &amp; feedback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29"/>
          <p:cNvSpPr/>
          <p:nvPr/>
        </p:nvSpPr>
        <p:spPr>
          <a:xfrm>
            <a:off x="3779912" y="2733768"/>
            <a:ext cx="360000" cy="270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29"/>
          <p:cNvSpPr/>
          <p:nvPr/>
        </p:nvSpPr>
        <p:spPr>
          <a:xfrm>
            <a:off x="4283967" y="3630202"/>
            <a:ext cx="4678800" cy="49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65100" lvl="0" marL="177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Turn notes, bullets into sections, sub sections, paragraphs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177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Reviewing &amp; feedback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29"/>
          <p:cNvSpPr/>
          <p:nvPr/>
        </p:nvSpPr>
        <p:spPr>
          <a:xfrm>
            <a:off x="3779912" y="3754226"/>
            <a:ext cx="360000" cy="273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29"/>
          <p:cNvSpPr/>
          <p:nvPr/>
        </p:nvSpPr>
        <p:spPr>
          <a:xfrm>
            <a:off x="4287450" y="4263550"/>
            <a:ext cx="4189200" cy="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65100" lvl="0" marL="177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Thorough </a:t>
            </a: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proofreading</a:t>
            </a: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 Referencing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177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 </a:t>
            </a: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good flow, general ‘sense check’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177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Have a cut off point!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29"/>
          <p:cNvSpPr/>
          <p:nvPr/>
        </p:nvSpPr>
        <p:spPr>
          <a:xfrm>
            <a:off x="3779912" y="4474536"/>
            <a:ext cx="360000" cy="270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0"/>
          <p:cNvSpPr txBox="1"/>
          <p:nvPr>
            <p:ph type="title"/>
          </p:nvPr>
        </p:nvSpPr>
        <p:spPr>
          <a:xfrm>
            <a:off x="227475" y="86925"/>
            <a:ext cx="85797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Characteristic of a Good Assignment</a:t>
            </a:r>
            <a:endParaRPr sz="2800">
              <a:solidFill>
                <a:srgbClr val="FF0000"/>
              </a:solidFill>
            </a:endParaRPr>
          </a:p>
        </p:txBody>
      </p:sp>
      <p:sp>
        <p:nvSpPr>
          <p:cNvPr id="294" name="Google Shape;294;p30"/>
          <p:cNvSpPr txBox="1"/>
          <p:nvPr>
            <p:ph idx="1" type="body"/>
          </p:nvPr>
        </p:nvSpPr>
        <p:spPr>
          <a:xfrm>
            <a:off x="457200" y="1072613"/>
            <a:ext cx="8229600" cy="34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9504" lvl="0" marL="342900" rtl="0" algn="l">
              <a:spcBef>
                <a:spcPts val="20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C</a:t>
            </a:r>
            <a:r>
              <a:rPr lang="en-GB"/>
              <a:t>lear introduction: summarise what’s about to come (not conclusions)</a:t>
            </a:r>
            <a:endParaRPr/>
          </a:p>
          <a:p>
            <a:pPr indent="-349504" lvl="0" marL="342900" rtl="0" algn="l">
              <a:spcBef>
                <a:spcPts val="20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Good structure/organisation, flow</a:t>
            </a:r>
            <a:endParaRPr/>
          </a:p>
          <a:p>
            <a:pPr indent="-349504" lvl="0" marL="342900" rtl="0" algn="l">
              <a:spcBef>
                <a:spcPts val="20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Analysis backed with facts – is not too opinionated</a:t>
            </a:r>
            <a:endParaRPr/>
          </a:p>
          <a:p>
            <a:pPr indent="-349504" lvl="0" marL="342900" rtl="0" algn="l">
              <a:spcBef>
                <a:spcPts val="20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Original thinking, critical reflection</a:t>
            </a:r>
            <a:endParaRPr/>
          </a:p>
          <a:p>
            <a:pPr indent="-349504" lvl="0" marL="342900" rtl="0" algn="l">
              <a:spcBef>
                <a:spcPts val="20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Appropriate amount on each key section</a:t>
            </a:r>
            <a:endParaRPr/>
          </a:p>
          <a:p>
            <a:pPr indent="-349504" lvl="0" marL="342900" rtl="0" algn="l">
              <a:spcBef>
                <a:spcPts val="20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Draws on work experiences</a:t>
            </a:r>
            <a:endParaRPr/>
          </a:p>
          <a:p>
            <a:pPr indent="-349504" lvl="0" marL="342900" rtl="0" algn="l">
              <a:spcBef>
                <a:spcPts val="20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Clear conclusion </a:t>
            </a:r>
            <a:endParaRPr/>
          </a:p>
          <a:p>
            <a:pPr indent="-349504" lvl="0" marL="342900" rtl="0" algn="l">
              <a:spcBef>
                <a:spcPts val="20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Referenced appropriately</a:t>
            </a:r>
            <a:endParaRPr/>
          </a:p>
        </p:txBody>
      </p:sp>
      <p:sp>
        <p:nvSpPr>
          <p:cNvPr id="295" name="Google Shape;295;p30"/>
          <p:cNvSpPr txBox="1"/>
          <p:nvPr>
            <p:ph idx="12" type="sldNum"/>
          </p:nvPr>
        </p:nvSpPr>
        <p:spPr>
          <a:xfrm>
            <a:off x="8532440" y="4595117"/>
            <a:ext cx="600900" cy="51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>
                <a:solidFill>
                  <a:srgbClr val="7F7F7F"/>
                </a:solidFill>
              </a:rPr>
              <a:t>‹#›</a:t>
            </a:fld>
            <a:endParaRPr>
              <a:solidFill>
                <a:srgbClr val="7F7F7F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1"/>
          <p:cNvSpPr txBox="1"/>
          <p:nvPr>
            <p:ph type="title"/>
          </p:nvPr>
        </p:nvSpPr>
        <p:spPr>
          <a:xfrm>
            <a:off x="468313" y="86916"/>
            <a:ext cx="8218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Format</a:t>
            </a:r>
            <a:endParaRPr/>
          </a:p>
        </p:txBody>
      </p:sp>
      <p:sp>
        <p:nvSpPr>
          <p:cNvPr id="301" name="Google Shape;301;p31"/>
          <p:cNvSpPr txBox="1"/>
          <p:nvPr>
            <p:ph idx="1" type="body"/>
          </p:nvPr>
        </p:nvSpPr>
        <p:spPr>
          <a:xfrm>
            <a:off x="457200" y="1072625"/>
            <a:ext cx="5147700" cy="34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9504" lvl="0" marL="342900" rtl="0" algn="l">
              <a:spcBef>
                <a:spcPts val="20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Use the LCS L3 assignment format</a:t>
            </a:r>
            <a:endParaRPr/>
          </a:p>
          <a:p>
            <a:pPr indent="-273050" lvl="1" marL="742950" rtl="0" algn="l">
              <a:spcBef>
                <a:spcPts val="360"/>
              </a:spcBef>
              <a:spcAft>
                <a:spcPts val="0"/>
              </a:spcAft>
              <a:buSzPts val="1600"/>
              <a:buChar char="→"/>
            </a:pPr>
            <a:r>
              <a:rPr lang="en-GB"/>
              <a:t>S</a:t>
            </a:r>
            <a:r>
              <a:rPr lang="en-GB"/>
              <a:t>ections &amp; sub-sections</a:t>
            </a:r>
            <a:endParaRPr/>
          </a:p>
          <a:p>
            <a:pPr indent="-349504" lvl="0" marL="342900" rtl="0" algn="l">
              <a:spcBef>
                <a:spcPts val="20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Structure follows </a:t>
            </a:r>
            <a:r>
              <a:rPr lang="en-GB"/>
              <a:t>assignment</a:t>
            </a:r>
            <a:r>
              <a:rPr lang="en-GB"/>
              <a:t> question:</a:t>
            </a:r>
            <a:endParaRPr/>
          </a:p>
          <a:p>
            <a:pPr indent="-273050" lvl="1" marL="742950" rtl="0" algn="l">
              <a:spcBef>
                <a:spcPts val="360"/>
              </a:spcBef>
              <a:spcAft>
                <a:spcPts val="0"/>
              </a:spcAft>
              <a:buSzPts val="1600"/>
              <a:buChar char="→"/>
            </a:pPr>
            <a:r>
              <a:rPr lang="en-GB"/>
              <a:t>Introduction, Parts A, B &amp; C, Conclusion</a:t>
            </a:r>
            <a:endParaRPr/>
          </a:p>
          <a:p>
            <a:pPr indent="-349504" lvl="0" marL="342900" rtl="0" algn="l">
              <a:spcBef>
                <a:spcPts val="20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Guidance provided at </a:t>
            </a:r>
            <a:r>
              <a:rPr lang="en-GB"/>
              <a:t>the</a:t>
            </a:r>
            <a:r>
              <a:rPr lang="en-GB"/>
              <a:t> start of each section</a:t>
            </a:r>
            <a:endParaRPr/>
          </a:p>
          <a:p>
            <a:pPr indent="-349504" lvl="0" marL="342900" rtl="0" algn="l">
              <a:spcBef>
                <a:spcPts val="20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Template in the cloud folder</a:t>
            </a:r>
            <a:endParaRPr/>
          </a:p>
          <a:p>
            <a:pPr indent="-349504" lvl="0" marL="342900" rtl="0" algn="l">
              <a:spcBef>
                <a:spcPts val="20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Work in the cloud folder for efficient review and feedback</a:t>
            </a:r>
            <a:endParaRPr/>
          </a:p>
          <a:p>
            <a:pPr indent="0" lvl="2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02" name="Google Shape;302;p31"/>
          <p:cNvSpPr txBox="1"/>
          <p:nvPr>
            <p:ph idx="12" type="sldNum"/>
          </p:nvPr>
        </p:nvSpPr>
        <p:spPr>
          <a:xfrm>
            <a:off x="8532440" y="4595117"/>
            <a:ext cx="600900" cy="51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>
                <a:solidFill>
                  <a:srgbClr val="7F7F7F"/>
                </a:solidFill>
              </a:rPr>
              <a:t>‹#›</a:t>
            </a:fld>
            <a:endParaRPr>
              <a:solidFill>
                <a:srgbClr val="7F7F7F"/>
              </a:solidFill>
            </a:endParaRPr>
          </a:p>
        </p:txBody>
      </p:sp>
      <p:pic>
        <p:nvPicPr>
          <p:cNvPr id="303" name="Google Shape;30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57300" y="1020524"/>
            <a:ext cx="2456950" cy="3365525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4"/>
          <p:cNvSpPr txBox="1"/>
          <p:nvPr>
            <p:ph type="title"/>
          </p:nvPr>
        </p:nvSpPr>
        <p:spPr>
          <a:xfrm>
            <a:off x="468313" y="86916"/>
            <a:ext cx="8218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Contents</a:t>
            </a:r>
            <a:endParaRPr/>
          </a:p>
        </p:txBody>
      </p:sp>
      <p:sp>
        <p:nvSpPr>
          <p:cNvPr id="116" name="Google Shape;116;p14"/>
          <p:cNvSpPr txBox="1"/>
          <p:nvPr>
            <p:ph idx="1" type="body"/>
          </p:nvPr>
        </p:nvSpPr>
        <p:spPr>
          <a:xfrm>
            <a:off x="462775" y="1048013"/>
            <a:ext cx="8229600" cy="34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9504" lvl="0" marL="342900" rtl="0" algn="l">
              <a:spcBef>
                <a:spcPts val="200"/>
              </a:spcBef>
              <a:spcAft>
                <a:spcPts val="0"/>
              </a:spcAft>
              <a:buSzPts val="2000"/>
              <a:buAutoNum type="arabicPeriod"/>
            </a:pPr>
            <a:r>
              <a:rPr lang="en-GB"/>
              <a:t>Assignment aims &amp; question</a:t>
            </a:r>
            <a:endParaRPr/>
          </a:p>
          <a:p>
            <a:pPr indent="-349504" lvl="0" marL="342900" rtl="0" algn="l">
              <a:spcBef>
                <a:spcPts val="200"/>
              </a:spcBef>
              <a:spcAft>
                <a:spcPts val="0"/>
              </a:spcAft>
              <a:buSzPts val="2000"/>
              <a:buAutoNum type="arabicPeriod"/>
            </a:pPr>
            <a:r>
              <a:rPr lang="en-GB"/>
              <a:t>Reading &amp; research</a:t>
            </a:r>
            <a:endParaRPr/>
          </a:p>
          <a:p>
            <a:pPr indent="-349504" lvl="0" marL="342900" rtl="0" algn="l">
              <a:spcBef>
                <a:spcPts val="200"/>
              </a:spcBef>
              <a:spcAft>
                <a:spcPts val="0"/>
              </a:spcAft>
              <a:buSzPts val="2000"/>
              <a:buAutoNum type="arabicPeriod"/>
            </a:pPr>
            <a:r>
              <a:rPr lang="en-GB"/>
              <a:t>Planning &amp; writing the assignment</a:t>
            </a:r>
            <a:endParaRPr/>
          </a:p>
          <a:p>
            <a:pPr indent="-349504" lvl="0" marL="342900" rtl="0" algn="l">
              <a:spcBef>
                <a:spcPts val="200"/>
              </a:spcBef>
              <a:spcAft>
                <a:spcPts val="0"/>
              </a:spcAft>
              <a:buSzPts val="2000"/>
              <a:buAutoNum type="arabicPeriod"/>
            </a:pPr>
            <a:r>
              <a:rPr lang="en-GB"/>
              <a:t>Support &amp; review</a:t>
            </a:r>
            <a:endParaRPr/>
          </a:p>
        </p:txBody>
      </p:sp>
      <p:sp>
        <p:nvSpPr>
          <p:cNvPr id="117" name="Google Shape;117;p14"/>
          <p:cNvSpPr txBox="1"/>
          <p:nvPr>
            <p:ph idx="12" type="sldNum"/>
          </p:nvPr>
        </p:nvSpPr>
        <p:spPr>
          <a:xfrm>
            <a:off x="8532440" y="4595117"/>
            <a:ext cx="600900" cy="51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>
                <a:solidFill>
                  <a:srgbClr val="7F7F7F"/>
                </a:solidFill>
              </a:rPr>
              <a:t>‹#›</a:t>
            </a:fld>
            <a:endParaRPr>
              <a:solidFill>
                <a:srgbClr val="7F7F7F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2"/>
          <p:cNvSpPr txBox="1"/>
          <p:nvPr>
            <p:ph type="title"/>
          </p:nvPr>
        </p:nvSpPr>
        <p:spPr>
          <a:xfrm>
            <a:off x="468313" y="3925"/>
            <a:ext cx="8218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Referencing</a:t>
            </a:r>
            <a:endParaRPr/>
          </a:p>
        </p:txBody>
      </p:sp>
      <p:sp>
        <p:nvSpPr>
          <p:cNvPr id="309" name="Google Shape;309;p32"/>
          <p:cNvSpPr txBox="1"/>
          <p:nvPr>
            <p:ph idx="1" type="body"/>
          </p:nvPr>
        </p:nvSpPr>
        <p:spPr>
          <a:xfrm>
            <a:off x="143508" y="1106126"/>
            <a:ext cx="3852300" cy="30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9504" lvl="0" marL="342900" rtl="0" algn="l">
              <a:spcBef>
                <a:spcPts val="20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You should reference appropriately</a:t>
            </a:r>
            <a:endParaRPr/>
          </a:p>
          <a:p>
            <a:pPr indent="-349504" lvl="0" marL="342900" rtl="0" algn="l">
              <a:spcBef>
                <a:spcPts val="20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When you use material that has not originated with you.</a:t>
            </a:r>
            <a:endParaRPr/>
          </a:p>
          <a:p>
            <a:pPr indent="-273050" lvl="1" marL="742950" rtl="0" algn="l">
              <a:spcBef>
                <a:spcPts val="360"/>
              </a:spcBef>
              <a:spcAft>
                <a:spcPts val="0"/>
              </a:spcAft>
              <a:buSzPts val="1600"/>
              <a:buChar char="→"/>
            </a:pPr>
            <a:r>
              <a:rPr lang="en-GB"/>
              <a:t>Eg factual information, data, images, opinion, direct quotation, or when you summarise or paraphrase the work of others. </a:t>
            </a:r>
            <a:endParaRPr/>
          </a:p>
          <a:p>
            <a:pPr indent="0" lvl="0" marL="342900" rtl="0" algn="l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32"/>
          <p:cNvSpPr txBox="1"/>
          <p:nvPr>
            <p:ph idx="12" type="sldNum"/>
          </p:nvPr>
        </p:nvSpPr>
        <p:spPr>
          <a:xfrm>
            <a:off x="8532440" y="4595117"/>
            <a:ext cx="600900" cy="51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>
                <a:solidFill>
                  <a:srgbClr val="7F7F7F"/>
                </a:solidFill>
              </a:rPr>
              <a:t>‹#›</a:t>
            </a:fld>
            <a:endParaRPr>
              <a:solidFill>
                <a:srgbClr val="7F7F7F"/>
              </a:solidFill>
            </a:endParaRPr>
          </a:p>
        </p:txBody>
      </p:sp>
      <p:pic>
        <p:nvPicPr>
          <p:cNvPr id="311" name="Google Shape;311;p32"/>
          <p:cNvPicPr preferRelativeResize="0"/>
          <p:nvPr/>
        </p:nvPicPr>
        <p:blipFill rotWithShape="1">
          <a:blip r:embed="rId3">
            <a:alphaModFix/>
          </a:blip>
          <a:srcRect b="0" l="3585" r="3100" t="6558"/>
          <a:stretch/>
        </p:blipFill>
        <p:spPr>
          <a:xfrm>
            <a:off x="4289146" y="948525"/>
            <a:ext cx="4668305" cy="3788974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32"/>
          <p:cNvSpPr txBox="1"/>
          <p:nvPr>
            <p:ph idx="4294967295" type="ftr"/>
          </p:nvPr>
        </p:nvSpPr>
        <p:spPr>
          <a:xfrm>
            <a:off x="3124200" y="4737497"/>
            <a:ext cx="5408100" cy="2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Level 3 Assignment Briefing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3"/>
          <p:cNvSpPr/>
          <p:nvPr>
            <p:ph idx="1" type="body"/>
          </p:nvPr>
        </p:nvSpPr>
        <p:spPr>
          <a:xfrm>
            <a:off x="272620" y="1111387"/>
            <a:ext cx="3651300" cy="2716800"/>
          </a:xfrm>
          <a:prstGeom prst="ellipse">
            <a:avLst/>
          </a:prstGeom>
          <a:solidFill>
            <a:srgbClr val="1D38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44"/>
              <a:buFont typeface="Calibri"/>
              <a:buNone/>
            </a:pPr>
            <a:r>
              <a:rPr lang="en-GB">
                <a:solidFill>
                  <a:schemeClr val="lt1"/>
                </a:solidFill>
              </a:rPr>
              <a:t>Reviewing &amp; Support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4"/>
          <p:cNvSpPr txBox="1"/>
          <p:nvPr>
            <p:ph type="title"/>
          </p:nvPr>
        </p:nvSpPr>
        <p:spPr>
          <a:xfrm>
            <a:off x="468313" y="86916"/>
            <a:ext cx="8218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Reviewing</a:t>
            </a:r>
            <a:endParaRPr/>
          </a:p>
        </p:txBody>
      </p:sp>
      <p:sp>
        <p:nvSpPr>
          <p:cNvPr id="323" name="Google Shape;323;p34"/>
          <p:cNvSpPr txBox="1"/>
          <p:nvPr>
            <p:ph idx="1" type="body"/>
          </p:nvPr>
        </p:nvSpPr>
        <p:spPr>
          <a:xfrm>
            <a:off x="457200" y="1072613"/>
            <a:ext cx="8229600" cy="34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9504" lvl="0" marL="342900" rtl="0" algn="l">
              <a:spcBef>
                <a:spcPts val="20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Level 3 advisor to guide, comment &amp; review - eg</a:t>
            </a:r>
            <a:endParaRPr/>
          </a:p>
          <a:p>
            <a:pPr indent="-273050" lvl="1" marL="742950" rtl="0" algn="l">
              <a:spcBef>
                <a:spcPts val="360"/>
              </a:spcBef>
              <a:spcAft>
                <a:spcPts val="0"/>
              </a:spcAft>
              <a:buSzPts val="1600"/>
              <a:buChar char="→"/>
            </a:pPr>
            <a:r>
              <a:rPr lang="en-GB"/>
              <a:t>Endorse Assignment Outline</a:t>
            </a:r>
            <a:endParaRPr/>
          </a:p>
          <a:p>
            <a:pPr indent="-273050" lvl="1" marL="742950" rtl="0" algn="l">
              <a:spcBef>
                <a:spcPts val="360"/>
              </a:spcBef>
              <a:spcAft>
                <a:spcPts val="0"/>
              </a:spcAft>
              <a:buSzPts val="1600"/>
              <a:buChar char="→"/>
            </a:pPr>
            <a:r>
              <a:rPr lang="en-GB"/>
              <a:t>Review drafts - specific sections </a:t>
            </a:r>
            <a:endParaRPr/>
          </a:p>
          <a:p>
            <a:pPr indent="-273050" lvl="1" marL="742950" rtl="0" algn="l">
              <a:spcBef>
                <a:spcPts val="360"/>
              </a:spcBef>
              <a:spcAft>
                <a:spcPts val="0"/>
              </a:spcAft>
              <a:buSzPts val="1600"/>
              <a:buChar char="→"/>
            </a:pPr>
            <a:r>
              <a:rPr lang="en-GB"/>
              <a:t>Review final draft</a:t>
            </a:r>
            <a:endParaRPr/>
          </a:p>
          <a:p>
            <a:pPr indent="-349504" lvl="0" marL="342900" rtl="0" algn="l">
              <a:spcBef>
                <a:spcPts val="20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Agree expectations regarding review input</a:t>
            </a:r>
            <a:endParaRPr/>
          </a:p>
          <a:p>
            <a:pPr indent="-273050" lvl="1" marL="742950" rtl="0" algn="l">
              <a:spcBef>
                <a:spcPts val="360"/>
              </a:spcBef>
              <a:spcAft>
                <a:spcPts val="0"/>
              </a:spcAft>
              <a:buSzPts val="1600"/>
              <a:buChar char="→"/>
            </a:pPr>
            <a:r>
              <a:rPr lang="en-GB"/>
              <a:t>Eg frequency, method</a:t>
            </a:r>
            <a:endParaRPr/>
          </a:p>
          <a:p>
            <a:pPr indent="-349504" lvl="0" marL="342900" rtl="0" algn="l">
              <a:spcBef>
                <a:spcPts val="20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‘Comment’ facility on Google Docs is very useful and efficient</a:t>
            </a:r>
            <a:endParaRPr/>
          </a:p>
          <a:p>
            <a:pPr indent="-349504" lvl="0" marL="342900" rtl="0" algn="l">
              <a:spcBef>
                <a:spcPts val="20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Note role of advisor is guidance – not a joint piece of work!</a:t>
            </a:r>
            <a:endParaRPr/>
          </a:p>
          <a:p>
            <a:pPr indent="-349504" lvl="0" marL="342900" rtl="0" algn="l">
              <a:spcBef>
                <a:spcPts val="20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Target date from submission should be in timetable</a:t>
            </a:r>
            <a:endParaRPr/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96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24" name="Google Shape;324;p34"/>
          <p:cNvSpPr txBox="1"/>
          <p:nvPr>
            <p:ph idx="12" type="sldNum"/>
          </p:nvPr>
        </p:nvSpPr>
        <p:spPr>
          <a:xfrm>
            <a:off x="8532440" y="4595117"/>
            <a:ext cx="600900" cy="51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>
                <a:solidFill>
                  <a:srgbClr val="7F7F7F"/>
                </a:solidFill>
              </a:rPr>
              <a:t>‹#›</a:t>
            </a:fld>
            <a:endParaRPr>
              <a:solidFill>
                <a:srgbClr val="7F7F7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5"/>
          <p:cNvSpPr txBox="1"/>
          <p:nvPr>
            <p:ph type="title"/>
          </p:nvPr>
        </p:nvSpPr>
        <p:spPr>
          <a:xfrm>
            <a:off x="468313" y="86916"/>
            <a:ext cx="8218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Level 3 Assignment: Summary</a:t>
            </a:r>
            <a:endParaRPr/>
          </a:p>
        </p:txBody>
      </p:sp>
      <p:sp>
        <p:nvSpPr>
          <p:cNvPr id="123" name="Google Shape;123;p15"/>
          <p:cNvSpPr txBox="1"/>
          <p:nvPr>
            <p:ph idx="1" type="body"/>
          </p:nvPr>
        </p:nvSpPr>
        <p:spPr>
          <a:xfrm>
            <a:off x="457200" y="1072613"/>
            <a:ext cx="8229600" cy="34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9504" lvl="0" marL="342900" rtl="0" algn="l">
              <a:spcBef>
                <a:spcPts val="20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Aim: to formally assess the depth and maturity of lean/CI knowledge of the candidate </a:t>
            </a:r>
            <a:endParaRPr/>
          </a:p>
          <a:p>
            <a:pPr indent="-273050" lvl="1" marL="742950" rtl="0" algn="l">
              <a:spcBef>
                <a:spcPts val="360"/>
              </a:spcBef>
              <a:spcAft>
                <a:spcPts val="0"/>
              </a:spcAft>
              <a:buSzPts val="1600"/>
              <a:buChar char="→"/>
            </a:pPr>
            <a:r>
              <a:rPr lang="en-GB"/>
              <a:t>Allows the candidate to explore and consider personal interests and perspectives in lean thinking</a:t>
            </a:r>
            <a:endParaRPr/>
          </a:p>
          <a:p>
            <a:pPr indent="-273050" lvl="1" marL="742950" rtl="0" algn="l">
              <a:spcBef>
                <a:spcPts val="360"/>
              </a:spcBef>
              <a:spcAft>
                <a:spcPts val="0"/>
              </a:spcAft>
              <a:buSzPts val="1600"/>
              <a:buChar char="→"/>
            </a:pPr>
            <a:r>
              <a:rPr lang="en-GB"/>
              <a:t>Demonstrates critical analysis, reflection &amp; thinking</a:t>
            </a:r>
            <a:endParaRPr/>
          </a:p>
          <a:p>
            <a:pPr indent="-349504" lvl="0" marL="342900" rtl="0" algn="l">
              <a:spcBef>
                <a:spcPts val="20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Method: a 4,000 word written assignment</a:t>
            </a:r>
            <a:endParaRPr/>
          </a:p>
          <a:p>
            <a:pPr indent="-273050" lvl="1" marL="742950" rtl="0" algn="l">
              <a:spcBef>
                <a:spcPts val="360"/>
              </a:spcBef>
              <a:spcAft>
                <a:spcPts val="0"/>
              </a:spcAft>
              <a:buSzPts val="1600"/>
              <a:buChar char="→"/>
            </a:pPr>
            <a:r>
              <a:rPr lang="en-GB"/>
              <a:t>Background reading &amp; research required</a:t>
            </a:r>
            <a:endParaRPr/>
          </a:p>
          <a:p>
            <a:pPr indent="-349504" lvl="0" marL="342900" rtl="0" algn="l">
              <a:spcBef>
                <a:spcPts val="20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Guidance provided on approach, format, method etc</a:t>
            </a:r>
            <a:endParaRPr/>
          </a:p>
        </p:txBody>
      </p:sp>
      <p:sp>
        <p:nvSpPr>
          <p:cNvPr id="124" name="Google Shape;124;p15"/>
          <p:cNvSpPr txBox="1"/>
          <p:nvPr>
            <p:ph idx="12" type="sldNum"/>
          </p:nvPr>
        </p:nvSpPr>
        <p:spPr>
          <a:xfrm>
            <a:off x="8532440" y="4595117"/>
            <a:ext cx="600900" cy="51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>
                <a:solidFill>
                  <a:srgbClr val="7F7F7F"/>
                </a:solidFill>
              </a:rPr>
              <a:t>‹#›</a:t>
            </a:fld>
            <a:endParaRPr>
              <a:solidFill>
                <a:srgbClr val="7F7F7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6"/>
          <p:cNvSpPr txBox="1"/>
          <p:nvPr>
            <p:ph type="title"/>
          </p:nvPr>
        </p:nvSpPr>
        <p:spPr>
          <a:xfrm>
            <a:off x="468313" y="86916"/>
            <a:ext cx="8218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Critical Thinking</a:t>
            </a:r>
            <a:endParaRPr/>
          </a:p>
        </p:txBody>
      </p:sp>
      <p:grpSp>
        <p:nvGrpSpPr>
          <p:cNvPr id="130" name="Google Shape;130;p16"/>
          <p:cNvGrpSpPr/>
          <p:nvPr/>
        </p:nvGrpSpPr>
        <p:grpSpPr>
          <a:xfrm>
            <a:off x="1906398" y="1140922"/>
            <a:ext cx="4719134" cy="3347708"/>
            <a:chOff x="898794" y="442"/>
            <a:chExt cx="4719134" cy="4463611"/>
          </a:xfrm>
        </p:grpSpPr>
        <p:sp>
          <p:nvSpPr>
            <p:cNvPr id="131" name="Google Shape;131;p16"/>
            <p:cNvSpPr/>
            <p:nvPr/>
          </p:nvSpPr>
          <p:spPr>
            <a:xfrm>
              <a:off x="2020161" y="994047"/>
              <a:ext cx="2476400" cy="2476400"/>
            </a:xfrm>
            <a:prstGeom prst="ellipse">
              <a:avLst/>
            </a:prstGeom>
            <a:gradFill>
              <a:gsLst>
                <a:gs pos="0">
                  <a:srgbClr val="982D2B">
                    <a:alpha val="49803"/>
                  </a:srgbClr>
                </a:gs>
                <a:gs pos="80000">
                  <a:srgbClr val="C83D39">
                    <a:alpha val="49803"/>
                  </a:srgbClr>
                </a:gs>
                <a:gs pos="100000">
                  <a:srgbClr val="CC3A36">
                    <a:alpha val="49803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6"/>
            <p:cNvSpPr txBox="1"/>
            <p:nvPr/>
          </p:nvSpPr>
          <p:spPr>
            <a:xfrm>
              <a:off x="2382821" y="1356707"/>
              <a:ext cx="1751080" cy="17510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0625" lIns="40625" spcFirstLastPara="1" rIns="40625" wrap="square" tIns="406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Calibri"/>
                <a:buNone/>
              </a:pPr>
              <a:r>
                <a:rPr b="0" i="0" lang="en-GB" sz="3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Critical Thinking</a:t>
              </a:r>
              <a:endParaRPr/>
            </a:p>
          </p:txBody>
        </p:sp>
        <p:sp>
          <p:nvSpPr>
            <p:cNvPr id="133" name="Google Shape;133;p16"/>
            <p:cNvSpPr/>
            <p:nvPr/>
          </p:nvSpPr>
          <p:spPr>
            <a:xfrm>
              <a:off x="2295438" y="442"/>
              <a:ext cx="1925846" cy="1238200"/>
            </a:xfrm>
            <a:prstGeom prst="ellipse">
              <a:avLst/>
            </a:prstGeom>
            <a:solidFill>
              <a:srgbClr val="FFFF00">
                <a:alpha val="49803"/>
              </a:srgbClr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16"/>
            <p:cNvSpPr txBox="1"/>
            <p:nvPr/>
          </p:nvSpPr>
          <p:spPr>
            <a:xfrm>
              <a:off x="2577472" y="181772"/>
              <a:ext cx="1361778" cy="8755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775" lIns="17775" spcFirstLastPara="1" rIns="17775" wrap="square" tIns="17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i="0" lang="en-GB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Interpretation</a:t>
              </a:r>
              <a:endParaRPr/>
            </a:p>
          </p:txBody>
        </p:sp>
        <p:sp>
          <p:nvSpPr>
            <p:cNvPr id="135" name="Google Shape;135;p16"/>
            <p:cNvSpPr/>
            <p:nvPr/>
          </p:nvSpPr>
          <p:spPr>
            <a:xfrm>
              <a:off x="3692082" y="806794"/>
              <a:ext cx="1925846" cy="1238200"/>
            </a:xfrm>
            <a:prstGeom prst="ellipse">
              <a:avLst/>
            </a:prstGeom>
            <a:gradFill>
              <a:gsLst>
                <a:gs pos="0">
                  <a:srgbClr val="5D427D">
                    <a:alpha val="49803"/>
                  </a:srgbClr>
                </a:gs>
                <a:gs pos="80000">
                  <a:srgbClr val="7A57A5">
                    <a:alpha val="49803"/>
                  </a:srgbClr>
                </a:gs>
                <a:gs pos="100000">
                  <a:srgbClr val="7A56A7">
                    <a:alpha val="49803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16"/>
            <p:cNvSpPr txBox="1"/>
            <p:nvPr/>
          </p:nvSpPr>
          <p:spPr>
            <a:xfrm>
              <a:off x="3974116" y="988124"/>
              <a:ext cx="1361778" cy="8755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775" lIns="17775" spcFirstLastPara="1" rIns="17775" wrap="square" tIns="17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i="0" lang="en-GB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Analysis</a:t>
              </a:r>
              <a:endParaRPr/>
            </a:p>
          </p:txBody>
        </p:sp>
        <p:sp>
          <p:nvSpPr>
            <p:cNvPr id="137" name="Google Shape;137;p16"/>
            <p:cNvSpPr/>
            <p:nvPr/>
          </p:nvSpPr>
          <p:spPr>
            <a:xfrm>
              <a:off x="3692082" y="2419500"/>
              <a:ext cx="1925846" cy="1238200"/>
            </a:xfrm>
            <a:prstGeom prst="ellipse">
              <a:avLst/>
            </a:prstGeom>
            <a:gradFill>
              <a:gsLst>
                <a:gs pos="0">
                  <a:srgbClr val="27869E">
                    <a:alpha val="49803"/>
                  </a:srgbClr>
                </a:gs>
                <a:gs pos="80000">
                  <a:srgbClr val="34B0D0">
                    <a:alpha val="49803"/>
                  </a:srgbClr>
                </a:gs>
                <a:gs pos="100000">
                  <a:srgbClr val="30B3D4">
                    <a:alpha val="49803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6"/>
            <p:cNvSpPr txBox="1"/>
            <p:nvPr/>
          </p:nvSpPr>
          <p:spPr>
            <a:xfrm>
              <a:off x="3974116" y="2600830"/>
              <a:ext cx="1361778" cy="8755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775" lIns="17775" spcFirstLastPara="1" rIns="17775" wrap="square" tIns="17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i="0" lang="en-GB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Evaluation</a:t>
              </a:r>
              <a:endParaRPr/>
            </a:p>
          </p:txBody>
        </p:sp>
        <p:sp>
          <p:nvSpPr>
            <p:cNvPr id="139" name="Google Shape;139;p16"/>
            <p:cNvSpPr/>
            <p:nvPr/>
          </p:nvSpPr>
          <p:spPr>
            <a:xfrm>
              <a:off x="2295438" y="3225853"/>
              <a:ext cx="1925846" cy="1238200"/>
            </a:xfrm>
            <a:prstGeom prst="ellipse">
              <a:avLst/>
            </a:prstGeom>
            <a:gradFill>
              <a:gsLst>
                <a:gs pos="0">
                  <a:srgbClr val="C86B1D">
                    <a:alpha val="49803"/>
                  </a:srgbClr>
                </a:gs>
                <a:gs pos="80000">
                  <a:srgbClr val="FF8D25">
                    <a:alpha val="49803"/>
                  </a:srgbClr>
                </a:gs>
                <a:gs pos="100000">
                  <a:srgbClr val="FF8D22">
                    <a:alpha val="49803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16"/>
            <p:cNvSpPr txBox="1"/>
            <p:nvPr/>
          </p:nvSpPr>
          <p:spPr>
            <a:xfrm>
              <a:off x="2577472" y="3407183"/>
              <a:ext cx="1361778" cy="8755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775" lIns="17775" spcFirstLastPara="1" rIns="17775" wrap="square" tIns="17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i="0" lang="en-GB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Inference</a:t>
              </a:r>
              <a:endParaRPr/>
            </a:p>
          </p:txBody>
        </p:sp>
        <p:sp>
          <p:nvSpPr>
            <p:cNvPr id="141" name="Google Shape;141;p16"/>
            <p:cNvSpPr/>
            <p:nvPr/>
          </p:nvSpPr>
          <p:spPr>
            <a:xfrm>
              <a:off x="898794" y="2419500"/>
              <a:ext cx="1925846" cy="1238200"/>
            </a:xfrm>
            <a:prstGeom prst="ellipse">
              <a:avLst/>
            </a:prstGeom>
            <a:gradFill>
              <a:gsLst>
                <a:gs pos="0">
                  <a:srgbClr val="982D2B">
                    <a:alpha val="49803"/>
                  </a:srgbClr>
                </a:gs>
                <a:gs pos="80000">
                  <a:srgbClr val="C83D39">
                    <a:alpha val="49803"/>
                  </a:srgbClr>
                </a:gs>
                <a:gs pos="100000">
                  <a:srgbClr val="CC3A36">
                    <a:alpha val="49803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16"/>
            <p:cNvSpPr txBox="1"/>
            <p:nvPr/>
          </p:nvSpPr>
          <p:spPr>
            <a:xfrm>
              <a:off x="1180828" y="2600830"/>
              <a:ext cx="1361778" cy="8755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775" lIns="17775" spcFirstLastPara="1" rIns="17775" wrap="square" tIns="17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i="0" lang="en-GB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Explanation</a:t>
              </a:r>
              <a:endParaRPr/>
            </a:p>
          </p:txBody>
        </p:sp>
        <p:sp>
          <p:nvSpPr>
            <p:cNvPr id="143" name="Google Shape;143;p16"/>
            <p:cNvSpPr/>
            <p:nvPr/>
          </p:nvSpPr>
          <p:spPr>
            <a:xfrm>
              <a:off x="898794" y="806794"/>
              <a:ext cx="1925846" cy="1238200"/>
            </a:xfrm>
            <a:prstGeom prst="ellipse">
              <a:avLst/>
            </a:prstGeom>
            <a:gradFill>
              <a:gsLst>
                <a:gs pos="0">
                  <a:srgbClr val="759336">
                    <a:alpha val="49803"/>
                  </a:srgbClr>
                </a:gs>
                <a:gs pos="80000">
                  <a:srgbClr val="99C247">
                    <a:alpha val="49803"/>
                  </a:srgbClr>
                </a:gs>
                <a:gs pos="100000">
                  <a:srgbClr val="9BC545">
                    <a:alpha val="49803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16"/>
            <p:cNvSpPr txBox="1"/>
            <p:nvPr/>
          </p:nvSpPr>
          <p:spPr>
            <a:xfrm>
              <a:off x="1180828" y="988124"/>
              <a:ext cx="1361778" cy="8755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775" lIns="17775" spcFirstLastPara="1" rIns="17775" wrap="square" tIns="17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i="0" lang="en-GB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Self Regulation</a:t>
              </a:r>
              <a:endParaRPr/>
            </a:p>
          </p:txBody>
        </p:sp>
      </p:grpSp>
      <p:sp>
        <p:nvSpPr>
          <p:cNvPr id="145" name="Google Shape;145;p16"/>
          <p:cNvSpPr txBox="1"/>
          <p:nvPr>
            <p:ph idx="4294967295" type="ftr"/>
          </p:nvPr>
        </p:nvSpPr>
        <p:spPr>
          <a:xfrm>
            <a:off x="3124200" y="4737497"/>
            <a:ext cx="5408100" cy="2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Level 3 Assignment Briefing</a:t>
            </a:r>
            <a:endParaRPr/>
          </a:p>
        </p:txBody>
      </p:sp>
      <p:sp>
        <p:nvSpPr>
          <p:cNvPr id="146" name="Google Shape;146;p16"/>
          <p:cNvSpPr txBox="1"/>
          <p:nvPr>
            <p:ph idx="12" type="sldNum"/>
          </p:nvPr>
        </p:nvSpPr>
        <p:spPr>
          <a:xfrm>
            <a:off x="8532440" y="4595117"/>
            <a:ext cx="600900" cy="51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>
                <a:solidFill>
                  <a:srgbClr val="7F7F7F"/>
                </a:solidFill>
              </a:rPr>
              <a:t>‹#›</a:t>
            </a:fld>
            <a:endParaRPr>
              <a:solidFill>
                <a:srgbClr val="7F7F7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7"/>
          <p:cNvSpPr/>
          <p:nvPr>
            <p:ph idx="1" type="body"/>
          </p:nvPr>
        </p:nvSpPr>
        <p:spPr>
          <a:xfrm>
            <a:off x="272620" y="1111387"/>
            <a:ext cx="3651300" cy="2716800"/>
          </a:xfrm>
          <a:prstGeom prst="ellipse">
            <a:avLst/>
          </a:prstGeom>
          <a:solidFill>
            <a:srgbClr val="1D38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44"/>
              <a:buFont typeface="Calibri"/>
              <a:buNone/>
            </a:pPr>
            <a:r>
              <a:rPr lang="en-GB">
                <a:solidFill>
                  <a:schemeClr val="lt1"/>
                </a:solidFill>
              </a:rPr>
              <a:t>Assignment Question &amp; Key Points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8"/>
          <p:cNvSpPr txBox="1"/>
          <p:nvPr>
            <p:ph type="title"/>
          </p:nvPr>
        </p:nvSpPr>
        <p:spPr>
          <a:xfrm>
            <a:off x="468313" y="86916"/>
            <a:ext cx="8218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Assignment Question</a:t>
            </a:r>
            <a:endParaRPr/>
          </a:p>
        </p:txBody>
      </p:sp>
      <p:sp>
        <p:nvSpPr>
          <p:cNvPr id="157" name="Google Shape;157;p18"/>
          <p:cNvSpPr txBox="1"/>
          <p:nvPr>
            <p:ph idx="1" type="body"/>
          </p:nvPr>
        </p:nvSpPr>
        <p:spPr>
          <a:xfrm>
            <a:off x="441841" y="1194597"/>
            <a:ext cx="8229600" cy="25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9504" lvl="0" marL="342900" rtl="0" algn="l">
              <a:spcBef>
                <a:spcPts val="200"/>
              </a:spcBef>
              <a:spcAft>
                <a:spcPts val="0"/>
              </a:spcAft>
              <a:buSzPts val="2000"/>
              <a:buAutoNum type="alphaLcParenR"/>
            </a:pPr>
            <a:r>
              <a:rPr lang="en-GB"/>
              <a:t>Discuss how lean thinking has evolved and developed since it was first popularised in the book The Machine that Changed the World to the present day. (25%)</a:t>
            </a:r>
            <a:endParaRPr/>
          </a:p>
          <a:p>
            <a:pPr indent="-349504" lvl="0" marL="342900" rtl="0" algn="l">
              <a:spcBef>
                <a:spcPts val="200"/>
              </a:spcBef>
              <a:spcAft>
                <a:spcPts val="0"/>
              </a:spcAft>
              <a:buSzPts val="2000"/>
              <a:buAutoNum type="alphaLcParenR"/>
            </a:pPr>
            <a:r>
              <a:rPr lang="en-GB"/>
              <a:t>Describe your approach to developing, implementing and leading lean initiatives in the light of this development and evolution. (25%)</a:t>
            </a:r>
            <a:endParaRPr/>
          </a:p>
          <a:p>
            <a:pPr indent="-349504" lvl="0" marL="342900" rtl="0" algn="l">
              <a:spcBef>
                <a:spcPts val="200"/>
              </a:spcBef>
              <a:spcAft>
                <a:spcPts val="0"/>
              </a:spcAft>
              <a:buSzPts val="2000"/>
              <a:buAutoNum type="alphaLcParenR"/>
            </a:pPr>
            <a:r>
              <a:rPr lang="en-GB"/>
              <a:t>Highlight particular themes, trends or issues that you think are relevant to lean’s future. (50%)</a:t>
            </a:r>
            <a:endParaRPr/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96"/>
              <a:buFont typeface="Trebuchet MS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96"/>
              <a:buFont typeface="Calibri"/>
              <a:buNone/>
            </a:pPr>
            <a:r>
              <a:rPr lang="en-GB">
                <a:highlight>
                  <a:srgbClr val="FFFF00"/>
                </a:highlight>
              </a:rPr>
              <a:t>Note weighting of each part</a:t>
            </a:r>
            <a:endParaRPr>
              <a:highlight>
                <a:srgbClr val="FFFF00"/>
              </a:highlight>
            </a:endParaRPr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96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58" name="Google Shape;158;p18"/>
          <p:cNvSpPr txBox="1"/>
          <p:nvPr>
            <p:ph idx="12" type="sldNum"/>
          </p:nvPr>
        </p:nvSpPr>
        <p:spPr>
          <a:xfrm>
            <a:off x="8532440" y="4595117"/>
            <a:ext cx="600900" cy="51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>
                <a:solidFill>
                  <a:srgbClr val="7F7F7F"/>
                </a:solidFill>
              </a:rPr>
              <a:t>‹#›</a:t>
            </a:fld>
            <a:endParaRPr>
              <a:solidFill>
                <a:srgbClr val="7F7F7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9"/>
          <p:cNvSpPr txBox="1"/>
          <p:nvPr>
            <p:ph type="title"/>
          </p:nvPr>
        </p:nvSpPr>
        <p:spPr>
          <a:xfrm>
            <a:off x="468313" y="86916"/>
            <a:ext cx="8218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Part A - Points to Consider</a:t>
            </a:r>
            <a:endParaRPr/>
          </a:p>
        </p:txBody>
      </p:sp>
      <p:sp>
        <p:nvSpPr>
          <p:cNvPr id="164" name="Google Shape;164;p19"/>
          <p:cNvSpPr txBox="1"/>
          <p:nvPr>
            <p:ph idx="1" type="body"/>
          </p:nvPr>
        </p:nvSpPr>
        <p:spPr>
          <a:xfrm>
            <a:off x="443125" y="1618488"/>
            <a:ext cx="8243700" cy="27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6804" lvl="0" marL="342900" rtl="0" algn="l">
              <a:spcBef>
                <a:spcPts val="200"/>
              </a:spcBef>
              <a:spcAft>
                <a:spcPts val="0"/>
              </a:spcAft>
              <a:buSzPts val="1800"/>
              <a:buChar char="•"/>
            </a:pPr>
            <a:r>
              <a:rPr lang="en-GB" sz="1800"/>
              <a:t>Initial ‘definition’, focus, application and emphasis</a:t>
            </a:r>
            <a:endParaRPr sz="1800"/>
          </a:p>
          <a:p>
            <a:pPr indent="-336804" lvl="0" marL="342900" rtl="0" algn="l">
              <a:spcBef>
                <a:spcPts val="200"/>
              </a:spcBef>
              <a:spcAft>
                <a:spcPts val="0"/>
              </a:spcAft>
              <a:buSzPts val="1800"/>
              <a:buChar char="•"/>
            </a:pPr>
            <a:r>
              <a:rPr lang="en-GB" sz="1800"/>
              <a:t>Maturing definition of lean</a:t>
            </a:r>
            <a:endParaRPr sz="1800"/>
          </a:p>
          <a:p>
            <a:pPr indent="-336804" lvl="0" marL="342900" rtl="0" algn="l">
              <a:spcBef>
                <a:spcPts val="200"/>
              </a:spcBef>
              <a:spcAft>
                <a:spcPts val="0"/>
              </a:spcAft>
              <a:buSzPts val="1800"/>
              <a:buChar char="•"/>
            </a:pPr>
            <a:r>
              <a:rPr lang="en-GB" sz="1800"/>
              <a:t>Application in services and public services</a:t>
            </a:r>
            <a:endParaRPr sz="1800"/>
          </a:p>
          <a:p>
            <a:pPr indent="-336804" lvl="0" marL="342900" rtl="0" algn="l">
              <a:spcBef>
                <a:spcPts val="200"/>
              </a:spcBef>
              <a:spcAft>
                <a:spcPts val="0"/>
              </a:spcAft>
              <a:buSzPts val="1800"/>
              <a:buChar char="•"/>
            </a:pPr>
            <a:r>
              <a:rPr lang="en-GB" sz="1800"/>
              <a:t>New thinking challenging traditional lean orthodoxy</a:t>
            </a:r>
            <a:endParaRPr sz="1800"/>
          </a:p>
          <a:p>
            <a:pPr indent="-336804" lvl="0" marL="342900" rtl="0" algn="l">
              <a:spcBef>
                <a:spcPts val="200"/>
              </a:spcBef>
              <a:spcAft>
                <a:spcPts val="0"/>
              </a:spcAft>
              <a:buSzPts val="1800"/>
              <a:buChar char="•"/>
            </a:pPr>
            <a:r>
              <a:rPr lang="en-GB" sz="1800"/>
              <a:t>Lean at an enterprise level</a:t>
            </a:r>
            <a:endParaRPr sz="1800"/>
          </a:p>
          <a:p>
            <a:pPr indent="-336804" lvl="0" marL="342900" rtl="0" algn="l">
              <a:spcBef>
                <a:spcPts val="200"/>
              </a:spcBef>
              <a:spcAft>
                <a:spcPts val="0"/>
              </a:spcAft>
              <a:buSzPts val="1800"/>
              <a:buChar char="•"/>
            </a:pPr>
            <a:r>
              <a:rPr lang="en-GB" sz="1800"/>
              <a:t>Emergence of lean management &amp; lean leadership</a:t>
            </a:r>
            <a:endParaRPr sz="1800"/>
          </a:p>
          <a:p>
            <a:pPr indent="-336804" lvl="0" marL="342900" rtl="0" algn="l">
              <a:spcBef>
                <a:spcPts val="200"/>
              </a:spcBef>
              <a:spcAft>
                <a:spcPts val="0"/>
              </a:spcAft>
              <a:buSzPts val="1800"/>
              <a:buChar char="•"/>
            </a:pPr>
            <a:r>
              <a:rPr lang="en-GB" sz="1800"/>
              <a:t>Extension of lean into new areas, functions</a:t>
            </a:r>
            <a:endParaRPr sz="1800"/>
          </a:p>
          <a:p>
            <a:pPr indent="-336804" lvl="0" marL="342900" rtl="0" algn="l">
              <a:spcBef>
                <a:spcPts val="200"/>
              </a:spcBef>
              <a:spcAft>
                <a:spcPts val="0"/>
              </a:spcAft>
              <a:buSzPts val="1800"/>
              <a:buChar char="•"/>
            </a:pPr>
            <a:r>
              <a:rPr lang="en-GB" sz="1800"/>
              <a:t>Lean ‘business system’, human and strategic dimensions</a:t>
            </a:r>
            <a:endParaRPr sz="1800"/>
          </a:p>
          <a:p>
            <a:pPr indent="0" lvl="1" marL="0" rtl="0" algn="l">
              <a:spcBef>
                <a:spcPts val="360"/>
              </a:spcBef>
              <a:spcAft>
                <a:spcPts val="0"/>
              </a:spcAft>
              <a:buSzPts val="2000"/>
              <a:buFont typeface="Calibri"/>
              <a:buNone/>
            </a:pPr>
            <a:r>
              <a:t/>
            </a:r>
            <a:endParaRPr sz="1800"/>
          </a:p>
        </p:txBody>
      </p:sp>
      <p:sp>
        <p:nvSpPr>
          <p:cNvPr id="165" name="Google Shape;165;p19"/>
          <p:cNvSpPr txBox="1"/>
          <p:nvPr/>
        </p:nvSpPr>
        <p:spPr>
          <a:xfrm>
            <a:off x="561500" y="1086576"/>
            <a:ext cx="8111100" cy="348300"/>
          </a:xfrm>
          <a:prstGeom prst="rect">
            <a:avLst/>
          </a:prstGeom>
          <a:solidFill>
            <a:srgbClr val="F3F0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Demonstrate you have a clear understanding on how lean has evolved over the past three decades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19"/>
          <p:cNvSpPr txBox="1"/>
          <p:nvPr>
            <p:ph idx="12" type="sldNum"/>
          </p:nvPr>
        </p:nvSpPr>
        <p:spPr>
          <a:xfrm>
            <a:off x="8532440" y="4595117"/>
            <a:ext cx="600900" cy="51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>
                <a:solidFill>
                  <a:srgbClr val="7F7F7F"/>
                </a:solidFill>
              </a:rPr>
              <a:t>‹#›</a:t>
            </a:fld>
            <a:endParaRPr>
              <a:solidFill>
                <a:srgbClr val="7F7F7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0"/>
          <p:cNvSpPr txBox="1"/>
          <p:nvPr>
            <p:ph type="title"/>
          </p:nvPr>
        </p:nvSpPr>
        <p:spPr>
          <a:xfrm>
            <a:off x="468313" y="86916"/>
            <a:ext cx="8218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Part B - Points to Consider </a:t>
            </a:r>
            <a:endParaRPr/>
          </a:p>
        </p:txBody>
      </p:sp>
      <p:sp>
        <p:nvSpPr>
          <p:cNvPr id="172" name="Google Shape;172;p20"/>
          <p:cNvSpPr txBox="1"/>
          <p:nvPr>
            <p:ph idx="1" type="body"/>
          </p:nvPr>
        </p:nvSpPr>
        <p:spPr>
          <a:xfrm>
            <a:off x="462775" y="2047956"/>
            <a:ext cx="8229600" cy="24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9504" lvl="0" marL="342900" rtl="0" algn="l">
              <a:spcBef>
                <a:spcPts val="20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Informed by the cases</a:t>
            </a:r>
            <a:endParaRPr/>
          </a:p>
          <a:p>
            <a:pPr indent="-349504" lvl="0" marL="342900" rtl="0" algn="l">
              <a:spcBef>
                <a:spcPts val="20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How has your approach changed? Why?</a:t>
            </a:r>
            <a:endParaRPr/>
          </a:p>
          <a:p>
            <a:pPr indent="-349504" lvl="0" marL="342900" rtl="0" algn="l">
              <a:spcBef>
                <a:spcPts val="20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Use examples from cases and job roles </a:t>
            </a:r>
            <a:endParaRPr/>
          </a:p>
        </p:txBody>
      </p:sp>
      <p:sp>
        <p:nvSpPr>
          <p:cNvPr id="173" name="Google Shape;173;p20"/>
          <p:cNvSpPr txBox="1"/>
          <p:nvPr/>
        </p:nvSpPr>
        <p:spPr>
          <a:xfrm>
            <a:off x="395536" y="1140591"/>
            <a:ext cx="8111100" cy="817500"/>
          </a:xfrm>
          <a:prstGeom prst="rect">
            <a:avLst/>
          </a:prstGeom>
          <a:solidFill>
            <a:srgbClr val="F3F0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Describe how your understanding of, and approach to, implementing lean thinking has changed in the light of its evolution and your implementation experiences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20"/>
          <p:cNvSpPr txBox="1"/>
          <p:nvPr>
            <p:ph idx="12" type="sldNum"/>
          </p:nvPr>
        </p:nvSpPr>
        <p:spPr>
          <a:xfrm>
            <a:off x="8532440" y="4595117"/>
            <a:ext cx="600900" cy="51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>
                <a:solidFill>
                  <a:srgbClr val="7F7F7F"/>
                </a:solidFill>
              </a:rPr>
              <a:t>‹#›</a:t>
            </a:fld>
            <a:endParaRPr>
              <a:solidFill>
                <a:srgbClr val="7F7F7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1"/>
          <p:cNvSpPr txBox="1"/>
          <p:nvPr>
            <p:ph type="title"/>
          </p:nvPr>
        </p:nvSpPr>
        <p:spPr>
          <a:xfrm>
            <a:off x="468313" y="86916"/>
            <a:ext cx="8218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Part C - Points to Consider</a:t>
            </a:r>
            <a:endParaRPr/>
          </a:p>
        </p:txBody>
      </p:sp>
      <p:sp>
        <p:nvSpPr>
          <p:cNvPr id="180" name="Google Shape;180;p21"/>
          <p:cNvSpPr txBox="1"/>
          <p:nvPr>
            <p:ph idx="1" type="body"/>
          </p:nvPr>
        </p:nvSpPr>
        <p:spPr>
          <a:xfrm>
            <a:off x="457200" y="2059675"/>
            <a:ext cx="8229600" cy="22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9504" lvl="0" marL="342900" rtl="0" algn="l">
              <a:spcBef>
                <a:spcPts val="20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Informed by the cases and personal </a:t>
            </a:r>
            <a:r>
              <a:rPr lang="en-GB"/>
              <a:t>experience</a:t>
            </a:r>
            <a:endParaRPr/>
          </a:p>
          <a:p>
            <a:pPr indent="-349504" lvl="0" marL="342900" rtl="0" algn="l">
              <a:spcBef>
                <a:spcPts val="20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Challenges in applying lean</a:t>
            </a:r>
            <a:endParaRPr/>
          </a:p>
          <a:p>
            <a:pPr indent="-349504" lvl="0" marL="342900" rtl="0" algn="l">
              <a:spcBef>
                <a:spcPts val="20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Issues to be addressed</a:t>
            </a:r>
            <a:endParaRPr/>
          </a:p>
          <a:p>
            <a:pPr indent="-349504" lvl="0" marL="342900" rtl="0" algn="l">
              <a:spcBef>
                <a:spcPts val="20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Opportunities</a:t>
            </a:r>
            <a:endParaRPr/>
          </a:p>
          <a:p>
            <a:pPr indent="-349504" lvl="0" marL="342900" rtl="0" algn="l">
              <a:spcBef>
                <a:spcPts val="20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Option to focus on a particular area of interest or theme</a:t>
            </a:r>
            <a:endParaRPr/>
          </a:p>
        </p:txBody>
      </p:sp>
      <p:sp>
        <p:nvSpPr>
          <p:cNvPr id="181" name="Google Shape;181;p21"/>
          <p:cNvSpPr txBox="1"/>
          <p:nvPr/>
        </p:nvSpPr>
        <p:spPr>
          <a:xfrm>
            <a:off x="382425" y="1140600"/>
            <a:ext cx="8304300" cy="857400"/>
          </a:xfrm>
          <a:prstGeom prst="rect">
            <a:avLst/>
          </a:prstGeom>
          <a:solidFill>
            <a:srgbClr val="F3F0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Demonstrate your insights and strategic perspective by highlighting particular themes, trends or issues of interest that you think are relevant to lean’s future.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21"/>
          <p:cNvSpPr txBox="1"/>
          <p:nvPr>
            <p:ph idx="12" type="sldNum"/>
          </p:nvPr>
        </p:nvSpPr>
        <p:spPr>
          <a:xfrm>
            <a:off x="8532440" y="4595117"/>
            <a:ext cx="600900" cy="51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>
                <a:solidFill>
                  <a:srgbClr val="7F7F7F"/>
                </a:solidFill>
              </a:rPr>
              <a:t>‹#›</a:t>
            </a:fld>
            <a:endParaRPr>
              <a:solidFill>
                <a:srgbClr val="7F7F7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CS theme 2019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