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Source Sans Pro Black"/>
      <p:bold r:id="rId11"/>
      <p:boldItalic r:id="rId12"/>
    </p:embeddedFont>
    <p:embeddedFont>
      <p:font typeface="Arial Black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C97B78-96AF-4FBD-AA4B-420A6E167219}">
  <a:tblStyle styleId="{CEC97B78-96AF-4FBD-AA4B-420A6E167219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fill>
          <a:solidFill>
            <a:srgbClr val="E6E6E6"/>
          </a:solidFill>
        </a:fill>
      </a:tcStyle>
    </a:band1H>
    <a:band2H>
      <a:tcTxStyle/>
    </a:band2H>
    <a:band1V>
      <a:tcTxStyle/>
      <a:tcStyle>
        <a:fill>
          <a:solidFill>
            <a:srgbClr val="E6E6E6"/>
          </a:solidFill>
        </a:fill>
      </a:tcStyle>
    </a:band1V>
    <a:band2V>
      <a:tcTxStyle/>
    </a:band2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Georgia"/>
          <a:ea typeface="Georgia"/>
          <a:cs typeface="Georgia"/>
        </a:font>
        <a:schemeClr val="dk1"/>
      </a:tcTxStyle>
    </a:seCell>
    <a:swCell>
      <a:tcTxStyle b="on" i="off">
        <a:font>
          <a:latin typeface="Georgia"/>
          <a:ea typeface="Georgia"/>
          <a:cs typeface="Georgia"/>
        </a:font>
        <a:schemeClr val="dk1"/>
      </a:tcTxStyle>
    </a:swCell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Black-bold.fntdata"/><Relationship Id="rId10" Type="http://schemas.openxmlformats.org/officeDocument/2006/relationships/slide" Target="slides/slide4.xml"/><Relationship Id="rId13" Type="http://schemas.openxmlformats.org/officeDocument/2006/relationships/font" Target="fonts/ArialBlack-regular.fntdata"/><Relationship Id="rId12" Type="http://schemas.openxmlformats.org/officeDocument/2006/relationships/font" Target="fonts/SourceSansProBlack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f75cdf751_0_124:notes"/>
          <p:cNvSpPr/>
          <p:nvPr>
            <p:ph idx="2" type="sldImg"/>
          </p:nvPr>
        </p:nvSpPr>
        <p:spPr>
          <a:xfrm>
            <a:off x="104473" y="685074"/>
            <a:ext cx="6648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7f75cdf751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725" lIns="89450" spcFirstLastPara="1" rIns="89450" wrap="square" tIns="447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7f75cdf751_0_124:notes"/>
          <p:cNvSpPr txBox="1"/>
          <p:nvPr>
            <p:ph idx="3" type="hdr"/>
          </p:nvPr>
        </p:nvSpPr>
        <p:spPr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725" lIns="89450" spcFirstLastPara="1" rIns="89450" wrap="square" tIns="447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Mars LCS Level 3 Process</a:t>
            </a:r>
            <a:endParaRPr sz="1400"/>
          </a:p>
        </p:txBody>
      </p:sp>
      <p:sp>
        <p:nvSpPr>
          <p:cNvPr id="66" name="Google Shape;66;g7f75cdf751_0_124:notes"/>
          <p:cNvSpPr txBox="1"/>
          <p:nvPr>
            <p:ph idx="11" type="ftr"/>
          </p:nvPr>
        </p:nvSpPr>
        <p:spPr>
          <a:xfrm>
            <a:off x="1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725" lIns="89450" spcFirstLastPara="1" rIns="89450" wrap="square" tIns="447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7f75cdf751_0_124:notes"/>
          <p:cNvSpPr txBox="1"/>
          <p:nvPr>
            <p:ph idx="12" type="sldNum"/>
          </p:nvPr>
        </p:nvSpPr>
        <p:spPr>
          <a:xfrm>
            <a:off x="3884614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725" lIns="89450" spcFirstLastPara="1" rIns="89450" wrap="square" tIns="447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8b15f8884_0_21:notes"/>
          <p:cNvSpPr/>
          <p:nvPr>
            <p:ph idx="2" type="sldImg"/>
          </p:nvPr>
        </p:nvSpPr>
        <p:spPr>
          <a:xfrm>
            <a:off x="104473" y="685074"/>
            <a:ext cx="6648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ge8b15f888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725" lIns="89450" spcFirstLastPara="1" rIns="89450" wrap="square" tIns="447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ge8b15f8884_0_21:notes"/>
          <p:cNvSpPr txBox="1"/>
          <p:nvPr>
            <p:ph idx="3" type="hdr"/>
          </p:nvPr>
        </p:nvSpPr>
        <p:spPr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725" lIns="89450" spcFirstLastPara="1" rIns="89450" wrap="square" tIns="447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Mars LCS Level 3 Process</a:t>
            </a:r>
            <a:endParaRPr sz="1400"/>
          </a:p>
        </p:txBody>
      </p:sp>
      <p:sp>
        <p:nvSpPr>
          <p:cNvPr id="75" name="Google Shape;75;ge8b15f8884_0_21:notes"/>
          <p:cNvSpPr txBox="1"/>
          <p:nvPr>
            <p:ph idx="11" type="ftr"/>
          </p:nvPr>
        </p:nvSpPr>
        <p:spPr>
          <a:xfrm>
            <a:off x="1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725" lIns="89450" spcFirstLastPara="1" rIns="89450" wrap="square" tIns="447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ge8b15f8884_0_21:notes"/>
          <p:cNvSpPr txBox="1"/>
          <p:nvPr>
            <p:ph idx="12" type="sldNum"/>
          </p:nvPr>
        </p:nvSpPr>
        <p:spPr>
          <a:xfrm>
            <a:off x="3884614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725" lIns="89450" spcFirstLastPara="1" rIns="89450" wrap="square" tIns="447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f75cdf751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f75cdf751_0_132:notes"/>
          <p:cNvSpPr/>
          <p:nvPr>
            <p:ph idx="2" type="sldImg"/>
          </p:nvPr>
        </p:nvSpPr>
        <p:spPr>
          <a:xfrm>
            <a:off x="104473" y="685074"/>
            <a:ext cx="66489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68313" y="86916"/>
            <a:ext cx="8218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53154"/>
                </a:solidFill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0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106126"/>
            <a:ext cx="8229600" cy="3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2B729E"/>
              </a:buClr>
              <a:buSzPts val="1800"/>
              <a:buFont typeface="Calibri"/>
              <a:buChar char="●"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Calibri"/>
              <a:buChar char="○"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–"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»"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»"/>
              <a:defRPr b="0" i="0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»"/>
              <a:defRPr b="0" i="0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»"/>
              <a:defRPr b="0" i="0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Char char="»"/>
              <a:defRPr b="0" i="0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03877" y="4678187"/>
            <a:ext cx="4326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400" u="none" cap="none" strike="noStrike">
                <a:solidFill>
                  <a:srgbClr val="95A3B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ctrTitle"/>
          </p:nvPr>
        </p:nvSpPr>
        <p:spPr>
          <a:xfrm>
            <a:off x="634150" y="1899050"/>
            <a:ext cx="8033400" cy="106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latin typeface="Calibri"/>
                <a:ea typeface="Calibri"/>
                <a:cs typeface="Calibri"/>
                <a:sym typeface="Calibri"/>
              </a:rPr>
              <a:t>Level 3 Programme Timetable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2434900" y="3243450"/>
            <a:ext cx="4377600" cy="5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Name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6350" y="358538"/>
            <a:ext cx="3429002" cy="129110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2434900" y="4076350"/>
            <a:ext cx="4377600" cy="5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Date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800" u="none" cap="small" strike="noStrike">
                <a:solidFill>
                  <a:srgbClr val="153154"/>
                </a:solidFill>
                <a:latin typeface="Calibri"/>
                <a:ea typeface="Calibri"/>
                <a:cs typeface="Calibri"/>
                <a:sym typeface="Calibri"/>
              </a:rPr>
              <a:t>Timetable - Notes</a:t>
            </a:r>
            <a:endParaRPr b="1" i="0" sz="4800" u="none" cap="small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Clr>
                <a:srgbClr val="2B729E"/>
              </a:buClr>
              <a:buSzPts val="2200"/>
              <a:buFont typeface="Calibri"/>
              <a:buChar char="●"/>
            </a:pPr>
            <a:r>
              <a:rPr b="1" lang="en-GB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target dates: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Cases &amp; assignment completed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 presentation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2B729E"/>
              </a:buClr>
              <a:buSzPts val="2200"/>
              <a:buFont typeface="Calibri"/>
              <a:buChar char="●"/>
            </a:pPr>
            <a:r>
              <a:rPr b="1" lang="en-GB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Activities not strictly linear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2B729E"/>
              </a:buClr>
              <a:buSzPts val="2200"/>
              <a:buFont typeface="Calibri"/>
              <a:buChar char="●"/>
            </a:pPr>
            <a:r>
              <a:rPr b="1" lang="en-GB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Parallel activities OK: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 reading for assignment can start straight away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 presentation will be shaped by cases and assignment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2B729E"/>
              </a:buClr>
              <a:buSzPts val="2200"/>
              <a:buFont typeface="Calibri"/>
              <a:buChar char="●"/>
            </a:pPr>
            <a:r>
              <a:rPr b="1" lang="en-GB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realistic in setting dates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b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Holidays, personal, major company projects etc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468313" y="86916"/>
            <a:ext cx="8218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800" u="none" cap="small" strike="noStrike">
                <a:solidFill>
                  <a:srgbClr val="153154"/>
                </a:solidFill>
                <a:latin typeface="Calibri"/>
                <a:ea typeface="Calibri"/>
                <a:cs typeface="Calibri"/>
                <a:sym typeface="Calibri"/>
              </a:rPr>
              <a:t>Timetable Template 1</a:t>
            </a:r>
            <a:endParaRPr b="1" i="0" sz="4800" u="none" cap="small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467544" y="9403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{CEC97B78-96AF-4FBD-AA4B-420A6E167219}</a:tableStyleId>
              </a:tblPr>
              <a:tblGrid>
                <a:gridCol w="5417125"/>
                <a:gridCol w="2859025"/>
              </a:tblGrid>
              <a:tr h="33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>
                    <a:solidFill>
                      <a:srgbClr val="122C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>
                    <a:solidFill>
                      <a:srgbClr val="122C4A"/>
                    </a:solidFill>
                  </a:tcPr>
                </a:tc>
              </a:tr>
              <a:tr h="341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 session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</a:tr>
              <a:tr h="40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proposals x3 (using form)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49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on proposals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49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 draft case 1</a:t>
                      </a:r>
                      <a:endParaRPr sz="1100"/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3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Submission of draft case 1</a:t>
                      </a:r>
                      <a:endParaRPr sz="1100"/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404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Submit case 1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64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Cases 2 &amp; 3 development (with feedback)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49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Cases 2 &amp; 3 submission</a:t>
                      </a:r>
                      <a:endParaRPr sz="1100"/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49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Assignment briefing session (web)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468313" y="86916"/>
            <a:ext cx="8218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800" u="none" cap="small" strike="noStrike">
                <a:solidFill>
                  <a:srgbClr val="153154"/>
                </a:solidFill>
                <a:latin typeface="Calibri"/>
                <a:ea typeface="Calibri"/>
                <a:cs typeface="Calibri"/>
                <a:sym typeface="Calibri"/>
              </a:rPr>
              <a:t>Timetable Template 2</a:t>
            </a:r>
            <a:endParaRPr/>
          </a:p>
        </p:txBody>
      </p:sp>
      <p:graphicFrame>
        <p:nvGraphicFramePr>
          <p:cNvPr id="85" name="Google Shape;85;p17"/>
          <p:cNvGraphicFramePr/>
          <p:nvPr/>
        </p:nvGraphicFramePr>
        <p:xfrm>
          <a:off x="457200" y="9403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{CEC97B78-96AF-4FBD-AA4B-420A6E167219}</a:tableStyleId>
              </a:tblPr>
              <a:tblGrid>
                <a:gridCol w="5424075"/>
                <a:gridCol w="2805525"/>
              </a:tblGrid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>
                    <a:solidFill>
                      <a:srgbClr val="122C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>
                    <a:solidFill>
                      <a:srgbClr val="122C4A"/>
                    </a:solidFill>
                  </a:tcPr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Assignment</a:t>
                      </a:r>
                      <a:r>
                        <a:rPr b="1" lang="en-GB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outline form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Assignment development (with feedback)</a:t>
                      </a:r>
                      <a:endParaRPr sz="1100"/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Submit assignment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Panel briefing session (web)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Candidate prepares presentations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8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Panel</a:t>
                      </a:r>
                      <a:endParaRPr sz="1100"/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 Candidate Assessment Report issued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/>
                </a:tc>
              </a:tr>
              <a:tr h="39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Certificate </a:t>
                      </a:r>
                      <a:r>
                        <a:rPr b="1" lang="en-GB" sz="1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awarded</a:t>
                      </a:r>
                      <a:endParaRPr b="1" sz="1500" u="none" cap="none" strike="noStrike">
                        <a:solidFill>
                          <a:srgbClr val="43495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875" marL="458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</a:t>
                      </a:r>
                      <a:endParaRPr sz="1100"/>
                    </a:p>
                  </a:txBody>
                  <a:tcPr marT="0" marB="0" marR="45875" marL="45875" anchor="ctr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