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2"/>
    <p:sldMasterId id="2147483855" r:id="rId3"/>
    <p:sldMasterId id="2147483854" r:id="rId4"/>
    <p:sldMasterId id="2147483877" r:id="rId5"/>
    <p:sldMasterId id="2147483884" r:id="rId6"/>
  </p:sldMasterIdLst>
  <p:notesMasterIdLst>
    <p:notesMasterId r:id="rId8"/>
  </p:notesMasterIdLst>
  <p:handoutMasterIdLst>
    <p:handoutMasterId r:id="rId9"/>
  </p:handoutMasterIdLst>
  <p:sldIdLst>
    <p:sldId id="296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0">
          <p15:clr>
            <a:srgbClr val="A4A3A4"/>
          </p15:clr>
        </p15:guide>
        <p15:guide id="2" orient="horz" pos="1441">
          <p15:clr>
            <a:srgbClr val="A4A3A4"/>
          </p15:clr>
        </p15:guide>
        <p15:guide id="3" orient="horz" pos="2875">
          <p15:clr>
            <a:srgbClr val="A4A3A4"/>
          </p15:clr>
        </p15:guide>
        <p15:guide id="4" orient="horz" pos="4120">
          <p15:clr>
            <a:srgbClr val="A4A3A4"/>
          </p15:clr>
        </p15:guide>
        <p15:guide id="5" orient="horz" pos="296">
          <p15:clr>
            <a:srgbClr val="A4A3A4"/>
          </p15:clr>
        </p15:guide>
        <p15:guide id="6" orient="horz" pos="827">
          <p15:clr>
            <a:srgbClr val="A4A3A4"/>
          </p15:clr>
        </p15:guide>
        <p15:guide id="7" orient="horz" pos="916">
          <p15:clr>
            <a:srgbClr val="A4A3A4"/>
          </p15:clr>
        </p15:guide>
        <p15:guide id="8" orient="horz" pos="200">
          <p15:clr>
            <a:srgbClr val="A4A3A4"/>
          </p15:clr>
        </p15:guide>
        <p15:guide id="9" orient="horz">
          <p15:clr>
            <a:srgbClr val="A4A3A4"/>
          </p15:clr>
        </p15:guide>
        <p15:guide id="10" orient="horz" pos="3768">
          <p15:clr>
            <a:srgbClr val="A4A3A4"/>
          </p15:clr>
        </p15:guide>
        <p15:guide id="11" orient="horz" pos="2326">
          <p15:clr>
            <a:srgbClr val="A4A3A4"/>
          </p15:clr>
        </p15:guide>
        <p15:guide id="12" orient="horz" pos="2371">
          <p15:clr>
            <a:srgbClr val="A4A3A4"/>
          </p15:clr>
        </p15:guide>
        <p15:guide id="13" orient="horz" pos="3715">
          <p15:clr>
            <a:srgbClr val="A4A3A4"/>
          </p15:clr>
        </p15:guide>
        <p15:guide id="14" orient="horz" pos="377">
          <p15:clr>
            <a:srgbClr val="A4A3A4"/>
          </p15:clr>
        </p15:guide>
        <p15:guide id="15" pos="2022">
          <p15:clr>
            <a:srgbClr val="A4A3A4"/>
          </p15:clr>
        </p15:guide>
        <p15:guide id="16" pos="3750">
          <p15:clr>
            <a:srgbClr val="A4A3A4"/>
          </p15:clr>
        </p15:guide>
        <p15:guide id="17" pos="2871">
          <p15:clr>
            <a:srgbClr val="A4A3A4"/>
          </p15:clr>
        </p15:guide>
        <p15:guide id="18" pos="5480">
          <p15:clr>
            <a:srgbClr val="A4A3A4"/>
          </p15:clr>
        </p15:guide>
        <p15:guide id="19" pos="5592" userDrawn="1">
          <p15:clr>
            <a:srgbClr val="A4A3A4"/>
          </p15:clr>
        </p15:guide>
        <p15:guide id="20" pos="4685">
          <p15:clr>
            <a:srgbClr val="A4A3A4"/>
          </p15:clr>
        </p15:guide>
        <p15:guide id="21" pos="291">
          <p15:clr>
            <a:srgbClr val="A4A3A4"/>
          </p15:clr>
        </p15:guide>
        <p15:guide id="22" pos="1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9" userDrawn="1">
          <p15:clr>
            <a:srgbClr val="A4A3A4"/>
          </p15:clr>
        </p15:guide>
        <p15:guide id="3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C"/>
    <a:srgbClr val="000000"/>
    <a:srgbClr val="FF7C80"/>
    <a:srgbClr val="008BB0"/>
    <a:srgbClr val="820053"/>
    <a:srgbClr val="00746D"/>
    <a:srgbClr val="636466"/>
    <a:srgbClr val="E4E5E6"/>
    <a:srgbClr val="002551"/>
    <a:srgbClr val="78A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9" autoAdjust="0"/>
    <p:restoredTop sz="99129" autoAdjust="0"/>
  </p:normalViewPr>
  <p:slideViewPr>
    <p:cSldViewPr snapToGrid="0">
      <p:cViewPr varScale="1">
        <p:scale>
          <a:sx n="107" d="100"/>
          <a:sy n="107" d="100"/>
        </p:scale>
        <p:origin x="372" y="78"/>
      </p:cViewPr>
      <p:guideLst>
        <p:guide orient="horz" pos="3830"/>
        <p:guide orient="horz" pos="1441"/>
        <p:guide orient="horz" pos="2875"/>
        <p:guide orient="horz" pos="4120"/>
        <p:guide orient="horz" pos="296"/>
        <p:guide orient="horz" pos="827"/>
        <p:guide orient="horz" pos="916"/>
        <p:guide orient="horz" pos="200"/>
        <p:guide orient="horz"/>
        <p:guide orient="horz" pos="3768"/>
        <p:guide orient="horz" pos="2326"/>
        <p:guide orient="horz" pos="2371"/>
        <p:guide orient="horz" pos="3715"/>
        <p:guide orient="horz" pos="377"/>
        <p:guide pos="2022"/>
        <p:guide pos="3750"/>
        <p:guide pos="2871"/>
        <p:guide pos="5480"/>
        <p:guide pos="5592"/>
        <p:guide pos="4685"/>
        <p:guide pos="291"/>
        <p:guide pos="145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701" y="1954"/>
      </p:cViewPr>
      <p:guideLst>
        <p:guide orient="horz" pos="2928"/>
        <p:guide pos="216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79CF07AC-16CF-45E9-B435-0C054914DB01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584C631C-078A-4987-B0CD-9ADE9B4425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2486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1CDCFBD8-EC74-4B73-AE7B-9C9C3F5E599D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473" tIns="46237" rIns="92473" bIns="4623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26115AFE-CDDE-4CAB-B321-50B3BF263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4285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3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0853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and content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8229600" cy="4443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6037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2"/>
                </a:solidFill>
              </a:defRPr>
            </a:lvl2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0"/>
              </a:spcAft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907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Sourcing &amp; Distribution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 rot="54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A721CD2-06D2-4589-8D0D-94AC6211365C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28058" y="2630254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chemeClr val="tx1"/>
                </a:solidFill>
              </a:rPr>
              <a:t>Global Sourcing &amp; Distribution Services</a:t>
            </a:r>
            <a:endParaRPr lang="en-US" sz="2800" spc="0" baseline="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Services and Solutions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646024" y="2555263"/>
            <a:ext cx="5053475" cy="224676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Branded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Generic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Specialty</a:t>
            </a:r>
          </a:p>
          <a:p>
            <a:pPr marL="365760" lvl="1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sz="1800" dirty="0"/>
              <a:t>Biotech and biosimilars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OTC</a:t>
            </a:r>
          </a:p>
        </p:txBody>
      </p:sp>
    </p:spTree>
    <p:extLst>
      <p:ext uri="{BB962C8B-B14F-4D97-AF65-F5344CB8AC3E}">
        <p14:creationId xmlns:p14="http://schemas.microsoft.com/office/powerpoint/2010/main" val="259640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cy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/>
          <p:nvPr userDrawn="1"/>
        </p:nvSpPr>
        <p:spPr>
          <a:xfrm rot="162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E299395-44E8-406A-83C7-F5E703A2C417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28058" y="2617553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chemeClr val="bg1"/>
                </a:solidFill>
              </a:rPr>
              <a:t>Pharmacy Solutions</a:t>
            </a:r>
            <a:endParaRPr lang="en-US" sz="2800" spc="0" baseline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Services and Solutions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46023" y="2555263"/>
            <a:ext cx="5053475" cy="224676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Generic purchasing programs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Pharmacy network and programs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Business consulting services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Technology solutions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Packaging solutions</a:t>
            </a:r>
          </a:p>
        </p:txBody>
      </p:sp>
    </p:spTree>
    <p:extLst>
      <p:ext uri="{BB962C8B-B14F-4D97-AF65-F5344CB8AC3E}">
        <p14:creationId xmlns:p14="http://schemas.microsoft.com/office/powerpoint/2010/main" val="359360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 rot="54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DE3C8B-F39C-4ADF-8094-84B25E1FE43A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28058" y="2630254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chemeClr val="bg1"/>
                </a:solidFill>
              </a:rPr>
              <a:t>Provider Solutions</a:t>
            </a:r>
            <a:endParaRPr lang="en-US" sz="2800" spc="0" baseline="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Services and Solutions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646024" y="2093598"/>
            <a:ext cx="5053475" cy="31700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73038" lvl="0" indent="-17303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Specialty physician Group Purchasing Organizations</a:t>
            </a:r>
          </a:p>
          <a:p>
            <a:pPr marL="173038" lvl="0" indent="-17303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National specialty pharmacy and nursing services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Business consulting services</a:t>
            </a:r>
          </a:p>
          <a:p>
            <a:pPr marL="173038" lvl="0" indent="-17303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Clinical, operational and financial improvement solutions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Clinical/operational 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204668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facturer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 rot="54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CB27E6-C870-4839-8E8A-ACBEE99C163B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28057" y="2630254"/>
            <a:ext cx="2581867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chemeClr val="bg1"/>
                </a:solidFill>
              </a:rPr>
              <a:t>Manufacturer Solutions</a:t>
            </a:r>
            <a:endParaRPr lang="en-US" sz="2800" spc="0" baseline="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Services and Solutions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646024" y="2401375"/>
            <a:ext cx="5053475" cy="255454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73736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Strategic consulting services</a:t>
            </a:r>
          </a:p>
          <a:p>
            <a:pPr marL="173736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Global specialty logistics</a:t>
            </a:r>
          </a:p>
          <a:p>
            <a:pPr marL="173736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Market-leading specialty physician Group Purchasing Organizations</a:t>
            </a:r>
          </a:p>
          <a:p>
            <a:pPr marL="173736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Patient support services</a:t>
            </a:r>
          </a:p>
          <a:p>
            <a:pPr marL="173736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Product awareness and marketing services</a:t>
            </a:r>
          </a:p>
        </p:txBody>
      </p:sp>
    </p:spTree>
    <p:extLst>
      <p:ext uri="{BB962C8B-B14F-4D97-AF65-F5344CB8AC3E}">
        <p14:creationId xmlns:p14="http://schemas.microsoft.com/office/powerpoint/2010/main" val="202362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We Deli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E3779A-05F1-4C3C-AA11-641E9D365A79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07249" y="2035389"/>
            <a:ext cx="8506097" cy="3509687"/>
            <a:chOff x="307249" y="2035389"/>
            <a:chExt cx="8506097" cy="3509687"/>
          </a:xfrm>
        </p:grpSpPr>
        <p:sp>
          <p:nvSpPr>
            <p:cNvPr id="22" name="Rectangle 6"/>
            <p:cNvSpPr/>
            <p:nvPr userDrawn="1"/>
          </p:nvSpPr>
          <p:spPr>
            <a:xfrm rot="5400000">
              <a:off x="98605" y="2292345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"/>
            <p:cNvSpPr/>
            <p:nvPr userDrawn="1"/>
          </p:nvSpPr>
          <p:spPr>
            <a:xfrm rot="5400000">
              <a:off x="5763937" y="2244033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/>
            <p:cNvSpPr/>
            <p:nvPr userDrawn="1"/>
          </p:nvSpPr>
          <p:spPr>
            <a:xfrm rot="16200000">
              <a:off x="2925855" y="2495666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7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34186" y="2264556"/>
              <a:ext cx="8177285" cy="3019201"/>
              <a:chOff x="634186" y="2124856"/>
              <a:chExt cx="8177285" cy="3019201"/>
            </a:xfrm>
          </p:grpSpPr>
          <p:sp>
            <p:nvSpPr>
              <p:cNvPr id="19" name="TextBox 18"/>
              <p:cNvSpPr txBox="1"/>
              <p:nvPr userDrawn="1"/>
            </p:nvSpPr>
            <p:spPr>
              <a:xfrm>
                <a:off x="634186" y="2124856"/>
                <a:ext cx="2489062" cy="291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spc="0" dirty="0">
                    <a:solidFill>
                      <a:schemeClr val="bg1"/>
                    </a:solidFill>
                  </a:rPr>
                  <a:t>Improved Product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spc="0" dirty="0">
                    <a:solidFill>
                      <a:schemeClr val="bg1"/>
                    </a:solidFill>
                  </a:rPr>
                  <a:t>Access</a:t>
                </a:r>
              </a:p>
            </p:txBody>
          </p:sp>
          <p:sp>
            <p:nvSpPr>
              <p:cNvPr id="27" name="TextBox 26"/>
              <p:cNvSpPr txBox="1"/>
              <p:nvPr userDrawn="1"/>
            </p:nvSpPr>
            <p:spPr>
              <a:xfrm>
                <a:off x="3499465" y="2339957"/>
                <a:ext cx="2489062" cy="2804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spc="0" dirty="0">
                    <a:solidFill>
                      <a:schemeClr val="bg1"/>
                    </a:solidFill>
                  </a:rPr>
                  <a:t>Increased</a:t>
                </a:r>
                <a:r>
                  <a:rPr lang="en-US" sz="2800" spc="0" baseline="0" dirty="0">
                    <a:solidFill>
                      <a:schemeClr val="bg1"/>
                    </a:solidFill>
                  </a:rPr>
                  <a:t>  Supply Chain Efficiency</a:t>
                </a:r>
                <a:endParaRPr lang="en-US" sz="2800" spc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6322409" y="2138008"/>
                <a:ext cx="2489062" cy="2788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spc="0" dirty="0">
                    <a:solidFill>
                      <a:schemeClr val="bg1"/>
                    </a:solidFill>
                  </a:rPr>
                  <a:t>Enhanced     Patient Care</a:t>
                </a:r>
              </a:p>
            </p:txBody>
          </p:sp>
        </p:grpSp>
      </p:grpSp>
      <p:sp>
        <p:nvSpPr>
          <p:cNvPr id="20" name="TextBox 19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Value We Deliver</a:t>
            </a:r>
          </a:p>
        </p:txBody>
      </p:sp>
    </p:spTree>
    <p:extLst>
      <p:ext uri="{BB962C8B-B14F-4D97-AF65-F5344CB8AC3E}">
        <p14:creationId xmlns:p14="http://schemas.microsoft.com/office/powerpoint/2010/main" val="227288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of Dif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96098" y="1974429"/>
            <a:ext cx="8517248" cy="3723047"/>
            <a:chOff x="296098" y="1974429"/>
            <a:chExt cx="8517248" cy="3723047"/>
          </a:xfrm>
        </p:grpSpPr>
        <p:sp>
          <p:nvSpPr>
            <p:cNvPr id="28" name="Rectangle 6"/>
            <p:cNvSpPr/>
            <p:nvPr userDrawn="1"/>
          </p:nvSpPr>
          <p:spPr>
            <a:xfrm rot="16200000">
              <a:off x="87454" y="2292345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"/>
            <p:cNvSpPr/>
            <p:nvPr userDrawn="1"/>
          </p:nvSpPr>
          <p:spPr>
            <a:xfrm rot="5400000">
              <a:off x="2925855" y="2648066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820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"/>
            <p:cNvSpPr/>
            <p:nvPr userDrawn="1"/>
          </p:nvSpPr>
          <p:spPr>
            <a:xfrm rot="5400000">
              <a:off x="5763937" y="2183073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7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6D69D8-897C-41C8-AEEC-9D4D16F04469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22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6515" y="2324752"/>
            <a:ext cx="8466556" cy="2945023"/>
            <a:chOff x="306515" y="2324752"/>
            <a:chExt cx="8466556" cy="2945023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306515" y="2371770"/>
              <a:ext cx="2792787" cy="260367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en-US" sz="2800" spc="0" dirty="0">
                  <a:solidFill>
                    <a:schemeClr val="bg1"/>
                  </a:solidFill>
                </a:rPr>
                <a:t>Knowledge</a:t>
              </a:r>
              <a:endParaRPr lang="en-US" sz="2400" spc="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3157937" y="2761851"/>
              <a:ext cx="2788386" cy="250792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en-US" sz="2800" spc="0" dirty="0">
                  <a:solidFill>
                    <a:schemeClr val="bg1"/>
                  </a:solidFill>
                </a:rPr>
                <a:t>Reach</a:t>
              </a:r>
              <a:endParaRPr lang="en-US" sz="2400" spc="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5992232" y="2324752"/>
              <a:ext cx="2780839" cy="24936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en-US" sz="2800" spc="0" dirty="0">
                  <a:solidFill>
                    <a:schemeClr val="bg1"/>
                  </a:solidFill>
                </a:rPr>
                <a:t>Partnership</a:t>
              </a:r>
              <a:endParaRPr lang="en-US" sz="2400" spc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Key Points of Difference</a:t>
            </a:r>
          </a:p>
        </p:txBody>
      </p:sp>
    </p:spTree>
    <p:extLst>
      <p:ext uri="{BB962C8B-B14F-4D97-AF65-F5344CB8AC3E}">
        <p14:creationId xmlns:p14="http://schemas.microsoft.com/office/powerpoint/2010/main" val="35457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>
          <a:xfrm rot="162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A500FB-1DB1-46F8-B5A0-0FC610561B69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9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06515" y="2371770"/>
            <a:ext cx="2792787" cy="260367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>
              <a:lnSpc>
                <a:spcPts val="2400"/>
              </a:lnSpc>
            </a:pPr>
            <a:r>
              <a:rPr lang="en-US" sz="2800" spc="0" dirty="0">
                <a:solidFill>
                  <a:schemeClr val="bg1"/>
                </a:solidFill>
              </a:rPr>
              <a:t>Knowledge</a:t>
            </a:r>
            <a:endParaRPr lang="en-US" sz="2400" spc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634450" y="2863039"/>
            <a:ext cx="5065049" cy="163121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lvl="1" algn="l"/>
            <a:r>
              <a:rPr lang="en-US" sz="2000" dirty="0"/>
              <a:t>Unsurpassed expertise in healthcare policy and consulting combined with deep knowledge in brand, specialty, generic and OTC sourcing, distribution and product commercialization.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Key Points of Difference</a:t>
            </a:r>
          </a:p>
        </p:txBody>
      </p:sp>
    </p:spTree>
    <p:extLst>
      <p:ext uri="{BB962C8B-B14F-4D97-AF65-F5344CB8AC3E}">
        <p14:creationId xmlns:p14="http://schemas.microsoft.com/office/powerpoint/2010/main" val="339633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 rot="54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7E79E3-7C6E-455A-8745-08F88CC0CDBA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3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21755" y="2371770"/>
            <a:ext cx="2792787" cy="260367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>
              <a:lnSpc>
                <a:spcPts val="2400"/>
              </a:lnSpc>
            </a:pPr>
            <a:r>
              <a:rPr lang="en-US" sz="2800" spc="0" dirty="0">
                <a:solidFill>
                  <a:schemeClr val="bg1"/>
                </a:solidFill>
              </a:rPr>
              <a:t>Reach</a:t>
            </a:r>
            <a:endParaRPr lang="en-US" sz="2400" spc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34450" y="3016927"/>
            <a:ext cx="5065049" cy="132343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Market leadership positions that drive global supply chain efficiency and improve product access – from pharmacies to providers and patients</a:t>
            </a:r>
            <a:r>
              <a:rPr lang="en-US" dirty="0"/>
              <a:t>.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Key Points of Difference</a:t>
            </a:r>
          </a:p>
        </p:txBody>
      </p:sp>
    </p:spTree>
    <p:extLst>
      <p:ext uri="{BB962C8B-B14F-4D97-AF65-F5344CB8AC3E}">
        <p14:creationId xmlns:p14="http://schemas.microsoft.com/office/powerpoint/2010/main" val="2752911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 rot="54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7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BF73BD-C5B1-4816-9D23-D173E5BCEDD4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3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96099" y="2371770"/>
            <a:ext cx="2840765" cy="260367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>
              <a:lnSpc>
                <a:spcPts val="2400"/>
              </a:lnSpc>
            </a:pPr>
            <a:r>
              <a:rPr lang="en-US" sz="2800" spc="0" dirty="0">
                <a:solidFill>
                  <a:schemeClr val="bg1"/>
                </a:solidFill>
              </a:rPr>
              <a:t>Partnership</a:t>
            </a:r>
            <a:endParaRPr lang="en-US" sz="2400" spc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46024" y="3170815"/>
            <a:ext cx="5053475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lvl="1" algn="l"/>
            <a:r>
              <a:rPr lang="en-US" sz="2000" dirty="0"/>
              <a:t>Innovative partnership philosophy driven by a commitment to help you capitalize on the dynamic changes in healthcare delivery.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Key Points of Difference</a:t>
            </a:r>
          </a:p>
        </p:txBody>
      </p:sp>
    </p:spTree>
    <p:extLst>
      <p:ext uri="{BB962C8B-B14F-4D97-AF65-F5344CB8AC3E}">
        <p14:creationId xmlns:p14="http://schemas.microsoft.com/office/powerpoint/2010/main" val="174914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32pt Arial </a:t>
            </a:r>
          </a:p>
        </p:txBody>
      </p:sp>
      <p:sp>
        <p:nvSpPr>
          <p:cNvPr id="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Subtitle is at 20pt Arial font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98780" y="4344503"/>
            <a:ext cx="5833872" cy="337520"/>
          </a:xfrm>
          <a:prstGeom prst="rect">
            <a:avLst/>
          </a:prstGeom>
        </p:spPr>
        <p:txBody>
          <a:bodyPr lIns="45720" rIns="4572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619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half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4025900" cy="4443412"/>
          </a:xfrm>
        </p:spPr>
        <p:txBody>
          <a:bodyPr/>
          <a:lstStyle>
            <a:lvl1pPr marL="173038" indent="-173038"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6037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2"/>
                </a:solidFill>
              </a:defRPr>
            </a:lvl2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0"/>
              </a:spcAft>
            </a:pPr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918172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492240" y="-13648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26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1452457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6505477" y="-29116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216186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505477" y="-18842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2624791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Tea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6505477" y="-17894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7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1166162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6505477" y="-17894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2587225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" t="13853" r="20310" b="-13853"/>
          <a:stretch/>
        </p:blipFill>
        <p:spPr>
          <a:xfrm>
            <a:off x="6104039" y="-14596"/>
            <a:ext cx="3080904" cy="7984889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016157" y="-170101"/>
            <a:ext cx="4316777" cy="7028101"/>
          </a:xfrm>
          <a:custGeom>
            <a:avLst/>
            <a:gdLst>
              <a:gd name="connsiteX0" fmla="*/ 0 w 7376160"/>
              <a:gd name="connsiteY0" fmla="*/ 0 h 7406640"/>
              <a:gd name="connsiteX1" fmla="*/ 7376160 w 7376160"/>
              <a:gd name="connsiteY1" fmla="*/ 0 h 7406640"/>
              <a:gd name="connsiteX2" fmla="*/ 7376160 w 7376160"/>
              <a:gd name="connsiteY2" fmla="*/ 7406640 h 7406640"/>
              <a:gd name="connsiteX3" fmla="*/ 0 w 7376160"/>
              <a:gd name="connsiteY3" fmla="*/ 7406640 h 7406640"/>
              <a:gd name="connsiteX4" fmla="*/ 0 w 7376160"/>
              <a:gd name="connsiteY4" fmla="*/ 0 h 7406640"/>
              <a:gd name="connsiteX0" fmla="*/ 0 w 7376160"/>
              <a:gd name="connsiteY0" fmla="*/ 0 h 7406640"/>
              <a:gd name="connsiteX1" fmla="*/ 6629400 w 7376160"/>
              <a:gd name="connsiteY1" fmla="*/ 15240 h 7406640"/>
              <a:gd name="connsiteX2" fmla="*/ 7376160 w 7376160"/>
              <a:gd name="connsiteY2" fmla="*/ 7406640 h 7406640"/>
              <a:gd name="connsiteX3" fmla="*/ 0 w 7376160"/>
              <a:gd name="connsiteY3" fmla="*/ 7406640 h 7406640"/>
              <a:gd name="connsiteX4" fmla="*/ 0 w 7376160"/>
              <a:gd name="connsiteY4" fmla="*/ 0 h 7406640"/>
              <a:gd name="connsiteX0" fmla="*/ 0 w 7376160"/>
              <a:gd name="connsiteY0" fmla="*/ 0 h 7406640"/>
              <a:gd name="connsiteX1" fmla="*/ 6309360 w 7376160"/>
              <a:gd name="connsiteY1" fmla="*/ 15240 h 7406640"/>
              <a:gd name="connsiteX2" fmla="*/ 7376160 w 7376160"/>
              <a:gd name="connsiteY2" fmla="*/ 7406640 h 7406640"/>
              <a:gd name="connsiteX3" fmla="*/ 0 w 7376160"/>
              <a:gd name="connsiteY3" fmla="*/ 7406640 h 7406640"/>
              <a:gd name="connsiteX4" fmla="*/ 0 w 7376160"/>
              <a:gd name="connsiteY4" fmla="*/ 0 h 7406640"/>
              <a:gd name="connsiteX0" fmla="*/ 0 w 7376160"/>
              <a:gd name="connsiteY0" fmla="*/ 0 h 7406640"/>
              <a:gd name="connsiteX1" fmla="*/ 6568440 w 7376160"/>
              <a:gd name="connsiteY1" fmla="*/ 0 h 7406640"/>
              <a:gd name="connsiteX2" fmla="*/ 7376160 w 7376160"/>
              <a:gd name="connsiteY2" fmla="*/ 7406640 h 7406640"/>
              <a:gd name="connsiteX3" fmla="*/ 0 w 7376160"/>
              <a:gd name="connsiteY3" fmla="*/ 7406640 h 7406640"/>
              <a:gd name="connsiteX4" fmla="*/ 0 w 7376160"/>
              <a:gd name="connsiteY4" fmla="*/ 0 h 7406640"/>
              <a:gd name="connsiteX0" fmla="*/ 0 w 7376160"/>
              <a:gd name="connsiteY0" fmla="*/ 7620 h 7414260"/>
              <a:gd name="connsiteX1" fmla="*/ 6549390 w 7376160"/>
              <a:gd name="connsiteY1" fmla="*/ 0 h 7414260"/>
              <a:gd name="connsiteX2" fmla="*/ 7376160 w 7376160"/>
              <a:gd name="connsiteY2" fmla="*/ 7414260 h 7414260"/>
              <a:gd name="connsiteX3" fmla="*/ 0 w 7376160"/>
              <a:gd name="connsiteY3" fmla="*/ 7414260 h 7414260"/>
              <a:gd name="connsiteX4" fmla="*/ 0 w 7376160"/>
              <a:gd name="connsiteY4" fmla="*/ 7620 h 7414260"/>
              <a:gd name="connsiteX0" fmla="*/ 2931649 w 7376160"/>
              <a:gd name="connsiteY0" fmla="*/ 51890 h 7414260"/>
              <a:gd name="connsiteX1" fmla="*/ 6549390 w 7376160"/>
              <a:gd name="connsiteY1" fmla="*/ 0 h 7414260"/>
              <a:gd name="connsiteX2" fmla="*/ 7376160 w 7376160"/>
              <a:gd name="connsiteY2" fmla="*/ 7414260 h 7414260"/>
              <a:gd name="connsiteX3" fmla="*/ 0 w 7376160"/>
              <a:gd name="connsiteY3" fmla="*/ 7414260 h 7414260"/>
              <a:gd name="connsiteX4" fmla="*/ 2931649 w 7376160"/>
              <a:gd name="connsiteY4" fmla="*/ 51890 h 7414260"/>
              <a:gd name="connsiteX0" fmla="*/ 0 w 4444511"/>
              <a:gd name="connsiteY0" fmla="*/ 51890 h 7414260"/>
              <a:gd name="connsiteX1" fmla="*/ 3617741 w 4444511"/>
              <a:gd name="connsiteY1" fmla="*/ 0 h 7414260"/>
              <a:gd name="connsiteX2" fmla="*/ 4444511 w 4444511"/>
              <a:gd name="connsiteY2" fmla="*/ 7414260 h 7414260"/>
              <a:gd name="connsiteX3" fmla="*/ 195443 w 4444511"/>
              <a:gd name="connsiteY3" fmla="*/ 7384748 h 7414260"/>
              <a:gd name="connsiteX4" fmla="*/ 0 w 4444511"/>
              <a:gd name="connsiteY4" fmla="*/ 51890 h 7414260"/>
              <a:gd name="connsiteX0" fmla="*/ 0 w 4308301"/>
              <a:gd name="connsiteY0" fmla="*/ 51890 h 7414260"/>
              <a:gd name="connsiteX1" fmla="*/ 3481531 w 4308301"/>
              <a:gd name="connsiteY1" fmla="*/ 0 h 7414260"/>
              <a:gd name="connsiteX2" fmla="*/ 4308301 w 4308301"/>
              <a:gd name="connsiteY2" fmla="*/ 7414260 h 7414260"/>
              <a:gd name="connsiteX3" fmla="*/ 59233 w 4308301"/>
              <a:gd name="connsiteY3" fmla="*/ 7384748 h 7414260"/>
              <a:gd name="connsiteX4" fmla="*/ 0 w 4308301"/>
              <a:gd name="connsiteY4" fmla="*/ 51890 h 741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8301" h="7414260">
                <a:moveTo>
                  <a:pt x="0" y="51890"/>
                </a:moveTo>
                <a:lnTo>
                  <a:pt x="3481531" y="0"/>
                </a:lnTo>
                <a:lnTo>
                  <a:pt x="4308301" y="7414260"/>
                </a:lnTo>
                <a:lnTo>
                  <a:pt x="59233" y="7384748"/>
                </a:lnTo>
                <a:lnTo>
                  <a:pt x="0" y="51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0"/>
          <p:cNvSpPr/>
          <p:nvPr userDrawn="1"/>
        </p:nvSpPr>
        <p:spPr>
          <a:xfrm>
            <a:off x="2866030" y="-28108"/>
            <a:ext cx="4345031" cy="6921497"/>
          </a:xfrm>
          <a:custGeom>
            <a:avLst/>
            <a:gdLst>
              <a:gd name="connsiteX0" fmla="*/ 0 w 7376160"/>
              <a:gd name="connsiteY0" fmla="*/ 0 h 7406640"/>
              <a:gd name="connsiteX1" fmla="*/ 7376160 w 7376160"/>
              <a:gd name="connsiteY1" fmla="*/ 0 h 7406640"/>
              <a:gd name="connsiteX2" fmla="*/ 7376160 w 7376160"/>
              <a:gd name="connsiteY2" fmla="*/ 7406640 h 7406640"/>
              <a:gd name="connsiteX3" fmla="*/ 0 w 7376160"/>
              <a:gd name="connsiteY3" fmla="*/ 7406640 h 7406640"/>
              <a:gd name="connsiteX4" fmla="*/ 0 w 7376160"/>
              <a:gd name="connsiteY4" fmla="*/ 0 h 7406640"/>
              <a:gd name="connsiteX0" fmla="*/ 0 w 7376160"/>
              <a:gd name="connsiteY0" fmla="*/ 0 h 7406640"/>
              <a:gd name="connsiteX1" fmla="*/ 6629400 w 7376160"/>
              <a:gd name="connsiteY1" fmla="*/ 15240 h 7406640"/>
              <a:gd name="connsiteX2" fmla="*/ 7376160 w 7376160"/>
              <a:gd name="connsiteY2" fmla="*/ 7406640 h 7406640"/>
              <a:gd name="connsiteX3" fmla="*/ 0 w 7376160"/>
              <a:gd name="connsiteY3" fmla="*/ 7406640 h 7406640"/>
              <a:gd name="connsiteX4" fmla="*/ 0 w 7376160"/>
              <a:gd name="connsiteY4" fmla="*/ 0 h 7406640"/>
              <a:gd name="connsiteX0" fmla="*/ 0 w 7376160"/>
              <a:gd name="connsiteY0" fmla="*/ 0 h 7406640"/>
              <a:gd name="connsiteX1" fmla="*/ 6309360 w 7376160"/>
              <a:gd name="connsiteY1" fmla="*/ 15240 h 7406640"/>
              <a:gd name="connsiteX2" fmla="*/ 7376160 w 7376160"/>
              <a:gd name="connsiteY2" fmla="*/ 7406640 h 7406640"/>
              <a:gd name="connsiteX3" fmla="*/ 0 w 7376160"/>
              <a:gd name="connsiteY3" fmla="*/ 7406640 h 7406640"/>
              <a:gd name="connsiteX4" fmla="*/ 0 w 7376160"/>
              <a:gd name="connsiteY4" fmla="*/ 0 h 7406640"/>
              <a:gd name="connsiteX0" fmla="*/ 0 w 7376160"/>
              <a:gd name="connsiteY0" fmla="*/ 0 h 7406640"/>
              <a:gd name="connsiteX1" fmla="*/ 6568440 w 7376160"/>
              <a:gd name="connsiteY1" fmla="*/ 0 h 7406640"/>
              <a:gd name="connsiteX2" fmla="*/ 7376160 w 7376160"/>
              <a:gd name="connsiteY2" fmla="*/ 7406640 h 7406640"/>
              <a:gd name="connsiteX3" fmla="*/ 0 w 7376160"/>
              <a:gd name="connsiteY3" fmla="*/ 7406640 h 7406640"/>
              <a:gd name="connsiteX4" fmla="*/ 0 w 7376160"/>
              <a:gd name="connsiteY4" fmla="*/ 0 h 7406640"/>
              <a:gd name="connsiteX0" fmla="*/ 0 w 7376160"/>
              <a:gd name="connsiteY0" fmla="*/ 7620 h 7414260"/>
              <a:gd name="connsiteX1" fmla="*/ 6549390 w 7376160"/>
              <a:gd name="connsiteY1" fmla="*/ 0 h 7414260"/>
              <a:gd name="connsiteX2" fmla="*/ 7376160 w 7376160"/>
              <a:gd name="connsiteY2" fmla="*/ 7414260 h 7414260"/>
              <a:gd name="connsiteX3" fmla="*/ 0 w 7376160"/>
              <a:gd name="connsiteY3" fmla="*/ 7414260 h 7414260"/>
              <a:gd name="connsiteX4" fmla="*/ 0 w 7376160"/>
              <a:gd name="connsiteY4" fmla="*/ 7620 h 7414260"/>
              <a:gd name="connsiteX0" fmla="*/ 0 w 7399543"/>
              <a:gd name="connsiteY0" fmla="*/ 0 h 7423117"/>
              <a:gd name="connsiteX1" fmla="*/ 6572773 w 7399543"/>
              <a:gd name="connsiteY1" fmla="*/ 8857 h 7423117"/>
              <a:gd name="connsiteX2" fmla="*/ 7399543 w 7399543"/>
              <a:gd name="connsiteY2" fmla="*/ 7423117 h 7423117"/>
              <a:gd name="connsiteX3" fmla="*/ 23383 w 7399543"/>
              <a:gd name="connsiteY3" fmla="*/ 7423117 h 7423117"/>
              <a:gd name="connsiteX4" fmla="*/ 0 w 7399543"/>
              <a:gd name="connsiteY4" fmla="*/ 0 h 7423117"/>
              <a:gd name="connsiteX0" fmla="*/ 2964123 w 7376176"/>
              <a:gd name="connsiteY0" fmla="*/ 20655 h 7414260"/>
              <a:gd name="connsiteX1" fmla="*/ 6549406 w 7376176"/>
              <a:gd name="connsiteY1" fmla="*/ 0 h 7414260"/>
              <a:gd name="connsiteX2" fmla="*/ 7376176 w 7376176"/>
              <a:gd name="connsiteY2" fmla="*/ 7414260 h 7414260"/>
              <a:gd name="connsiteX3" fmla="*/ 16 w 7376176"/>
              <a:gd name="connsiteY3" fmla="*/ 7414260 h 7414260"/>
              <a:gd name="connsiteX4" fmla="*/ 2964123 w 7376176"/>
              <a:gd name="connsiteY4" fmla="*/ 20655 h 7414260"/>
              <a:gd name="connsiteX0" fmla="*/ 0 w 4412053"/>
              <a:gd name="connsiteY0" fmla="*/ 20655 h 7429017"/>
              <a:gd name="connsiteX1" fmla="*/ 3585283 w 4412053"/>
              <a:gd name="connsiteY1" fmla="*/ 0 h 7429017"/>
              <a:gd name="connsiteX2" fmla="*/ 4412053 w 4412053"/>
              <a:gd name="connsiteY2" fmla="*/ 7414260 h 7429017"/>
              <a:gd name="connsiteX3" fmla="*/ 121104 w 4412053"/>
              <a:gd name="connsiteY3" fmla="*/ 7429017 h 7429017"/>
              <a:gd name="connsiteX4" fmla="*/ 0 w 4412053"/>
              <a:gd name="connsiteY4" fmla="*/ 20655 h 742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2053" h="7429017">
                <a:moveTo>
                  <a:pt x="0" y="20655"/>
                </a:moveTo>
                <a:lnTo>
                  <a:pt x="3585283" y="0"/>
                </a:lnTo>
                <a:lnTo>
                  <a:pt x="4412053" y="7414260"/>
                </a:lnTo>
                <a:lnTo>
                  <a:pt x="121104" y="7429017"/>
                </a:lnTo>
                <a:cubicBezTo>
                  <a:pt x="113310" y="4954645"/>
                  <a:pt x="7794" y="2495027"/>
                  <a:pt x="0" y="206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32pt Arial 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Subtitle is at 20pt Arial font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518844" y="4344503"/>
            <a:ext cx="5833872" cy="337520"/>
          </a:xfrm>
          <a:prstGeom prst="rect">
            <a:avLst/>
          </a:prstGeom>
        </p:spPr>
        <p:txBody>
          <a:bodyPr lIns="45720" rIns="4572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74329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ue Ble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7B6A3-973B-49FF-9787-055A87605A29}" type="datetimeFigureOut">
              <a:rPr lang="en-US" smtClean="0"/>
              <a:pPr/>
              <a:t>07/31/2019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900" dirty="0">
                <a:latin typeface="Arial"/>
              </a:rPr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D1988-50EC-4BB3-865F-87CF946FA9F8}" type="slidenum">
              <a:rPr lang="en-US" smtClean="0">
                <a:latin typeface="Arial"/>
                <a:cs typeface="+mn-cs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86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C Brand Positioning Line Statemen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629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60960"/>
            <a:ext cx="7332934" cy="6918960"/>
            <a:chOff x="0" y="-60960"/>
            <a:chExt cx="7332934" cy="6918960"/>
          </a:xfrm>
        </p:grpSpPr>
        <p:sp>
          <p:nvSpPr>
            <p:cNvPr id="12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</p:spPr>
        <p:txBody>
          <a:bodyPr anchor="b">
            <a:noAutofit/>
          </a:bodyPr>
          <a:lstStyle>
            <a:lvl1pPr>
              <a:defRPr sz="3200" b="1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32pt Arial Bold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79475"/>
          </a:xfrm>
        </p:spPr>
        <p:txBody>
          <a:bodyPr/>
          <a:lstStyle>
            <a:lvl1pPr>
              <a:defRPr b="0" spc="0" baseline="0">
                <a:solidFill>
                  <a:srgbClr val="ABCEEF"/>
                </a:solidFill>
              </a:defRPr>
            </a:lvl1pPr>
          </a:lstStyle>
          <a:p>
            <a:pPr lvl="0"/>
            <a:r>
              <a:rPr lang="en-US" dirty="0"/>
              <a:t>Presentation Subtitle is at 18pt Arial font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4344503"/>
            <a:ext cx="5833872" cy="337520"/>
          </a:xfrm>
        </p:spPr>
        <p:txBody>
          <a:bodyPr anchor="t"/>
          <a:lstStyle>
            <a:lvl1pPr>
              <a:defRPr sz="1400" b="0">
                <a:solidFill>
                  <a:srgbClr val="ABCEEF"/>
                </a:solidFill>
              </a:defRPr>
            </a:lvl1pPr>
          </a:lstStyle>
          <a:p>
            <a:r>
              <a:rPr lang="en-US" dirty="0">
                <a:latin typeface="Arial"/>
              </a:rPr>
              <a:t>03.24.14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8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69" y="699"/>
            <a:ext cx="4571535" cy="6857301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-60960"/>
            <a:ext cx="7332934" cy="6918960"/>
            <a:chOff x="0" y="-60960"/>
            <a:chExt cx="7332934" cy="6918960"/>
          </a:xfrm>
        </p:grpSpPr>
        <p:sp>
          <p:nvSpPr>
            <p:cNvPr id="12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</p:spPr>
        <p:txBody>
          <a:bodyPr anchor="b">
            <a:noAutofit/>
          </a:bodyPr>
          <a:lstStyle>
            <a:lvl1pPr>
              <a:defRPr sz="3200" b="1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32pt Arial Bold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79475"/>
          </a:xfrm>
        </p:spPr>
        <p:txBody>
          <a:bodyPr/>
          <a:lstStyle>
            <a:lvl1pPr>
              <a:defRPr b="0" spc="0" baseline="0">
                <a:solidFill>
                  <a:srgbClr val="ABCEEF"/>
                </a:solidFill>
              </a:defRPr>
            </a:lvl1pPr>
          </a:lstStyle>
          <a:p>
            <a:pPr lvl="0"/>
            <a:r>
              <a:rPr lang="en-US" dirty="0"/>
              <a:t>Presentation Subtitle is at 18pt Arial font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4344503"/>
            <a:ext cx="5833872" cy="337520"/>
          </a:xfrm>
        </p:spPr>
        <p:txBody>
          <a:bodyPr anchor="t"/>
          <a:lstStyle>
            <a:lvl1pPr>
              <a:defRPr sz="1400" b="0">
                <a:solidFill>
                  <a:srgbClr val="ABCEEF"/>
                </a:solidFill>
              </a:defRPr>
            </a:lvl1pPr>
          </a:lstStyle>
          <a:p>
            <a:r>
              <a:rPr lang="en-US" dirty="0">
                <a:latin typeface="Arial"/>
              </a:rPr>
              <a:t>03.24.14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8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1452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only in Arial 24pt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6037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2"/>
                </a:solidFill>
              </a:defRPr>
            </a:lvl2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0"/>
              </a:spcAft>
            </a:pPr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918172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is AmerisourceBerge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Who is AmerisourceBergen?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199" y="1444249"/>
            <a:ext cx="8232775" cy="4497881"/>
          </a:xfrm>
        </p:spPr>
        <p:txBody>
          <a:bodyPr/>
          <a:lstStyle>
            <a:lvl1pPr>
              <a:defRPr sz="2000"/>
            </a:lvl1pPr>
            <a:lvl2pPr marL="0" indent="0">
              <a:spcAft>
                <a:spcPts val="600"/>
              </a:spcAft>
              <a:buFontTx/>
              <a:buNone/>
              <a:defRPr b="0">
                <a:solidFill>
                  <a:schemeClr val="bg2"/>
                </a:solidFill>
              </a:defRPr>
            </a:lvl2pPr>
            <a:lvl4pPr marL="194310" indent="0">
              <a:spcAft>
                <a:spcPts val="600"/>
              </a:spcAft>
              <a:buFontTx/>
              <a:buNone/>
              <a:defRPr/>
            </a:lvl4pPr>
            <a:lvl6pPr marL="374015" indent="0">
              <a:spcAft>
                <a:spcPts val="600"/>
              </a:spcAft>
              <a:buFontTx/>
              <a:buNone/>
              <a:defRPr/>
            </a:lvl6pPr>
          </a:lstStyle>
          <a:p>
            <a:pPr lvl="1"/>
            <a:r>
              <a:rPr lang="en-US" dirty="0"/>
              <a:t>Who we are:</a:t>
            </a:r>
          </a:p>
          <a:p>
            <a:pPr lvl="1"/>
            <a:r>
              <a:rPr lang="en-US" dirty="0"/>
              <a:t>AmerisourceBergen is a leading global healthcare solutions company.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we do:</a:t>
            </a:r>
          </a:p>
          <a:p>
            <a:pPr lvl="1"/>
            <a:r>
              <a:rPr lang="en-US" dirty="0"/>
              <a:t>We shape healthcare delivery with solutions that improve product access, increase supply chain efficiency and enhance patient care.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1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5783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>
              <a:spcAft>
                <a:spcPts val="0"/>
              </a:spcAft>
            </a:pPr>
            <a:endParaRPr lang="en-US" dirty="0"/>
          </a:p>
          <a:p>
            <a:pPr lvl="1"/>
            <a:r>
              <a:rPr lang="en-US" dirty="0"/>
              <a:t>Footnotes in Arial font, 9pt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508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and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Services and Solutions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80721" y="1053254"/>
            <a:ext cx="4695908" cy="5195147"/>
            <a:chOff x="2394496" y="1087120"/>
            <a:chExt cx="4221860" cy="4670701"/>
          </a:xfrm>
        </p:grpSpPr>
        <p:sp>
          <p:nvSpPr>
            <p:cNvPr id="26" name="Rectangle 6"/>
            <p:cNvSpPr/>
            <p:nvPr userDrawn="1"/>
          </p:nvSpPr>
          <p:spPr>
            <a:xfrm rot="5400000">
              <a:off x="2168977" y="1312639"/>
              <a:ext cx="4670701" cy="4219664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2651771" y="1677102"/>
              <a:ext cx="3964585" cy="557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dirty="0">
                  <a:solidFill>
                    <a:srgbClr val="636466">
                      <a:lumMod val="75000"/>
                    </a:srgbClr>
                  </a:solidFill>
                  <a:latin typeface="Arial"/>
                </a:rPr>
                <a:t>Global Sourcing &amp; Distribution Services</a:t>
              </a:r>
            </a:p>
          </p:txBody>
        </p:sp>
      </p:grpSp>
      <p:sp>
        <p:nvSpPr>
          <p:cNvPr id="25" name="Rectangle 6"/>
          <p:cNvSpPr/>
          <p:nvPr userDrawn="1"/>
        </p:nvSpPr>
        <p:spPr>
          <a:xfrm rot="16200000">
            <a:off x="87454" y="284098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58380" y="2934927"/>
            <a:ext cx="2490847" cy="26484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Pharmacy Solutions</a:t>
            </a:r>
          </a:p>
        </p:txBody>
      </p:sp>
      <p:sp>
        <p:nvSpPr>
          <p:cNvPr id="27" name="Rectangle 6"/>
          <p:cNvSpPr/>
          <p:nvPr userDrawn="1"/>
        </p:nvSpPr>
        <p:spPr>
          <a:xfrm rot="5400000">
            <a:off x="2925855" y="2998586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6"/>
          <p:cNvSpPr/>
          <p:nvPr userDrawn="1"/>
        </p:nvSpPr>
        <p:spPr>
          <a:xfrm rot="5400000">
            <a:off x="5763937" y="2579313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3479944" y="3128513"/>
            <a:ext cx="2490847" cy="255101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Provider Solutions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6310349" y="2739142"/>
            <a:ext cx="2490847" cy="25364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Manufacturer Solutions</a:t>
            </a:r>
          </a:p>
        </p:txBody>
      </p:sp>
    </p:spTree>
    <p:extLst>
      <p:ext uri="{BB962C8B-B14F-4D97-AF65-F5344CB8AC3E}">
        <p14:creationId xmlns:p14="http://schemas.microsoft.com/office/powerpoint/2010/main" val="3595741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Sourcing &amp; Distribution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 rot="5400000">
            <a:off x="115204" y="2265115"/>
            <a:ext cx="3404839" cy="2968750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C0C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8058" y="2693754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Global Sourcing &amp; Distribution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Services and Solutions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2495550"/>
            <a:ext cx="5238750" cy="2517775"/>
          </a:xfrm>
        </p:spPr>
        <p:txBody>
          <a:bodyPr/>
          <a:lstStyle>
            <a:lvl2pPr>
              <a:defRPr baseline="0">
                <a:solidFill>
                  <a:schemeClr val="bg2"/>
                </a:solidFill>
              </a:defRPr>
            </a:lvl2pPr>
          </a:lstStyle>
          <a:p>
            <a:pPr lvl="1"/>
            <a:r>
              <a:rPr lang="en-US" dirty="0"/>
              <a:t>Branded</a:t>
            </a:r>
          </a:p>
          <a:p>
            <a:pPr lvl="1"/>
            <a:r>
              <a:rPr lang="en-US" dirty="0"/>
              <a:t>Generic</a:t>
            </a:r>
          </a:p>
          <a:p>
            <a:pPr lvl="1"/>
            <a:r>
              <a:rPr lang="en-US" dirty="0"/>
              <a:t>Specialty</a:t>
            </a:r>
          </a:p>
          <a:p>
            <a:pPr lvl="3"/>
            <a:r>
              <a:rPr lang="en-US" dirty="0"/>
              <a:t>Biotech and </a:t>
            </a:r>
            <a:r>
              <a:rPr lang="en-US" dirty="0" err="1"/>
              <a:t>biosimilars</a:t>
            </a:r>
            <a:endParaRPr lang="en-US" dirty="0"/>
          </a:p>
          <a:p>
            <a:pPr lvl="1"/>
            <a:r>
              <a:rPr lang="en-US" dirty="0"/>
              <a:t>OTC</a:t>
            </a:r>
          </a:p>
        </p:txBody>
      </p:sp>
      <p:sp>
        <p:nvSpPr>
          <p:cNvPr id="12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662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cy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Services and Solutions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2495550"/>
            <a:ext cx="5238750" cy="2517775"/>
          </a:xfrm>
        </p:spPr>
        <p:txBody>
          <a:bodyPr/>
          <a:lstStyle>
            <a:lvl2pPr>
              <a:defRPr baseline="0">
                <a:solidFill>
                  <a:schemeClr val="bg2"/>
                </a:solidFill>
              </a:defRPr>
            </a:lvl2pPr>
          </a:lstStyle>
          <a:p>
            <a:pPr lvl="1"/>
            <a:r>
              <a:rPr lang="en-US" dirty="0"/>
              <a:t>Generic purchasing programs</a:t>
            </a:r>
          </a:p>
          <a:p>
            <a:pPr lvl="1"/>
            <a:r>
              <a:rPr lang="en-US" dirty="0"/>
              <a:t>Pharmacy network and programs</a:t>
            </a:r>
          </a:p>
          <a:p>
            <a:pPr lvl="1"/>
            <a:r>
              <a:rPr lang="en-US" dirty="0"/>
              <a:t>Business consulting services</a:t>
            </a:r>
          </a:p>
          <a:p>
            <a:pPr lvl="1"/>
            <a:r>
              <a:rPr lang="en-US" dirty="0"/>
              <a:t>Technology solutions</a:t>
            </a:r>
          </a:p>
          <a:p>
            <a:pPr lvl="1"/>
            <a:r>
              <a:rPr lang="en-US" dirty="0"/>
              <a:t>Packaging solutions</a:t>
            </a:r>
          </a:p>
        </p:txBody>
      </p:sp>
      <p:sp>
        <p:nvSpPr>
          <p:cNvPr id="12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6"/>
          <p:cNvSpPr/>
          <p:nvPr userDrawn="1"/>
        </p:nvSpPr>
        <p:spPr>
          <a:xfrm rot="16200000">
            <a:off x="121144" y="2132468"/>
            <a:ext cx="3396703" cy="2961656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8058" y="2693753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Pharmacy Solutions</a:t>
            </a:r>
          </a:p>
        </p:txBody>
      </p:sp>
    </p:spTree>
    <p:extLst>
      <p:ext uri="{BB962C8B-B14F-4D97-AF65-F5344CB8AC3E}">
        <p14:creationId xmlns:p14="http://schemas.microsoft.com/office/powerpoint/2010/main" val="401579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 rot="5400000">
            <a:off x="115204" y="2265115"/>
            <a:ext cx="3404839" cy="2968750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Services and Solutions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7099" y="2495550"/>
            <a:ext cx="5410201" cy="2517775"/>
          </a:xfrm>
        </p:spPr>
        <p:txBody>
          <a:bodyPr>
            <a:noAutofit/>
          </a:bodyPr>
          <a:lstStyle>
            <a:lvl2pPr>
              <a:defRPr sz="1800" baseline="0"/>
            </a:lvl2pPr>
          </a:lstStyle>
          <a:p>
            <a:pPr lvl="1"/>
            <a:r>
              <a:rPr lang="en-US" dirty="0"/>
              <a:t>Specialty physician Group Purchasing Organizations</a:t>
            </a:r>
          </a:p>
          <a:p>
            <a:pPr lvl="1"/>
            <a:r>
              <a:rPr lang="en-US" dirty="0"/>
              <a:t>National specialty pharmacy and nursing services</a:t>
            </a:r>
          </a:p>
          <a:p>
            <a:pPr lvl="1"/>
            <a:r>
              <a:rPr lang="en-US" dirty="0"/>
              <a:t>Business consulting services</a:t>
            </a:r>
          </a:p>
          <a:p>
            <a:pPr lvl="1"/>
            <a:r>
              <a:rPr lang="en-US" dirty="0"/>
              <a:t>Clinical, operations and financial improvement solutions</a:t>
            </a:r>
          </a:p>
          <a:p>
            <a:pPr lvl="1"/>
            <a:r>
              <a:rPr lang="en-US" dirty="0"/>
              <a:t>Clinical/operational education programs</a:t>
            </a:r>
          </a:p>
        </p:txBody>
      </p:sp>
      <p:sp>
        <p:nvSpPr>
          <p:cNvPr id="12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8058" y="2693754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Provider Solutions</a:t>
            </a:r>
          </a:p>
        </p:txBody>
      </p:sp>
    </p:spTree>
    <p:extLst>
      <p:ext uri="{BB962C8B-B14F-4D97-AF65-F5344CB8AC3E}">
        <p14:creationId xmlns:p14="http://schemas.microsoft.com/office/powerpoint/2010/main" val="3552327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facturer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 rot="5400000">
            <a:off x="115204" y="2265115"/>
            <a:ext cx="3404839" cy="2968750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Services and Solutions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2495550"/>
            <a:ext cx="5238750" cy="2517775"/>
          </a:xfrm>
        </p:spPr>
        <p:txBody>
          <a:bodyPr>
            <a:normAutofit/>
          </a:bodyPr>
          <a:lstStyle>
            <a:lvl2pPr>
              <a:defRPr sz="1800" baseline="0"/>
            </a:lvl2pPr>
          </a:lstStyle>
          <a:p>
            <a:pPr lvl="1"/>
            <a:r>
              <a:rPr lang="en-US" dirty="0"/>
              <a:t>Strategic consulting services</a:t>
            </a:r>
          </a:p>
          <a:p>
            <a:pPr lvl="1"/>
            <a:r>
              <a:rPr lang="en-US" dirty="0"/>
              <a:t>Global specialty logistics</a:t>
            </a:r>
          </a:p>
          <a:p>
            <a:pPr lvl="1"/>
            <a:r>
              <a:rPr lang="en-US" dirty="0"/>
              <a:t>Market-leading specialty physician Group Purchasing Organizations</a:t>
            </a:r>
          </a:p>
          <a:p>
            <a:pPr lvl="1"/>
            <a:r>
              <a:rPr lang="en-US" dirty="0"/>
              <a:t>Patient support services</a:t>
            </a:r>
          </a:p>
          <a:p>
            <a:pPr lvl="1"/>
            <a:r>
              <a:rPr lang="en-US" dirty="0"/>
              <a:t>Product awareness and marketing services</a:t>
            </a:r>
          </a:p>
          <a:p>
            <a:pPr lvl="1"/>
            <a:endParaRPr lang="en-US" dirty="0"/>
          </a:p>
        </p:txBody>
      </p:sp>
      <p:sp>
        <p:nvSpPr>
          <p:cNvPr id="12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8056" y="2693756"/>
            <a:ext cx="2403009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Manufacturer Solutions</a:t>
            </a:r>
          </a:p>
        </p:txBody>
      </p:sp>
    </p:spTree>
    <p:extLst>
      <p:ext uri="{BB962C8B-B14F-4D97-AF65-F5344CB8AC3E}">
        <p14:creationId xmlns:p14="http://schemas.microsoft.com/office/powerpoint/2010/main" val="4158365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We Deli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Value We Deliver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tangle 6"/>
          <p:cNvSpPr/>
          <p:nvPr userDrawn="1"/>
        </p:nvSpPr>
        <p:spPr>
          <a:xfrm rot="5400000">
            <a:off x="107487" y="2163307"/>
            <a:ext cx="3255720" cy="2838730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3035" y="2124856"/>
            <a:ext cx="2489062" cy="29111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Improved Product </a:t>
            </a:r>
          </a:p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Access</a:t>
            </a:r>
          </a:p>
        </p:txBody>
      </p:sp>
      <p:sp>
        <p:nvSpPr>
          <p:cNvPr id="22" name="Rectangle 6"/>
          <p:cNvSpPr/>
          <p:nvPr userDrawn="1"/>
        </p:nvSpPr>
        <p:spPr>
          <a:xfrm rot="16200000">
            <a:off x="2935147" y="2331425"/>
            <a:ext cx="3255720" cy="2851040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7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6"/>
          <p:cNvSpPr/>
          <p:nvPr userDrawn="1"/>
        </p:nvSpPr>
        <p:spPr>
          <a:xfrm rot="5400000">
            <a:off x="5776388" y="2105026"/>
            <a:ext cx="3255720" cy="2838730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3499465" y="2339957"/>
            <a:ext cx="2489062" cy="28041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Increased  Supply Chain Efficiency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6322409" y="2138008"/>
            <a:ext cx="2489062" cy="27881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Enhanced     Patient Care</a:t>
            </a:r>
          </a:p>
        </p:txBody>
      </p:sp>
    </p:spTree>
    <p:extLst>
      <p:ext uri="{BB962C8B-B14F-4D97-AF65-F5344CB8AC3E}">
        <p14:creationId xmlns:p14="http://schemas.microsoft.com/office/powerpoint/2010/main" val="2254298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of Dif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Points of Difference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3598945" y="3085617"/>
            <a:ext cx="2407457" cy="12211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800" dirty="0">
                <a:solidFill>
                  <a:srgbClr val="FFFFFF"/>
                </a:solidFill>
                <a:latin typeface="Arial"/>
              </a:rPr>
              <a:t>Reach</a:t>
            </a:r>
          </a:p>
        </p:txBody>
      </p:sp>
      <p:sp>
        <p:nvSpPr>
          <p:cNvPr id="38" name="Rectangle 6"/>
          <p:cNvSpPr/>
          <p:nvPr userDrawn="1"/>
        </p:nvSpPr>
        <p:spPr>
          <a:xfrm rot="16200000">
            <a:off x="177596" y="2279415"/>
            <a:ext cx="3203026" cy="279278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2715" y="2371770"/>
            <a:ext cx="2792787" cy="260367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>
              <a:lnSpc>
                <a:spcPts val="2400"/>
              </a:lnSpc>
            </a:pPr>
            <a:r>
              <a:rPr lang="en-US" sz="2800" dirty="0">
                <a:solidFill>
                  <a:srgbClr val="FFFFFF"/>
                </a:solidFill>
                <a:latin typeface="Arial"/>
              </a:rPr>
              <a:t>Knowledge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ectangle 6"/>
          <p:cNvSpPr/>
          <p:nvPr userDrawn="1"/>
        </p:nvSpPr>
        <p:spPr>
          <a:xfrm rot="5400000">
            <a:off x="2968057" y="2634119"/>
            <a:ext cx="3203026" cy="279278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ectangle 6"/>
          <p:cNvSpPr/>
          <p:nvPr userDrawn="1"/>
        </p:nvSpPr>
        <p:spPr>
          <a:xfrm rot="5400000">
            <a:off x="5756632" y="2167623"/>
            <a:ext cx="3203026" cy="279278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7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3173177" y="2761851"/>
            <a:ext cx="2788386" cy="25079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>
              <a:lnSpc>
                <a:spcPts val="2400"/>
              </a:lnSpc>
            </a:pPr>
            <a:r>
              <a:rPr lang="en-US" sz="2800" dirty="0">
                <a:solidFill>
                  <a:srgbClr val="FFFFFF"/>
                </a:solidFill>
                <a:latin typeface="Arial"/>
              </a:rPr>
              <a:t>Reach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5961752" y="2324752"/>
            <a:ext cx="2780839" cy="24936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>
              <a:lnSpc>
                <a:spcPts val="2400"/>
              </a:lnSpc>
            </a:pPr>
            <a:r>
              <a:rPr lang="en-US" sz="2800" dirty="0">
                <a:solidFill>
                  <a:srgbClr val="FFFFFF"/>
                </a:solidFill>
                <a:latin typeface="Arial"/>
              </a:rPr>
              <a:t>Partnership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53390" y="888459"/>
            <a:ext cx="8232775" cy="407988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Unparalleled expertise, industry relationships and  </a:t>
            </a:r>
          </a:p>
        </p:txBody>
      </p:sp>
    </p:spTree>
    <p:extLst>
      <p:ext uri="{BB962C8B-B14F-4D97-AF65-F5344CB8AC3E}">
        <p14:creationId xmlns:p14="http://schemas.microsoft.com/office/powerpoint/2010/main" val="1373133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 rot="16200000">
            <a:off x="121144" y="2132468"/>
            <a:ext cx="3396703" cy="2961656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Points of Difference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4450" y="2495550"/>
            <a:ext cx="5071399" cy="2517775"/>
          </a:xfrm>
        </p:spPr>
        <p:txBody>
          <a:bodyPr anchor="ctr">
            <a:normAutofit/>
          </a:bodyPr>
          <a:lstStyle>
            <a:lvl2pPr marL="100584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i="0" baseline="0"/>
            </a:lvl2pPr>
          </a:lstStyle>
          <a:p>
            <a:pPr lvl="1"/>
            <a:r>
              <a:rPr lang="en-US" dirty="0"/>
              <a:t>Unsurpassed expertise in healthcare policy and consulting combined with deep knowledge in brand, specialty, generic and OTC sourcing, distribution and product </a:t>
            </a:r>
            <a:r>
              <a:rPr lang="en-US" dirty="0" err="1"/>
              <a:t>commercializaton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12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6"/>
          <p:cNvSpPr/>
          <p:nvPr userDrawn="1"/>
        </p:nvSpPr>
        <p:spPr>
          <a:xfrm rot="16200000">
            <a:off x="827964" y="2686888"/>
            <a:ext cx="2587245" cy="2255873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84049" y="2693752"/>
            <a:ext cx="2255875" cy="210312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>
              <a:lnSpc>
                <a:spcPts val="2400"/>
              </a:lnSpc>
            </a:pPr>
            <a:r>
              <a:rPr lang="en-US" sz="2800" dirty="0">
                <a:solidFill>
                  <a:srgbClr val="FFFFFF"/>
                </a:solidFill>
                <a:latin typeface="Arial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1473146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Points of Difference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4450" y="2495550"/>
            <a:ext cx="5058137" cy="2517775"/>
          </a:xfrm>
        </p:spPr>
        <p:txBody>
          <a:bodyPr anchor="ctr">
            <a:normAutofit/>
          </a:bodyPr>
          <a:lstStyle>
            <a:lvl2pPr marL="100584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i="0" baseline="0">
                <a:solidFill>
                  <a:schemeClr val="bg2"/>
                </a:solidFill>
              </a:defRPr>
            </a:lvl2pPr>
          </a:lstStyle>
          <a:p>
            <a:pPr lvl="1"/>
            <a:r>
              <a:rPr lang="en-US" dirty="0"/>
              <a:t>Market leadership positions that drive global supply chain efficiency and improve product access – from pharmacies to providers and patients.</a:t>
            </a:r>
          </a:p>
          <a:p>
            <a:pPr lvl="1"/>
            <a:endParaRPr lang="en-US" dirty="0"/>
          </a:p>
        </p:txBody>
      </p:sp>
      <p:sp>
        <p:nvSpPr>
          <p:cNvPr id="13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6"/>
          <p:cNvSpPr/>
          <p:nvPr userDrawn="1"/>
        </p:nvSpPr>
        <p:spPr>
          <a:xfrm rot="5400000">
            <a:off x="115204" y="2265115"/>
            <a:ext cx="3404839" cy="2968750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8058" y="2693754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Reach</a:t>
            </a:r>
          </a:p>
        </p:txBody>
      </p:sp>
    </p:spTree>
    <p:extLst>
      <p:ext uri="{BB962C8B-B14F-4D97-AF65-F5344CB8AC3E}">
        <p14:creationId xmlns:p14="http://schemas.microsoft.com/office/powerpoint/2010/main" val="25692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two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0"/>
            <a:ext cx="4025900" cy="442863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6037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2"/>
                </a:solidFill>
              </a:defRPr>
            </a:lvl2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0"/>
              </a:spcAft>
            </a:pPr>
            <a:r>
              <a:rPr lang="en-US"/>
              <a:t>Third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35500" y="1447760"/>
            <a:ext cx="4064000" cy="443488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837386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69" y="478642"/>
            <a:ext cx="8242106" cy="41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Points of Difference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4450" y="2495550"/>
            <a:ext cx="5071399" cy="2517775"/>
          </a:xfrm>
        </p:spPr>
        <p:txBody>
          <a:bodyPr anchor="ctr">
            <a:normAutofit/>
          </a:bodyPr>
          <a:lstStyle>
            <a:lvl2pPr marL="100584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i="0" baseline="0"/>
            </a:lvl2pPr>
          </a:lstStyle>
          <a:p>
            <a:pPr lvl="1"/>
            <a:r>
              <a:rPr lang="en-US" dirty="0"/>
              <a:t>Innovative partnership philosophy driven by a commitment to help you capitalize on the dynamic changes in healthcare delivery.</a:t>
            </a:r>
          </a:p>
          <a:p>
            <a:pPr lvl="1"/>
            <a:endParaRPr lang="en-US" dirty="0"/>
          </a:p>
        </p:txBody>
      </p:sp>
      <p:sp>
        <p:nvSpPr>
          <p:cNvPr id="13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6"/>
          <p:cNvSpPr/>
          <p:nvPr userDrawn="1"/>
        </p:nvSpPr>
        <p:spPr>
          <a:xfrm rot="5400000">
            <a:off x="115204" y="2265115"/>
            <a:ext cx="3404839" cy="2968750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7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8058" y="2693754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2691502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71120"/>
            <a:ext cx="9182637" cy="6941820"/>
            <a:chOff x="0" y="-71120"/>
            <a:chExt cx="9182637" cy="6941820"/>
          </a:xfrm>
        </p:grpSpPr>
        <p:sp>
          <p:nvSpPr>
            <p:cNvPr id="8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505477" y="-71120"/>
              <a:ext cx="2677160" cy="6941820"/>
            </a:xfrm>
            <a:custGeom>
              <a:avLst/>
              <a:gdLst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0 w 3337560"/>
                <a:gd name="connsiteY3" fmla="*/ 6965576 h 6965576"/>
                <a:gd name="connsiteX4" fmla="*/ 0 w 3337560"/>
                <a:gd name="connsiteY4" fmla="*/ 0 h 6965576"/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685800 w 3337560"/>
                <a:gd name="connsiteY3" fmla="*/ 6950336 h 6965576"/>
                <a:gd name="connsiteX4" fmla="*/ 0 w 3337560"/>
                <a:gd name="connsiteY4" fmla="*/ 0 h 6965576"/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533400 w 3337560"/>
                <a:gd name="connsiteY3" fmla="*/ 6965576 h 6965576"/>
                <a:gd name="connsiteX4" fmla="*/ 0 w 3337560"/>
                <a:gd name="connsiteY4" fmla="*/ 0 h 696557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777240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890445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1024233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1096272 w 3581400"/>
                <a:gd name="connsiteY3" fmla="*/ 6973196 h 6980816"/>
                <a:gd name="connsiteX4" fmla="*/ 0 w 3581400"/>
                <a:gd name="connsiteY4" fmla="*/ 0 h 698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6980816">
                  <a:moveTo>
                    <a:pt x="0" y="0"/>
                  </a:moveTo>
                  <a:lnTo>
                    <a:pt x="3581400" y="15240"/>
                  </a:lnTo>
                  <a:lnTo>
                    <a:pt x="3581400" y="6980816"/>
                  </a:lnTo>
                  <a:lnTo>
                    <a:pt x="1096272" y="697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</p:spPr>
        <p:txBody>
          <a:bodyPr anchor="b">
            <a:noAutofit/>
          </a:bodyPr>
          <a:lstStyle>
            <a:lvl1pPr>
              <a:defRPr sz="3200" b="1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</p:spPr>
        <p:txBody>
          <a:bodyPr/>
          <a:lstStyle>
            <a:lvl1pPr>
              <a:defRPr b="0" spc="0" baseline="0">
                <a:solidFill>
                  <a:srgbClr val="ABCEEF"/>
                </a:solidFill>
              </a:defRPr>
            </a:lvl1pPr>
          </a:lstStyle>
          <a:p>
            <a:pPr lvl="0"/>
            <a:r>
              <a:rPr lang="en-US" dirty="0"/>
              <a:t>Subtitle for transition is at 18pt Arial font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72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35" y="-1120879"/>
            <a:ext cx="3881252" cy="796154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-60960"/>
            <a:ext cx="7332934" cy="6918960"/>
            <a:chOff x="0" y="-60960"/>
            <a:chExt cx="7332934" cy="6918960"/>
          </a:xfrm>
        </p:grpSpPr>
        <p:sp>
          <p:nvSpPr>
            <p:cNvPr id="8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</p:spPr>
        <p:txBody>
          <a:bodyPr anchor="b">
            <a:noAutofit/>
          </a:bodyPr>
          <a:lstStyle>
            <a:lvl1pPr>
              <a:defRPr sz="3200" b="1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</p:spPr>
        <p:txBody>
          <a:bodyPr/>
          <a:lstStyle>
            <a:lvl1pPr>
              <a:defRPr b="0" spc="0" baseline="0">
                <a:solidFill>
                  <a:srgbClr val="ABCEEF"/>
                </a:solidFill>
              </a:defRPr>
            </a:lvl1pPr>
          </a:lstStyle>
          <a:p>
            <a:pPr lvl="0"/>
            <a:r>
              <a:rPr lang="en-US" dirty="0"/>
              <a:t>Subtitle for transition is at 18pt Arial font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1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81280"/>
            <a:ext cx="9182637" cy="6951980"/>
            <a:chOff x="0" y="-81280"/>
            <a:chExt cx="9182637" cy="6951980"/>
          </a:xfrm>
        </p:grpSpPr>
        <p:sp>
          <p:nvSpPr>
            <p:cNvPr id="6" name="Rectangle 5"/>
            <p:cNvSpPr/>
            <p:nvPr userDrawn="1"/>
          </p:nvSpPr>
          <p:spPr>
            <a:xfrm>
              <a:off x="6505477" y="-81280"/>
              <a:ext cx="2677160" cy="6951980"/>
            </a:xfrm>
            <a:custGeom>
              <a:avLst/>
              <a:gdLst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0 w 3337560"/>
                <a:gd name="connsiteY3" fmla="*/ 6965576 h 6965576"/>
                <a:gd name="connsiteX4" fmla="*/ 0 w 3337560"/>
                <a:gd name="connsiteY4" fmla="*/ 0 h 6965576"/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685800 w 3337560"/>
                <a:gd name="connsiteY3" fmla="*/ 6950336 h 6965576"/>
                <a:gd name="connsiteX4" fmla="*/ 0 w 3337560"/>
                <a:gd name="connsiteY4" fmla="*/ 0 h 6965576"/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533400 w 3337560"/>
                <a:gd name="connsiteY3" fmla="*/ 6965576 h 6965576"/>
                <a:gd name="connsiteX4" fmla="*/ 0 w 3337560"/>
                <a:gd name="connsiteY4" fmla="*/ 0 h 696557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777240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890445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1024233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1096272 w 3581400"/>
                <a:gd name="connsiteY3" fmla="*/ 6973196 h 6980816"/>
                <a:gd name="connsiteX4" fmla="*/ 0 w 3581400"/>
                <a:gd name="connsiteY4" fmla="*/ 0 h 698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6980816">
                  <a:moveTo>
                    <a:pt x="0" y="0"/>
                  </a:moveTo>
                  <a:lnTo>
                    <a:pt x="3581400" y="15240"/>
                  </a:lnTo>
                  <a:lnTo>
                    <a:pt x="3581400" y="6980816"/>
                  </a:lnTo>
                  <a:lnTo>
                    <a:pt x="1096272" y="697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0" y="-60960"/>
              <a:ext cx="7332934" cy="6918960"/>
              <a:chOff x="0" y="-60960"/>
              <a:chExt cx="7332934" cy="6918960"/>
            </a:xfrm>
          </p:grpSpPr>
          <p:sp>
            <p:nvSpPr>
              <p:cNvPr id="16" name="Rectangle 20"/>
              <p:cNvSpPr/>
              <p:nvPr userDrawn="1"/>
            </p:nvSpPr>
            <p:spPr>
              <a:xfrm>
                <a:off x="121874" y="-60960"/>
                <a:ext cx="7211060" cy="6918960"/>
              </a:xfrm>
              <a:custGeom>
                <a:avLst/>
                <a:gdLst>
                  <a:gd name="connsiteX0" fmla="*/ 0 w 7376160"/>
                  <a:gd name="connsiteY0" fmla="*/ 0 h 7406640"/>
                  <a:gd name="connsiteX1" fmla="*/ 737616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62940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30936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56844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7620 h 7414260"/>
                  <a:gd name="connsiteX1" fmla="*/ 6549390 w 7376160"/>
                  <a:gd name="connsiteY1" fmla="*/ 0 h 7414260"/>
                  <a:gd name="connsiteX2" fmla="*/ 7376160 w 7376160"/>
                  <a:gd name="connsiteY2" fmla="*/ 7414260 h 7414260"/>
                  <a:gd name="connsiteX3" fmla="*/ 0 w 7376160"/>
                  <a:gd name="connsiteY3" fmla="*/ 7414260 h 7414260"/>
                  <a:gd name="connsiteX4" fmla="*/ 0 w 7376160"/>
                  <a:gd name="connsiteY4" fmla="*/ 7620 h 741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6160" h="7414260">
                    <a:moveTo>
                      <a:pt x="0" y="7620"/>
                    </a:moveTo>
                    <a:lnTo>
                      <a:pt x="6549390" y="0"/>
                    </a:lnTo>
                    <a:lnTo>
                      <a:pt x="7376160" y="7414260"/>
                    </a:lnTo>
                    <a:lnTo>
                      <a:pt x="0" y="741426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7" name="Rectangle 20"/>
              <p:cNvSpPr/>
              <p:nvPr userDrawn="1"/>
            </p:nvSpPr>
            <p:spPr>
              <a:xfrm>
                <a:off x="0" y="-60960"/>
                <a:ext cx="7211060" cy="6918960"/>
              </a:xfrm>
              <a:custGeom>
                <a:avLst/>
                <a:gdLst>
                  <a:gd name="connsiteX0" fmla="*/ 0 w 7376160"/>
                  <a:gd name="connsiteY0" fmla="*/ 0 h 7406640"/>
                  <a:gd name="connsiteX1" fmla="*/ 737616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62940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30936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56844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7620 h 7414260"/>
                  <a:gd name="connsiteX1" fmla="*/ 6549390 w 7376160"/>
                  <a:gd name="connsiteY1" fmla="*/ 0 h 7414260"/>
                  <a:gd name="connsiteX2" fmla="*/ 7376160 w 7376160"/>
                  <a:gd name="connsiteY2" fmla="*/ 7414260 h 7414260"/>
                  <a:gd name="connsiteX3" fmla="*/ 0 w 7376160"/>
                  <a:gd name="connsiteY3" fmla="*/ 7414260 h 7414260"/>
                  <a:gd name="connsiteX4" fmla="*/ 0 w 7376160"/>
                  <a:gd name="connsiteY4" fmla="*/ 7620 h 741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6160" h="7414260">
                    <a:moveTo>
                      <a:pt x="0" y="7620"/>
                    </a:moveTo>
                    <a:lnTo>
                      <a:pt x="6549390" y="0"/>
                    </a:lnTo>
                    <a:lnTo>
                      <a:pt x="7376160" y="7414260"/>
                    </a:lnTo>
                    <a:lnTo>
                      <a:pt x="0" y="741426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</p:spPr>
        <p:txBody>
          <a:bodyPr anchor="b">
            <a:noAutofit/>
          </a:bodyPr>
          <a:lstStyle>
            <a:lvl1pPr>
              <a:defRPr sz="3200" b="1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</p:spPr>
        <p:txBody>
          <a:bodyPr/>
          <a:lstStyle>
            <a:lvl1pPr>
              <a:defRPr b="0" spc="0" baseline="0">
                <a:solidFill>
                  <a:srgbClr val="ABCEEF"/>
                </a:solidFill>
              </a:defRPr>
            </a:lvl1pPr>
          </a:lstStyle>
          <a:p>
            <a:pPr lvl="0"/>
            <a:r>
              <a:rPr lang="en-US" dirty="0"/>
              <a:t>Subtitle for transition is at 18pt Arial font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83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60960"/>
            <a:ext cx="9182637" cy="6931660"/>
            <a:chOff x="0" y="-60960"/>
            <a:chExt cx="9182637" cy="6931660"/>
          </a:xfrm>
        </p:grpSpPr>
        <p:sp>
          <p:nvSpPr>
            <p:cNvPr id="6" name="Rectangle 5"/>
            <p:cNvSpPr/>
            <p:nvPr userDrawn="1"/>
          </p:nvSpPr>
          <p:spPr>
            <a:xfrm>
              <a:off x="6505477" y="-60960"/>
              <a:ext cx="2677160" cy="6931660"/>
            </a:xfrm>
            <a:custGeom>
              <a:avLst/>
              <a:gdLst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0 w 3337560"/>
                <a:gd name="connsiteY3" fmla="*/ 6965576 h 6965576"/>
                <a:gd name="connsiteX4" fmla="*/ 0 w 3337560"/>
                <a:gd name="connsiteY4" fmla="*/ 0 h 6965576"/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685800 w 3337560"/>
                <a:gd name="connsiteY3" fmla="*/ 6950336 h 6965576"/>
                <a:gd name="connsiteX4" fmla="*/ 0 w 3337560"/>
                <a:gd name="connsiteY4" fmla="*/ 0 h 6965576"/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533400 w 3337560"/>
                <a:gd name="connsiteY3" fmla="*/ 6965576 h 6965576"/>
                <a:gd name="connsiteX4" fmla="*/ 0 w 3337560"/>
                <a:gd name="connsiteY4" fmla="*/ 0 h 696557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777240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890445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1024233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1096272 w 3581400"/>
                <a:gd name="connsiteY3" fmla="*/ 6973196 h 6980816"/>
                <a:gd name="connsiteX4" fmla="*/ 0 w 3581400"/>
                <a:gd name="connsiteY4" fmla="*/ 0 h 698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6980816">
                  <a:moveTo>
                    <a:pt x="0" y="0"/>
                  </a:moveTo>
                  <a:lnTo>
                    <a:pt x="3581400" y="15240"/>
                  </a:lnTo>
                  <a:lnTo>
                    <a:pt x="3581400" y="6980816"/>
                  </a:lnTo>
                  <a:lnTo>
                    <a:pt x="1096272" y="697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0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0" y="-60960"/>
              <a:ext cx="7332934" cy="6918960"/>
              <a:chOff x="0" y="-60960"/>
              <a:chExt cx="7332934" cy="6918960"/>
            </a:xfrm>
          </p:grpSpPr>
          <p:sp>
            <p:nvSpPr>
              <p:cNvPr id="16" name="Rectangle 20"/>
              <p:cNvSpPr/>
              <p:nvPr userDrawn="1"/>
            </p:nvSpPr>
            <p:spPr>
              <a:xfrm>
                <a:off x="121874" y="-60960"/>
                <a:ext cx="7211060" cy="6918960"/>
              </a:xfrm>
              <a:custGeom>
                <a:avLst/>
                <a:gdLst>
                  <a:gd name="connsiteX0" fmla="*/ 0 w 7376160"/>
                  <a:gd name="connsiteY0" fmla="*/ 0 h 7406640"/>
                  <a:gd name="connsiteX1" fmla="*/ 737616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62940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30936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56844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7620 h 7414260"/>
                  <a:gd name="connsiteX1" fmla="*/ 6549390 w 7376160"/>
                  <a:gd name="connsiteY1" fmla="*/ 0 h 7414260"/>
                  <a:gd name="connsiteX2" fmla="*/ 7376160 w 7376160"/>
                  <a:gd name="connsiteY2" fmla="*/ 7414260 h 7414260"/>
                  <a:gd name="connsiteX3" fmla="*/ 0 w 7376160"/>
                  <a:gd name="connsiteY3" fmla="*/ 7414260 h 7414260"/>
                  <a:gd name="connsiteX4" fmla="*/ 0 w 7376160"/>
                  <a:gd name="connsiteY4" fmla="*/ 7620 h 741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6160" h="7414260">
                    <a:moveTo>
                      <a:pt x="0" y="7620"/>
                    </a:moveTo>
                    <a:lnTo>
                      <a:pt x="6549390" y="0"/>
                    </a:lnTo>
                    <a:lnTo>
                      <a:pt x="7376160" y="7414260"/>
                    </a:lnTo>
                    <a:lnTo>
                      <a:pt x="0" y="741426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7" name="Rectangle 20"/>
              <p:cNvSpPr/>
              <p:nvPr userDrawn="1"/>
            </p:nvSpPr>
            <p:spPr>
              <a:xfrm>
                <a:off x="0" y="-60960"/>
                <a:ext cx="7211060" cy="6918960"/>
              </a:xfrm>
              <a:custGeom>
                <a:avLst/>
                <a:gdLst>
                  <a:gd name="connsiteX0" fmla="*/ 0 w 7376160"/>
                  <a:gd name="connsiteY0" fmla="*/ 0 h 7406640"/>
                  <a:gd name="connsiteX1" fmla="*/ 737616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62940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30936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56844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7620 h 7414260"/>
                  <a:gd name="connsiteX1" fmla="*/ 6549390 w 7376160"/>
                  <a:gd name="connsiteY1" fmla="*/ 0 h 7414260"/>
                  <a:gd name="connsiteX2" fmla="*/ 7376160 w 7376160"/>
                  <a:gd name="connsiteY2" fmla="*/ 7414260 h 7414260"/>
                  <a:gd name="connsiteX3" fmla="*/ 0 w 7376160"/>
                  <a:gd name="connsiteY3" fmla="*/ 7414260 h 7414260"/>
                  <a:gd name="connsiteX4" fmla="*/ 0 w 7376160"/>
                  <a:gd name="connsiteY4" fmla="*/ 7620 h 741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6160" h="7414260">
                    <a:moveTo>
                      <a:pt x="0" y="7620"/>
                    </a:moveTo>
                    <a:lnTo>
                      <a:pt x="6549390" y="0"/>
                    </a:lnTo>
                    <a:lnTo>
                      <a:pt x="7376160" y="7414260"/>
                    </a:lnTo>
                    <a:lnTo>
                      <a:pt x="0" y="741426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</p:spPr>
        <p:txBody>
          <a:bodyPr anchor="b">
            <a:noAutofit/>
          </a:bodyPr>
          <a:lstStyle>
            <a:lvl1pPr>
              <a:defRPr sz="3200" b="1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</p:spPr>
        <p:txBody>
          <a:bodyPr/>
          <a:lstStyle>
            <a:lvl1pPr>
              <a:defRPr b="0" spc="0" baseline="0">
                <a:solidFill>
                  <a:srgbClr val="ABCEEF"/>
                </a:solidFill>
              </a:defRPr>
            </a:lvl1pPr>
          </a:lstStyle>
          <a:p>
            <a:pPr lvl="0"/>
            <a:r>
              <a:rPr lang="en-US" dirty="0"/>
              <a:t>Subtitle for transition is at 18pt Arial font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22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Tea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66040"/>
            <a:ext cx="9182637" cy="6936740"/>
            <a:chOff x="0" y="-66040"/>
            <a:chExt cx="9182637" cy="6936740"/>
          </a:xfrm>
        </p:grpSpPr>
        <p:sp>
          <p:nvSpPr>
            <p:cNvPr id="6" name="Rectangle 5"/>
            <p:cNvSpPr/>
            <p:nvPr userDrawn="1"/>
          </p:nvSpPr>
          <p:spPr>
            <a:xfrm>
              <a:off x="6505477" y="-66040"/>
              <a:ext cx="2677160" cy="6936740"/>
            </a:xfrm>
            <a:custGeom>
              <a:avLst/>
              <a:gdLst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0 w 3337560"/>
                <a:gd name="connsiteY3" fmla="*/ 6965576 h 6965576"/>
                <a:gd name="connsiteX4" fmla="*/ 0 w 3337560"/>
                <a:gd name="connsiteY4" fmla="*/ 0 h 6965576"/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685800 w 3337560"/>
                <a:gd name="connsiteY3" fmla="*/ 6950336 h 6965576"/>
                <a:gd name="connsiteX4" fmla="*/ 0 w 3337560"/>
                <a:gd name="connsiteY4" fmla="*/ 0 h 6965576"/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533400 w 3337560"/>
                <a:gd name="connsiteY3" fmla="*/ 6965576 h 6965576"/>
                <a:gd name="connsiteX4" fmla="*/ 0 w 3337560"/>
                <a:gd name="connsiteY4" fmla="*/ 0 h 696557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777240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890445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1024233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1096272 w 3581400"/>
                <a:gd name="connsiteY3" fmla="*/ 6973196 h 6980816"/>
                <a:gd name="connsiteX4" fmla="*/ 0 w 3581400"/>
                <a:gd name="connsiteY4" fmla="*/ 0 h 698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6980816">
                  <a:moveTo>
                    <a:pt x="0" y="0"/>
                  </a:moveTo>
                  <a:lnTo>
                    <a:pt x="3581400" y="15240"/>
                  </a:lnTo>
                  <a:lnTo>
                    <a:pt x="3581400" y="6980816"/>
                  </a:lnTo>
                  <a:lnTo>
                    <a:pt x="1096272" y="697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0" y="-60960"/>
              <a:ext cx="7332934" cy="6918960"/>
              <a:chOff x="0" y="-60960"/>
              <a:chExt cx="7332934" cy="6918960"/>
            </a:xfrm>
          </p:grpSpPr>
          <p:sp>
            <p:nvSpPr>
              <p:cNvPr id="16" name="Rectangle 20"/>
              <p:cNvSpPr/>
              <p:nvPr userDrawn="1"/>
            </p:nvSpPr>
            <p:spPr>
              <a:xfrm>
                <a:off x="121874" y="-60960"/>
                <a:ext cx="7211060" cy="6918960"/>
              </a:xfrm>
              <a:custGeom>
                <a:avLst/>
                <a:gdLst>
                  <a:gd name="connsiteX0" fmla="*/ 0 w 7376160"/>
                  <a:gd name="connsiteY0" fmla="*/ 0 h 7406640"/>
                  <a:gd name="connsiteX1" fmla="*/ 737616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62940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30936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56844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7620 h 7414260"/>
                  <a:gd name="connsiteX1" fmla="*/ 6549390 w 7376160"/>
                  <a:gd name="connsiteY1" fmla="*/ 0 h 7414260"/>
                  <a:gd name="connsiteX2" fmla="*/ 7376160 w 7376160"/>
                  <a:gd name="connsiteY2" fmla="*/ 7414260 h 7414260"/>
                  <a:gd name="connsiteX3" fmla="*/ 0 w 7376160"/>
                  <a:gd name="connsiteY3" fmla="*/ 7414260 h 7414260"/>
                  <a:gd name="connsiteX4" fmla="*/ 0 w 7376160"/>
                  <a:gd name="connsiteY4" fmla="*/ 7620 h 741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6160" h="7414260">
                    <a:moveTo>
                      <a:pt x="0" y="7620"/>
                    </a:moveTo>
                    <a:lnTo>
                      <a:pt x="6549390" y="0"/>
                    </a:lnTo>
                    <a:lnTo>
                      <a:pt x="7376160" y="7414260"/>
                    </a:lnTo>
                    <a:lnTo>
                      <a:pt x="0" y="741426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7" name="Rectangle 20"/>
              <p:cNvSpPr/>
              <p:nvPr userDrawn="1"/>
            </p:nvSpPr>
            <p:spPr>
              <a:xfrm>
                <a:off x="0" y="-60960"/>
                <a:ext cx="7211060" cy="6918960"/>
              </a:xfrm>
              <a:custGeom>
                <a:avLst/>
                <a:gdLst>
                  <a:gd name="connsiteX0" fmla="*/ 0 w 7376160"/>
                  <a:gd name="connsiteY0" fmla="*/ 0 h 7406640"/>
                  <a:gd name="connsiteX1" fmla="*/ 737616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62940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30936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56844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7620 h 7414260"/>
                  <a:gd name="connsiteX1" fmla="*/ 6549390 w 7376160"/>
                  <a:gd name="connsiteY1" fmla="*/ 0 h 7414260"/>
                  <a:gd name="connsiteX2" fmla="*/ 7376160 w 7376160"/>
                  <a:gd name="connsiteY2" fmla="*/ 7414260 h 7414260"/>
                  <a:gd name="connsiteX3" fmla="*/ 0 w 7376160"/>
                  <a:gd name="connsiteY3" fmla="*/ 7414260 h 7414260"/>
                  <a:gd name="connsiteX4" fmla="*/ 0 w 7376160"/>
                  <a:gd name="connsiteY4" fmla="*/ 7620 h 741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6160" h="7414260">
                    <a:moveTo>
                      <a:pt x="0" y="7620"/>
                    </a:moveTo>
                    <a:lnTo>
                      <a:pt x="6549390" y="0"/>
                    </a:lnTo>
                    <a:lnTo>
                      <a:pt x="7376160" y="7414260"/>
                    </a:lnTo>
                    <a:lnTo>
                      <a:pt x="0" y="741426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</p:spPr>
        <p:txBody>
          <a:bodyPr anchor="b">
            <a:noAutofit/>
          </a:bodyPr>
          <a:lstStyle>
            <a:lvl1pPr>
              <a:defRPr sz="3200" b="1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</p:spPr>
        <p:txBody>
          <a:bodyPr/>
          <a:lstStyle>
            <a:lvl1pPr>
              <a:defRPr b="0" spc="0" baseline="0">
                <a:solidFill>
                  <a:srgbClr val="ABCEEF"/>
                </a:solidFill>
              </a:defRPr>
            </a:lvl1pPr>
          </a:lstStyle>
          <a:p>
            <a:pPr lvl="0"/>
            <a:r>
              <a:rPr lang="en-US" dirty="0"/>
              <a:t>Subtitle for transition is at 18pt Arial font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8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0960"/>
            <a:ext cx="9182637" cy="6931660"/>
            <a:chOff x="0" y="-60960"/>
            <a:chExt cx="9182637" cy="6931660"/>
          </a:xfrm>
        </p:grpSpPr>
        <p:sp>
          <p:nvSpPr>
            <p:cNvPr id="6" name="Rectangle 5"/>
            <p:cNvSpPr/>
            <p:nvPr userDrawn="1"/>
          </p:nvSpPr>
          <p:spPr>
            <a:xfrm>
              <a:off x="6505477" y="-60960"/>
              <a:ext cx="2677160" cy="6931660"/>
            </a:xfrm>
            <a:custGeom>
              <a:avLst/>
              <a:gdLst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0 w 3337560"/>
                <a:gd name="connsiteY3" fmla="*/ 6965576 h 6965576"/>
                <a:gd name="connsiteX4" fmla="*/ 0 w 3337560"/>
                <a:gd name="connsiteY4" fmla="*/ 0 h 6965576"/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685800 w 3337560"/>
                <a:gd name="connsiteY3" fmla="*/ 6950336 h 6965576"/>
                <a:gd name="connsiteX4" fmla="*/ 0 w 3337560"/>
                <a:gd name="connsiteY4" fmla="*/ 0 h 6965576"/>
                <a:gd name="connsiteX0" fmla="*/ 0 w 3337560"/>
                <a:gd name="connsiteY0" fmla="*/ 0 h 6965576"/>
                <a:gd name="connsiteX1" fmla="*/ 3337560 w 3337560"/>
                <a:gd name="connsiteY1" fmla="*/ 0 h 6965576"/>
                <a:gd name="connsiteX2" fmla="*/ 3337560 w 3337560"/>
                <a:gd name="connsiteY2" fmla="*/ 6965576 h 6965576"/>
                <a:gd name="connsiteX3" fmla="*/ 533400 w 3337560"/>
                <a:gd name="connsiteY3" fmla="*/ 6965576 h 6965576"/>
                <a:gd name="connsiteX4" fmla="*/ 0 w 3337560"/>
                <a:gd name="connsiteY4" fmla="*/ 0 h 696557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777240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890445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1024233 w 3581400"/>
                <a:gd name="connsiteY3" fmla="*/ 6980816 h 6980816"/>
                <a:gd name="connsiteX4" fmla="*/ 0 w 3581400"/>
                <a:gd name="connsiteY4" fmla="*/ 0 h 6980816"/>
                <a:gd name="connsiteX0" fmla="*/ 0 w 3581400"/>
                <a:gd name="connsiteY0" fmla="*/ 0 h 6980816"/>
                <a:gd name="connsiteX1" fmla="*/ 3581400 w 3581400"/>
                <a:gd name="connsiteY1" fmla="*/ 15240 h 6980816"/>
                <a:gd name="connsiteX2" fmla="*/ 3581400 w 3581400"/>
                <a:gd name="connsiteY2" fmla="*/ 6980816 h 6980816"/>
                <a:gd name="connsiteX3" fmla="*/ 1096272 w 3581400"/>
                <a:gd name="connsiteY3" fmla="*/ 6973196 h 6980816"/>
                <a:gd name="connsiteX4" fmla="*/ 0 w 3581400"/>
                <a:gd name="connsiteY4" fmla="*/ 0 h 698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6980816">
                  <a:moveTo>
                    <a:pt x="0" y="0"/>
                  </a:moveTo>
                  <a:lnTo>
                    <a:pt x="3581400" y="15240"/>
                  </a:lnTo>
                  <a:lnTo>
                    <a:pt x="3581400" y="6980816"/>
                  </a:lnTo>
                  <a:lnTo>
                    <a:pt x="1096272" y="697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0" y="-60960"/>
              <a:ext cx="7332934" cy="6918960"/>
              <a:chOff x="0" y="-60960"/>
              <a:chExt cx="7332934" cy="6918960"/>
            </a:xfrm>
          </p:grpSpPr>
          <p:sp>
            <p:nvSpPr>
              <p:cNvPr id="11" name="Rectangle 20"/>
              <p:cNvSpPr/>
              <p:nvPr userDrawn="1"/>
            </p:nvSpPr>
            <p:spPr>
              <a:xfrm>
                <a:off x="121874" y="-60960"/>
                <a:ext cx="7211060" cy="6918960"/>
              </a:xfrm>
              <a:custGeom>
                <a:avLst/>
                <a:gdLst>
                  <a:gd name="connsiteX0" fmla="*/ 0 w 7376160"/>
                  <a:gd name="connsiteY0" fmla="*/ 0 h 7406640"/>
                  <a:gd name="connsiteX1" fmla="*/ 737616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62940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30936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56844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7620 h 7414260"/>
                  <a:gd name="connsiteX1" fmla="*/ 6549390 w 7376160"/>
                  <a:gd name="connsiteY1" fmla="*/ 0 h 7414260"/>
                  <a:gd name="connsiteX2" fmla="*/ 7376160 w 7376160"/>
                  <a:gd name="connsiteY2" fmla="*/ 7414260 h 7414260"/>
                  <a:gd name="connsiteX3" fmla="*/ 0 w 7376160"/>
                  <a:gd name="connsiteY3" fmla="*/ 7414260 h 7414260"/>
                  <a:gd name="connsiteX4" fmla="*/ 0 w 7376160"/>
                  <a:gd name="connsiteY4" fmla="*/ 7620 h 741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6160" h="7414260">
                    <a:moveTo>
                      <a:pt x="0" y="7620"/>
                    </a:moveTo>
                    <a:lnTo>
                      <a:pt x="6549390" y="0"/>
                    </a:lnTo>
                    <a:lnTo>
                      <a:pt x="7376160" y="7414260"/>
                    </a:lnTo>
                    <a:lnTo>
                      <a:pt x="0" y="741426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5" name="Rectangle 20"/>
              <p:cNvSpPr/>
              <p:nvPr userDrawn="1"/>
            </p:nvSpPr>
            <p:spPr>
              <a:xfrm>
                <a:off x="0" y="-60960"/>
                <a:ext cx="7211060" cy="6918960"/>
              </a:xfrm>
              <a:custGeom>
                <a:avLst/>
                <a:gdLst>
                  <a:gd name="connsiteX0" fmla="*/ 0 w 7376160"/>
                  <a:gd name="connsiteY0" fmla="*/ 0 h 7406640"/>
                  <a:gd name="connsiteX1" fmla="*/ 737616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62940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309360 w 7376160"/>
                  <a:gd name="connsiteY1" fmla="*/ 1524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0 h 7406640"/>
                  <a:gd name="connsiteX1" fmla="*/ 6568440 w 7376160"/>
                  <a:gd name="connsiteY1" fmla="*/ 0 h 7406640"/>
                  <a:gd name="connsiteX2" fmla="*/ 7376160 w 7376160"/>
                  <a:gd name="connsiteY2" fmla="*/ 7406640 h 7406640"/>
                  <a:gd name="connsiteX3" fmla="*/ 0 w 7376160"/>
                  <a:gd name="connsiteY3" fmla="*/ 7406640 h 7406640"/>
                  <a:gd name="connsiteX4" fmla="*/ 0 w 7376160"/>
                  <a:gd name="connsiteY4" fmla="*/ 0 h 7406640"/>
                  <a:gd name="connsiteX0" fmla="*/ 0 w 7376160"/>
                  <a:gd name="connsiteY0" fmla="*/ 7620 h 7414260"/>
                  <a:gd name="connsiteX1" fmla="*/ 6549390 w 7376160"/>
                  <a:gd name="connsiteY1" fmla="*/ 0 h 7414260"/>
                  <a:gd name="connsiteX2" fmla="*/ 7376160 w 7376160"/>
                  <a:gd name="connsiteY2" fmla="*/ 7414260 h 7414260"/>
                  <a:gd name="connsiteX3" fmla="*/ 0 w 7376160"/>
                  <a:gd name="connsiteY3" fmla="*/ 7414260 h 7414260"/>
                  <a:gd name="connsiteX4" fmla="*/ 0 w 7376160"/>
                  <a:gd name="connsiteY4" fmla="*/ 7620 h 741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6160" h="7414260">
                    <a:moveTo>
                      <a:pt x="0" y="7620"/>
                    </a:moveTo>
                    <a:lnTo>
                      <a:pt x="6549390" y="0"/>
                    </a:lnTo>
                    <a:lnTo>
                      <a:pt x="7376160" y="7414260"/>
                    </a:lnTo>
                    <a:lnTo>
                      <a:pt x="0" y="741426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</p:spPr>
        <p:txBody>
          <a:bodyPr anchor="b">
            <a:noAutofit/>
          </a:bodyPr>
          <a:lstStyle>
            <a:lvl1pPr>
              <a:defRPr sz="3200" b="1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3451225"/>
            <a:ext cx="5823857" cy="892175"/>
          </a:xfrm>
        </p:spPr>
        <p:txBody>
          <a:bodyPr/>
          <a:lstStyle>
            <a:lvl1pPr>
              <a:defRPr b="0" spc="0" baseline="0">
                <a:solidFill>
                  <a:srgbClr val="ABCEEF"/>
                </a:solidFill>
              </a:defRPr>
            </a:lvl1pPr>
          </a:lstStyle>
          <a:p>
            <a:pPr lvl="0"/>
            <a:r>
              <a:rPr lang="en-US" dirty="0"/>
              <a:t>Subtitle for transition is at 18pt Arial font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58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Bullet title style in Arial Bold 24pt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454151"/>
            <a:ext cx="8242300" cy="4530089"/>
          </a:xfrm>
        </p:spPr>
        <p:txBody>
          <a:bodyPr/>
          <a:lstStyle>
            <a:lvl2pPr>
              <a:spcAft>
                <a:spcPts val="600"/>
              </a:spcAft>
              <a:defRPr/>
            </a:lvl2pPr>
            <a:lvl4pPr>
              <a:spcAft>
                <a:spcPts val="600"/>
              </a:spcAft>
              <a:defRPr/>
            </a:lvl4pPr>
            <a:lvl6pPr>
              <a:spcAft>
                <a:spcPts val="600"/>
              </a:spcAft>
              <a:defRPr/>
            </a:lvl6pPr>
          </a:lstStyle>
          <a:p>
            <a:pPr lvl="1"/>
            <a:r>
              <a:rPr lang="en-US" dirty="0"/>
              <a:t>First bullet (square bullet) is at 18pt Arial font</a:t>
            </a:r>
          </a:p>
          <a:p>
            <a:pPr lvl="3"/>
            <a:r>
              <a:rPr lang="en-US" dirty="0"/>
              <a:t>Secondary bullet (square bullet) is at 16pt Arial font</a:t>
            </a:r>
          </a:p>
          <a:p>
            <a:pPr lvl="5"/>
            <a:r>
              <a:rPr lang="en-US" dirty="0"/>
              <a:t>Tertiary bullet (square bullet) is at 14pt Arial font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3390" y="888459"/>
            <a:ext cx="8232775" cy="4079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  <p:sp>
        <p:nvSpPr>
          <p:cNvPr id="15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5783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>
              <a:spcAft>
                <a:spcPts val="0"/>
              </a:spcAft>
            </a:pPr>
            <a:endParaRPr lang="en-US" dirty="0"/>
          </a:p>
          <a:p>
            <a:pPr lvl="1"/>
            <a:r>
              <a:rPr lang="en-US" dirty="0"/>
              <a:t>Footnotes in Arial font, 9pt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671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>
              <a:defRPr sz="2400" baseline="0"/>
            </a:lvl1pPr>
          </a:lstStyle>
          <a:p>
            <a:r>
              <a:rPr lang="en-US" dirty="0"/>
              <a:t>Chart graphic slide title in Arial Bold 24pt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451959"/>
            <a:ext cx="8232775" cy="453736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spcAft>
                <a:spcPts val="600"/>
              </a:spcAft>
              <a:defRPr sz="1800" baseline="0"/>
            </a:lvl2pPr>
            <a:lvl3pPr>
              <a:spcAft>
                <a:spcPts val="300"/>
              </a:spcAft>
              <a:defRPr baseline="0"/>
            </a:lvl3pPr>
            <a:lvl4pPr>
              <a:spcAft>
                <a:spcPts val="6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600"/>
              </a:spcAft>
              <a:defRPr/>
            </a:lvl6pPr>
          </a:lstStyle>
          <a:p>
            <a:pPr lvl="1"/>
            <a:r>
              <a:rPr lang="en-US" dirty="0"/>
              <a:t>First bullet (square bullet) is at 18pt Arial font</a:t>
            </a:r>
          </a:p>
          <a:p>
            <a:pPr lvl="3"/>
            <a:r>
              <a:rPr lang="en-US" dirty="0"/>
              <a:t>Secondary bullet (square bullet) is at 16pt Arial font</a:t>
            </a:r>
          </a:p>
          <a:p>
            <a:pPr lvl="5"/>
            <a:r>
              <a:rPr lang="en-US" dirty="0"/>
              <a:t>Tertiary bullet (square bullet) is at 14pt Arial font</a:t>
            </a:r>
          </a:p>
        </p:txBody>
      </p:sp>
      <p:sp>
        <p:nvSpPr>
          <p:cNvPr id="19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3390" y="888459"/>
            <a:ext cx="8232775" cy="4079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  <p:sp>
        <p:nvSpPr>
          <p:cNvPr id="13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5783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>
              <a:spcAft>
                <a:spcPts val="0"/>
              </a:spcAft>
            </a:pPr>
            <a:endParaRPr lang="en-US" dirty="0"/>
          </a:p>
          <a:p>
            <a:pPr lvl="1"/>
            <a:r>
              <a:rPr lang="en-US" dirty="0"/>
              <a:t>Footnotes in Arial font, 9pt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421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679" y="476356"/>
            <a:ext cx="8242106" cy="413900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/>
              <a:t>Title only slide in Arial Bold 24pt Click to edit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3390" y="888459"/>
            <a:ext cx="8232775" cy="4079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  <p:sp>
        <p:nvSpPr>
          <p:cNvPr id="12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5783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>
              <a:spcAft>
                <a:spcPts val="0"/>
              </a:spcAft>
            </a:pPr>
            <a:endParaRPr lang="en-US" dirty="0"/>
          </a:p>
          <a:p>
            <a:pPr lvl="1"/>
            <a:r>
              <a:rPr lang="en-US" dirty="0"/>
              <a:t>Footnotes in Arial font, 9pt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97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two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382520"/>
            <a:ext cx="4025900" cy="351504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6037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2"/>
                </a:solidFill>
              </a:defRPr>
            </a:lvl2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0"/>
              </a:spcAft>
            </a:pPr>
            <a:r>
              <a:rPr lang="en-US"/>
              <a:t>Third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48200" y="2377440"/>
            <a:ext cx="4051300" cy="3520004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61963" y="1454151"/>
            <a:ext cx="4021137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92722" indent="0" algn="ctr">
              <a:buFontTx/>
              <a:buNone/>
              <a:defRPr/>
            </a:lvl2pPr>
            <a:lvl3pPr marL="3756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21"/>
          </p:nvPr>
        </p:nvSpPr>
        <p:spPr>
          <a:xfrm>
            <a:off x="4648200" y="1454151"/>
            <a:ext cx="405130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92722" indent="0" algn="ctr">
              <a:buFontTx/>
              <a:buNone/>
              <a:defRPr/>
            </a:lvl2pPr>
            <a:lvl3pPr marL="3756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195406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thirds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400" baseline="0"/>
            </a:lvl1pPr>
          </a:lstStyle>
          <a:p>
            <a:r>
              <a:rPr lang="en-US" dirty="0"/>
              <a:t>Two-thirds slide with Text, Image or Chart in Arial 24pt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5879592" y="1457151"/>
            <a:ext cx="2807208" cy="4527089"/>
          </a:xfrm>
          <a:prstGeom prst="rect">
            <a:avLst/>
          </a:prstGeom>
        </p:spPr>
        <p:txBody>
          <a:bodyPr/>
          <a:lstStyle>
            <a:lvl1pPr marL="120650" marR="0" indent="-120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&gt;"/>
              <a:tabLst/>
              <a:defRPr/>
            </a:lvl1pPr>
            <a:lvl2pPr>
              <a:defRPr sz="1800"/>
            </a:lvl2pPr>
            <a:lvl3pPr>
              <a:defRPr sz="1800"/>
            </a:lvl3pPr>
          </a:lstStyle>
          <a:p>
            <a:pPr lvl="1"/>
            <a:r>
              <a:rPr lang="en-US" dirty="0"/>
              <a:t>First bullet (square bullet) is at 18pt Arial font</a:t>
            </a:r>
          </a:p>
          <a:p>
            <a:pPr lvl="3"/>
            <a:r>
              <a:rPr lang="en-US" dirty="0"/>
              <a:t>Secondary bullet (square bullet) is at 16pt Arial font</a:t>
            </a:r>
          </a:p>
          <a:p>
            <a:pPr lvl="5"/>
            <a:r>
              <a:rPr lang="en-US" dirty="0"/>
              <a:t>Tertiary bullet (square bullet) is at 14pt Arial font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457200" y="1455767"/>
            <a:ext cx="5157216" cy="4527415"/>
          </a:xfrm>
          <a:prstGeom prst="rect">
            <a:avLst/>
          </a:prstGeom>
        </p:spPr>
        <p:txBody>
          <a:bodyPr lIns="9144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&gt;"/>
              <a:tabLst/>
              <a:defRPr/>
            </a:lvl1pPr>
            <a:lvl2pPr marL="182880" algn="l">
              <a:defRPr sz="18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400" baseline="0"/>
            </a:lvl5pPr>
          </a:lstStyle>
          <a:p>
            <a:pPr lvl="1"/>
            <a:r>
              <a:rPr lang="en-US" dirty="0"/>
              <a:t>First bullet (square bullet) is at 18pt Arial font</a:t>
            </a:r>
          </a:p>
          <a:p>
            <a:pPr lvl="3"/>
            <a:r>
              <a:rPr lang="en-US" dirty="0"/>
              <a:t>Secondary bullet (square bullet) is at 16pt Arial font</a:t>
            </a:r>
          </a:p>
          <a:p>
            <a:pPr lvl="5"/>
            <a:r>
              <a:rPr lang="en-US" dirty="0"/>
              <a:t>Tertiary bullet (square bullet) is at 14pt Arial font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14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3390" y="888459"/>
            <a:ext cx="8232775" cy="4079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  <p:sp>
        <p:nvSpPr>
          <p:cNvPr id="13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59105" y="6080125"/>
            <a:ext cx="6667119" cy="45783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>
              <a:spcAft>
                <a:spcPts val="0"/>
              </a:spcAft>
            </a:pPr>
            <a:endParaRPr lang="en-US" dirty="0"/>
          </a:p>
          <a:p>
            <a:pPr lvl="1"/>
            <a:r>
              <a:rPr lang="en-US" dirty="0"/>
              <a:t>Footnotes in Arial font, 9pt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868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400" baseline="0"/>
            </a:lvl1pPr>
          </a:lstStyle>
          <a:p>
            <a:r>
              <a:rPr lang="en-US" dirty="0"/>
              <a:t>One-third slide with Text, Image or Chart in Arial 24pt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3529584" y="1455006"/>
            <a:ext cx="5157216" cy="45292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&gt;"/>
              <a:tabLst/>
              <a:defRPr/>
            </a:lvl1pPr>
            <a:lvl2pPr>
              <a:defRPr sz="1800"/>
            </a:lvl2pPr>
          </a:lstStyle>
          <a:p>
            <a:pPr lvl="1"/>
            <a:r>
              <a:rPr lang="en-US" dirty="0"/>
              <a:t>First bullet (square bullet) is at 18pt Arial font</a:t>
            </a:r>
          </a:p>
          <a:p>
            <a:pPr lvl="3"/>
            <a:r>
              <a:rPr lang="en-US" dirty="0"/>
              <a:t>Secondary bullet (square bullet) is at 16pt Arial font</a:t>
            </a:r>
          </a:p>
          <a:p>
            <a:pPr lvl="5"/>
            <a:r>
              <a:rPr lang="en-US" dirty="0"/>
              <a:t>Tertiary bullet (square bullet) is at 14pt Arial font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" y="1451196"/>
            <a:ext cx="2807208" cy="452923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&gt;"/>
              <a:tabLst/>
              <a:defRPr/>
            </a:lvl1pPr>
            <a:lvl2pPr>
              <a:defRPr sz="1800"/>
            </a:lvl2pPr>
          </a:lstStyle>
          <a:p>
            <a:pPr lvl="1"/>
            <a:r>
              <a:rPr lang="en-US" dirty="0"/>
              <a:t>First bullet (square bullet) is at 18pt Arial font</a:t>
            </a:r>
          </a:p>
          <a:p>
            <a:pPr lvl="3"/>
            <a:r>
              <a:rPr lang="en-US" dirty="0"/>
              <a:t>Secondary bullet (square bullet) is at 16pt Arial font</a:t>
            </a:r>
          </a:p>
          <a:p>
            <a:pPr lvl="5"/>
            <a:r>
              <a:rPr lang="en-US" dirty="0"/>
              <a:t>Tertiary bullet (square bullet) is at 14pt Arial font</a:t>
            </a:r>
          </a:p>
        </p:txBody>
      </p:sp>
      <p:sp>
        <p:nvSpPr>
          <p:cNvPr id="16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2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5783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>
              <a:spcAft>
                <a:spcPts val="0"/>
              </a:spcAft>
            </a:pPr>
            <a:endParaRPr lang="en-US" dirty="0"/>
          </a:p>
          <a:p>
            <a:pPr lvl="1"/>
            <a:r>
              <a:rPr lang="en-US" dirty="0"/>
              <a:t>Footnotes in Arial font, 9pt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3390" y="888459"/>
            <a:ext cx="8232775" cy="4079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  <p:sp>
        <p:nvSpPr>
          <p:cNvPr id="21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758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400" baseline="0"/>
            </a:lvl1pPr>
          </a:lstStyle>
          <a:p>
            <a:r>
              <a:rPr lang="en-US" dirty="0"/>
              <a:t>Half Image with Text, Image or Chart in Arial Bold 24pt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4718304" y="1456243"/>
            <a:ext cx="3981196" cy="4522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&gt;"/>
              <a:tabLst/>
              <a:defRPr/>
            </a:lvl1pPr>
            <a:lvl2pPr>
              <a:defRPr sz="1800"/>
            </a:lvl2pPr>
          </a:lstStyle>
          <a:p>
            <a:pPr lvl="1"/>
            <a:r>
              <a:rPr lang="en-US" dirty="0"/>
              <a:t>First bullet (square bullet) is at 18pt Arial font</a:t>
            </a:r>
          </a:p>
          <a:p>
            <a:pPr lvl="3"/>
            <a:r>
              <a:rPr lang="en-US" dirty="0"/>
              <a:t>Secondary bullet (square bullet) is at 16pt Arial font</a:t>
            </a:r>
          </a:p>
          <a:p>
            <a:pPr lvl="5"/>
            <a:r>
              <a:rPr lang="en-US" dirty="0"/>
              <a:t>Tertiary bullet (square bullet) is at 14pt Arial font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 hasCustomPrompt="1"/>
          </p:nvPr>
        </p:nvSpPr>
        <p:spPr>
          <a:xfrm>
            <a:off x="457200" y="1457038"/>
            <a:ext cx="3968496" cy="4522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&gt;"/>
              <a:tabLst/>
              <a:defRPr/>
            </a:lvl1pPr>
            <a:lvl2pPr>
              <a:defRPr sz="1800"/>
            </a:lvl2pPr>
          </a:lstStyle>
          <a:p>
            <a:pPr lvl="1"/>
            <a:r>
              <a:rPr lang="en-US" dirty="0"/>
              <a:t>First bullet (square bullet) is at 18pt Arial font</a:t>
            </a:r>
          </a:p>
          <a:p>
            <a:pPr lvl="3"/>
            <a:r>
              <a:rPr lang="en-US" dirty="0"/>
              <a:t>Secondary bullet (square bullet) is at 16pt Arial font</a:t>
            </a:r>
          </a:p>
          <a:p>
            <a:pPr lvl="5"/>
            <a:r>
              <a:rPr lang="en-US" dirty="0"/>
              <a:t>Tertiary bullet (square bullet) is at 14pt Arial font</a:t>
            </a:r>
          </a:p>
        </p:txBody>
      </p:sp>
      <p:sp>
        <p:nvSpPr>
          <p:cNvPr id="16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2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5783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>
              <a:spcAft>
                <a:spcPts val="0"/>
              </a:spcAft>
            </a:pPr>
            <a:endParaRPr lang="en-US" dirty="0"/>
          </a:p>
          <a:p>
            <a:pPr lvl="1"/>
            <a:r>
              <a:rPr lang="en-US" dirty="0"/>
              <a:t>Footnotes in Arial font, 9pt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3390" y="888459"/>
            <a:ext cx="8232775" cy="4079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  <p:sp>
        <p:nvSpPr>
          <p:cNvPr id="21" name="Rectangle 6"/>
          <p:cNvSpPr/>
          <p:nvPr userDrawn="1"/>
        </p:nvSpPr>
        <p:spPr>
          <a:xfrm rot="10800000">
            <a:off x="-179617" y="520699"/>
            <a:ext cx="360677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075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n Mas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Arial"/>
              </a:rPr>
              <a:t>03.24.14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32975-EC93-4774-AC74-6AE00E0553D4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Arial"/>
              </a:rPr>
              <a:t>CONFIDENTIAL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54150"/>
            <a:ext cx="8232775" cy="4466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171450" indent="-171450">
              <a:buNone/>
              <a:defRPr sz="3200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“Quote slide on Master Blue with text in white Arial 32pt. Remove the hanging quotation marks by clicking the Decrease List Level button”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05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C Positioning 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7" y="3828797"/>
            <a:ext cx="3905184" cy="24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15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three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6037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2"/>
                </a:solidFill>
              </a:defRPr>
            </a:lvl2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0"/>
              </a:spcAft>
            </a:pPr>
            <a:r>
              <a:rPr lang="en-US"/>
              <a:t>Third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3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78332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three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382520"/>
            <a:ext cx="2654492" cy="3515043"/>
          </a:xfrm>
          <a:noFill/>
        </p:spPr>
        <p:txBody>
          <a:bodyPr/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5" y="6080125"/>
            <a:ext cx="6667119" cy="46037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900" i="0" baseline="0">
                <a:solidFill>
                  <a:schemeClr val="bg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i="0" baseline="0">
                <a:solidFill>
                  <a:schemeClr val="bg2"/>
                </a:solidFill>
              </a:defRPr>
            </a:lvl2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0"/>
              </a:spcAft>
            </a:pPr>
            <a:r>
              <a:rPr lang="en-US"/>
              <a:t>Third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61963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92722" indent="0" algn="ctr">
              <a:buFontTx/>
              <a:buNone/>
              <a:defRPr/>
            </a:lvl2pPr>
            <a:lvl3pPr marL="3756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3" y="2382520"/>
            <a:ext cx="2654492" cy="3515043"/>
          </a:xfrm>
          <a:noFill/>
        </p:spPr>
        <p:txBody>
          <a:bodyPr/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22"/>
          </p:nvPr>
        </p:nvSpPr>
        <p:spPr>
          <a:xfrm>
            <a:off x="3248966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92722" indent="0" algn="ctr">
              <a:buFontTx/>
              <a:buNone/>
              <a:defRPr/>
            </a:lvl2pPr>
            <a:lvl3pPr marL="3756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2382520"/>
            <a:ext cx="2654492" cy="351504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20" name="Content Placeholder 14"/>
          <p:cNvSpPr>
            <a:spLocks noGrp="1"/>
          </p:cNvSpPr>
          <p:nvPr>
            <p:ph sz="quarter" idx="24"/>
          </p:nvPr>
        </p:nvSpPr>
        <p:spPr>
          <a:xfrm>
            <a:off x="6036093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92722" indent="0" algn="ctr">
              <a:buFontTx/>
              <a:buNone/>
              <a:defRPr/>
            </a:lvl2pPr>
            <a:lvl3pPr marL="3756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10913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is AmerisourceBergen?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C0ED68-0F75-4F71-9261-CEB3A8952339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0" y="2590780"/>
            <a:ext cx="8242300" cy="10387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What</a:t>
            </a:r>
            <a:r>
              <a:rPr lang="en-US" baseline="0" dirty="0">
                <a:solidFill>
                  <a:schemeClr val="tx2"/>
                </a:solidFill>
              </a:rPr>
              <a:t> we do:</a:t>
            </a:r>
          </a:p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We shape healthcare delivery with solutions that improve product access, increase supply chain efficiency and enhance patient care.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7195" y="1469003"/>
            <a:ext cx="8242300" cy="76174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Who we are:</a:t>
            </a:r>
          </a:p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AmerisourceBergen is a leading global healthcare solutions company.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Who</a:t>
            </a:r>
            <a:r>
              <a:rPr lang="en-US" sz="2400" baseline="0" dirty="0">
                <a:solidFill>
                  <a:schemeClr val="tx2"/>
                </a:solidFill>
              </a:rPr>
              <a:t> is AmerisourceBergen?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7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and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CDB4CB-C5A1-49CC-9BCE-0ABB5FD48570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30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6098" y="1129449"/>
            <a:ext cx="8517248" cy="5195147"/>
            <a:chOff x="296098" y="1129449"/>
            <a:chExt cx="8517248" cy="5195147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2380721" y="1129449"/>
              <a:ext cx="4695908" cy="5195147"/>
              <a:chOff x="2394496" y="1155625"/>
              <a:chExt cx="4221860" cy="4670701"/>
            </a:xfrm>
          </p:grpSpPr>
          <p:sp>
            <p:nvSpPr>
              <p:cNvPr id="33" name="Rectangle 6"/>
              <p:cNvSpPr/>
              <p:nvPr userDrawn="1"/>
            </p:nvSpPr>
            <p:spPr>
              <a:xfrm rot="5400000">
                <a:off x="2168977" y="1381144"/>
                <a:ext cx="4670701" cy="4219664"/>
              </a:xfrm>
              <a:custGeom>
                <a:avLst/>
                <a:gdLst>
                  <a:gd name="connsiteX0" fmla="*/ 0 w 2890520"/>
                  <a:gd name="connsiteY0" fmla="*/ 0 h 2508884"/>
                  <a:gd name="connsiteX1" fmla="*/ 2890520 w 2890520"/>
                  <a:gd name="connsiteY1" fmla="*/ 0 h 2508884"/>
                  <a:gd name="connsiteX2" fmla="*/ 2890520 w 2890520"/>
                  <a:gd name="connsiteY2" fmla="*/ 2508884 h 2508884"/>
                  <a:gd name="connsiteX3" fmla="*/ 0 w 2890520"/>
                  <a:gd name="connsiteY3" fmla="*/ 2508884 h 2508884"/>
                  <a:gd name="connsiteX4" fmla="*/ 0 w 2890520"/>
                  <a:gd name="connsiteY4" fmla="*/ 0 h 2508884"/>
                  <a:gd name="connsiteX0" fmla="*/ 0 w 2890520"/>
                  <a:gd name="connsiteY0" fmla="*/ 0 h 2508884"/>
                  <a:gd name="connsiteX1" fmla="*/ 2533904 w 2890520"/>
                  <a:gd name="connsiteY1" fmla="*/ 6096 h 2508884"/>
                  <a:gd name="connsiteX2" fmla="*/ 2890520 w 2890520"/>
                  <a:gd name="connsiteY2" fmla="*/ 2508884 h 2508884"/>
                  <a:gd name="connsiteX3" fmla="*/ 0 w 2890520"/>
                  <a:gd name="connsiteY3" fmla="*/ 2508884 h 2508884"/>
                  <a:gd name="connsiteX4" fmla="*/ 0 w 2890520"/>
                  <a:gd name="connsiteY4" fmla="*/ 0 h 2508884"/>
                  <a:gd name="connsiteX0" fmla="*/ 0 w 2890520"/>
                  <a:gd name="connsiteY0" fmla="*/ 6096 h 2514980"/>
                  <a:gd name="connsiteX1" fmla="*/ 2591816 w 2890520"/>
                  <a:gd name="connsiteY1" fmla="*/ 0 h 2514980"/>
                  <a:gd name="connsiteX2" fmla="*/ 2890520 w 2890520"/>
                  <a:gd name="connsiteY2" fmla="*/ 2514980 h 2514980"/>
                  <a:gd name="connsiteX3" fmla="*/ 0 w 2890520"/>
                  <a:gd name="connsiteY3" fmla="*/ 2514980 h 2514980"/>
                  <a:gd name="connsiteX4" fmla="*/ 0 w 2890520"/>
                  <a:gd name="connsiteY4" fmla="*/ 6096 h 2514980"/>
                  <a:gd name="connsiteX0" fmla="*/ 289560 w 2890520"/>
                  <a:gd name="connsiteY0" fmla="*/ 6096 h 2514980"/>
                  <a:gd name="connsiteX1" fmla="*/ 2591816 w 2890520"/>
                  <a:gd name="connsiteY1" fmla="*/ 0 h 2514980"/>
                  <a:gd name="connsiteX2" fmla="*/ 2890520 w 2890520"/>
                  <a:gd name="connsiteY2" fmla="*/ 2514980 h 2514980"/>
                  <a:gd name="connsiteX3" fmla="*/ 0 w 2890520"/>
                  <a:gd name="connsiteY3" fmla="*/ 2514980 h 2514980"/>
                  <a:gd name="connsiteX4" fmla="*/ 289560 w 2890520"/>
                  <a:gd name="connsiteY4" fmla="*/ 6096 h 2514980"/>
                  <a:gd name="connsiteX0" fmla="*/ 374904 w 2890520"/>
                  <a:gd name="connsiteY0" fmla="*/ 6096 h 2514980"/>
                  <a:gd name="connsiteX1" fmla="*/ 2591816 w 2890520"/>
                  <a:gd name="connsiteY1" fmla="*/ 0 h 2514980"/>
                  <a:gd name="connsiteX2" fmla="*/ 2890520 w 2890520"/>
                  <a:gd name="connsiteY2" fmla="*/ 2514980 h 2514980"/>
                  <a:gd name="connsiteX3" fmla="*/ 0 w 2890520"/>
                  <a:gd name="connsiteY3" fmla="*/ 2514980 h 2514980"/>
                  <a:gd name="connsiteX4" fmla="*/ 374904 w 2890520"/>
                  <a:gd name="connsiteY4" fmla="*/ 6096 h 2514980"/>
                  <a:gd name="connsiteX0" fmla="*/ 304800 w 2890520"/>
                  <a:gd name="connsiteY0" fmla="*/ 0 h 2518028"/>
                  <a:gd name="connsiteX1" fmla="*/ 2591816 w 2890520"/>
                  <a:gd name="connsiteY1" fmla="*/ 3048 h 2518028"/>
                  <a:gd name="connsiteX2" fmla="*/ 2890520 w 2890520"/>
                  <a:gd name="connsiteY2" fmla="*/ 2518028 h 2518028"/>
                  <a:gd name="connsiteX3" fmla="*/ 0 w 2890520"/>
                  <a:gd name="connsiteY3" fmla="*/ 2518028 h 2518028"/>
                  <a:gd name="connsiteX4" fmla="*/ 304800 w 2890520"/>
                  <a:gd name="connsiteY4" fmla="*/ 0 h 2518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0520" h="2518028">
                    <a:moveTo>
                      <a:pt x="304800" y="0"/>
                    </a:moveTo>
                    <a:lnTo>
                      <a:pt x="2591816" y="3048"/>
                    </a:lnTo>
                    <a:lnTo>
                      <a:pt x="2890520" y="2518028"/>
                    </a:lnTo>
                    <a:lnTo>
                      <a:pt x="0" y="2518028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 userDrawn="1"/>
            </p:nvSpPr>
            <p:spPr>
              <a:xfrm>
                <a:off x="2651771" y="1677102"/>
                <a:ext cx="3964585" cy="5576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2400" spc="0" dirty="0">
                    <a:solidFill>
                      <a:schemeClr val="bg2">
                        <a:lumMod val="75000"/>
                      </a:schemeClr>
                    </a:solidFill>
                  </a:rPr>
                  <a:t>Global Sourcing &amp; Distribution Services</a:t>
                </a:r>
              </a:p>
            </p:txBody>
          </p:sp>
        </p:grpSp>
        <p:sp>
          <p:nvSpPr>
            <p:cNvPr id="35" name="Rectangle 6"/>
            <p:cNvSpPr/>
            <p:nvPr userDrawn="1"/>
          </p:nvSpPr>
          <p:spPr>
            <a:xfrm rot="16200000">
              <a:off x="87454" y="2840985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820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658380" y="2934927"/>
              <a:ext cx="2490847" cy="26484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spc="0" dirty="0">
                  <a:solidFill>
                    <a:schemeClr val="bg1"/>
                  </a:solidFill>
                </a:rPr>
                <a:t>Pharmacy Solutions</a:t>
              </a:r>
            </a:p>
          </p:txBody>
        </p:sp>
        <p:sp>
          <p:nvSpPr>
            <p:cNvPr id="37" name="Rectangle 6"/>
            <p:cNvSpPr/>
            <p:nvPr userDrawn="1"/>
          </p:nvSpPr>
          <p:spPr>
            <a:xfrm rot="5400000">
              <a:off x="2925855" y="2998586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"/>
            <p:cNvSpPr/>
            <p:nvPr userDrawn="1"/>
          </p:nvSpPr>
          <p:spPr>
            <a:xfrm rot="5400000">
              <a:off x="5763937" y="2579313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 userDrawn="1"/>
          </p:nvSpPr>
          <p:spPr>
            <a:xfrm>
              <a:off x="3479944" y="3128513"/>
              <a:ext cx="2490847" cy="25510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spc="0" dirty="0">
                  <a:solidFill>
                    <a:schemeClr val="bg1"/>
                  </a:solidFill>
                </a:rPr>
                <a:t>Provider Solutions</a:t>
              </a: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6310349" y="2739142"/>
              <a:ext cx="2490847" cy="25364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spc="0" dirty="0">
                  <a:solidFill>
                    <a:schemeClr val="bg1"/>
                  </a:solidFill>
                </a:rPr>
                <a:t>Manufacturer Solutions</a:t>
              </a: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Services and Solutions</a:t>
            </a:r>
          </a:p>
        </p:txBody>
      </p:sp>
    </p:spTree>
    <p:extLst>
      <p:ext uri="{BB962C8B-B14F-4D97-AF65-F5344CB8AC3E}">
        <p14:creationId xmlns:p14="http://schemas.microsoft.com/office/powerpoint/2010/main" val="129072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010" y="470091"/>
            <a:ext cx="8229600" cy="4225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Master title text style in Arial 24pt, sentence case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4152"/>
            <a:ext cx="8229600" cy="44434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/>
              <a:t>07/31/2019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0" y="6528308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0" y="6528308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04248"/>
            <a:ext cx="2112008" cy="993887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18" r:id="rId2"/>
    <p:sldLayoutId id="2147483819" r:id="rId3"/>
    <p:sldLayoutId id="2147483849" r:id="rId4"/>
    <p:sldLayoutId id="2147483851" r:id="rId5"/>
    <p:sldLayoutId id="2147483853" r:id="rId6"/>
    <p:sldLayoutId id="2147483852" r:id="rId7"/>
    <p:sldLayoutId id="2147483846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736" indent="-173038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 kern="1200" baseline="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73038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50000"/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" indent="-173038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25000"/>
        <a:buFont typeface="Arial" panose="020B0604020202020204" pitchFamily="34" charset="0"/>
        <a:buChar char="&gt;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4639"/>
            <a:ext cx="7332934" cy="6918960"/>
            <a:chOff x="0" y="-60960"/>
            <a:chExt cx="7332934" cy="6918960"/>
          </a:xfrm>
        </p:grpSpPr>
        <p:sp>
          <p:nvSpPr>
            <p:cNvPr id="8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356350"/>
            <a:ext cx="844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900" kern="120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fld id="{1F87B6A3-973B-49FF-9787-055A87605A29}" type="datetimeFigureOut">
              <a:rPr lang="en-US" smtClean="0"/>
              <a:pPr/>
              <a:t>07/31/2019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7050" y="6356350"/>
            <a:ext cx="1149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900" dirty="0">
                <a:latin typeface="Arial"/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350000"/>
            <a:ext cx="463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6D1988-50EC-4BB3-865F-87CF946FA9F8}" type="slidenum">
              <a:rPr lang="en-US" smtClean="0">
                <a:latin typeface="Arial"/>
                <a:cs typeface="+mn-cs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3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" y="3748668"/>
            <a:ext cx="3905184" cy="24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679" y="480166"/>
            <a:ext cx="8242106" cy="413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Master title text style in Arial Bold 24pt,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2639" y="6500410"/>
            <a:ext cx="2502319" cy="1530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539B"/>
                </a:solidFill>
                <a:latin typeface="Arial"/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00410"/>
            <a:ext cx="323850" cy="136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17F32975-EC93-4774-AC74-6AE00E0553D4}" type="slidenum">
              <a:rPr lang="en-US" smtClean="0">
                <a:solidFill>
                  <a:srgbClr val="00539B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39B"/>
              </a:solidFill>
              <a:latin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15252" y="6500411"/>
            <a:ext cx="566838" cy="1264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539B"/>
                </a:solidFill>
                <a:latin typeface="Arial"/>
              </a:rPr>
              <a:t>03.24.14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973" y="1446491"/>
            <a:ext cx="8229600" cy="463363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1"/>
            <a:r>
              <a:rPr lang="en-US" dirty="0"/>
              <a:t>First bullet (square bullet) is at 18pt Arial font</a:t>
            </a:r>
          </a:p>
          <a:p>
            <a:pPr lvl="3"/>
            <a:r>
              <a:rPr lang="en-US" dirty="0"/>
              <a:t>Secondary bullet (square bullet) is at 16pt Arial font</a:t>
            </a:r>
          </a:p>
          <a:p>
            <a:pPr lvl="5"/>
            <a:r>
              <a:rPr lang="en-US" dirty="0"/>
              <a:t>Tertiary bullet (square bullet) is at 14pt Arial font</a:t>
            </a:r>
          </a:p>
        </p:txBody>
      </p:sp>
    </p:spTree>
    <p:extLst>
      <p:ext uri="{BB962C8B-B14F-4D97-AF65-F5344CB8AC3E}">
        <p14:creationId xmlns:p14="http://schemas.microsoft.com/office/powerpoint/2010/main" val="297477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  <p:sldLayoutId id="2147483910" r:id="rId26"/>
    <p:sldLayoutId id="2147483911" r:id="rId2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SzTx/>
        <a:buFontTx/>
        <a:buNone/>
        <a:tabLst/>
        <a:defRPr sz="18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274320" marR="0" indent="-173736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SzTx/>
        <a:buFont typeface="Wingdings" pitchFamily="2" charset="2"/>
        <a:buChar char="§"/>
        <a:tabLst/>
        <a:defRPr sz="1800" kern="1200" baseline="0">
          <a:solidFill>
            <a:schemeClr val="bg2"/>
          </a:solidFill>
          <a:latin typeface="+mj-lt"/>
          <a:ea typeface="+mn-ea"/>
          <a:cs typeface="+mn-cs"/>
        </a:defRPr>
      </a:lvl2pPr>
      <a:lvl3pPr marL="285750" marR="0" indent="-28575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bg2"/>
        </a:buClr>
        <a:buSzTx/>
        <a:buFont typeface="Arial" panose="020B0604020202020204" pitchFamily="34" charset="0"/>
        <a:buChar char="-"/>
        <a:tabLst/>
        <a:defRPr sz="16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365760" marR="0" indent="-17145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SzTx/>
        <a:buFont typeface="Wingdings" pitchFamily="2" charset="2"/>
        <a:buChar char="§"/>
        <a:tabLst/>
        <a:defRPr sz="1600" kern="1200" baseline="0">
          <a:solidFill>
            <a:schemeClr val="bg2"/>
          </a:solidFill>
          <a:latin typeface="+mj-lt"/>
          <a:ea typeface="+mn-ea"/>
          <a:cs typeface="+mn-cs"/>
        </a:defRPr>
      </a:lvl4pPr>
      <a:lvl5pPr marL="290513" marR="0" indent="-28575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600"/>
        </a:spcAft>
        <a:buClrTx/>
        <a:buSzTx/>
        <a:buFont typeface="Arial" pitchFamily="34" charset="0"/>
        <a:buChar char="-"/>
        <a:tabLst>
          <a:tab pos="457200" algn="l"/>
        </a:tabLst>
        <a:defRPr sz="140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457200" indent="-174625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400" kern="1200" baseline="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09" y="-11508"/>
            <a:ext cx="8583707" cy="611867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Puerto Rico DC Utilization % Increase- Project A3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518783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513" y="833447"/>
            <a:ext cx="2521044" cy="92908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91423" tIns="45712" rIns="91423" bIns="45712">
            <a:spAutoFit/>
          </a:bodyPr>
          <a:lstStyle/>
          <a:p>
            <a:pPr defTabSz="1065997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750" b="1" dirty="0"/>
              <a:t>Segment/Business Unit </a:t>
            </a:r>
            <a:r>
              <a:rPr lang="en-US" sz="750" b="1" dirty="0">
                <a:solidFill>
                  <a:schemeClr val="accent1"/>
                </a:solidFill>
              </a:rPr>
              <a:t>:  Puerto Rico DC /South East District </a:t>
            </a:r>
          </a:p>
          <a:p>
            <a:pPr defTabSz="1065997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750" b="1" dirty="0"/>
              <a:t>Project Sponsor: </a:t>
            </a:r>
            <a:r>
              <a:rPr lang="en-US" sz="750" b="1" dirty="0">
                <a:solidFill>
                  <a:schemeClr val="accent1"/>
                </a:solidFill>
              </a:rPr>
              <a:t>Augusto Amato</a:t>
            </a:r>
          </a:p>
          <a:p>
            <a:pPr defTabSz="1065997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750" b="1" dirty="0"/>
              <a:t>Project Leader: </a:t>
            </a:r>
            <a:r>
              <a:rPr lang="en-US" sz="750" b="1" dirty="0">
                <a:solidFill>
                  <a:srgbClr val="002B5C"/>
                </a:solidFill>
              </a:rPr>
              <a:t>Alejandro Acevedo</a:t>
            </a:r>
          </a:p>
          <a:p>
            <a:pPr defTabSz="1065997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750" b="1" dirty="0"/>
              <a:t>Kaizen Coach: </a:t>
            </a:r>
            <a:r>
              <a:rPr lang="en-US" sz="750" b="1" dirty="0">
                <a:solidFill>
                  <a:schemeClr val="accent1"/>
                </a:solidFill>
              </a:rPr>
              <a:t>Mark Whitaker</a:t>
            </a:r>
            <a:endParaRPr lang="en-US" sz="750" dirty="0">
              <a:solidFill>
                <a:schemeClr val="accent1"/>
              </a:solidFill>
            </a:endParaRPr>
          </a:p>
          <a:p>
            <a:pPr defTabSz="1065997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750" b="1" dirty="0"/>
              <a:t>Core Team</a:t>
            </a:r>
            <a:r>
              <a:rPr lang="en-US" sz="750" b="1" dirty="0">
                <a:solidFill>
                  <a:schemeClr val="accent1"/>
                </a:solidFill>
              </a:rPr>
              <a:t>: Jesus Lopez, Alejandro Acevedo, Augusto Amato, Ivan Ayala, Irma Medina</a:t>
            </a:r>
          </a:p>
        </p:txBody>
      </p: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248151" y="1954601"/>
            <a:ext cx="2526992" cy="1985885"/>
            <a:chOff x="8380487" y="2142335"/>
            <a:chExt cx="3914775" cy="4339770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8380487" y="2142335"/>
              <a:ext cx="3914775" cy="43397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10639" y="2173288"/>
              <a:ext cx="3131567" cy="6143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228600" indent="-228600">
                <a:buAutoNum type="arabicPeriod"/>
                <a:defRPr/>
              </a:pPr>
              <a:r>
                <a:rPr lang="en-US" sz="900" b="1" dirty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Identify The Problem</a:t>
              </a:r>
              <a:r>
                <a:rPr lang="en-US" sz="1000" dirty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:</a:t>
              </a:r>
            </a:p>
          </p:txBody>
        </p:sp>
      </p:grpSp>
      <p:grpSp>
        <p:nvGrpSpPr>
          <p:cNvPr id="47" name="Group 107"/>
          <p:cNvGrpSpPr>
            <a:grpSpLocks/>
          </p:cNvGrpSpPr>
          <p:nvPr/>
        </p:nvGrpSpPr>
        <p:grpSpPr bwMode="auto">
          <a:xfrm>
            <a:off x="2914879" y="842388"/>
            <a:ext cx="2869292" cy="1890331"/>
            <a:chOff x="4870450" y="1290637"/>
            <a:chExt cx="3987271" cy="2353880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4870450" y="1290637"/>
              <a:ext cx="3914452" cy="1066800"/>
            </a:xfrm>
            <a:prstGeom prst="rect">
              <a:avLst/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lIns="127993" tIns="63996" rIns="127993" bIns="63996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70450" y="1290638"/>
              <a:ext cx="3987271" cy="2353879"/>
            </a:xfrm>
            <a:prstGeom prst="rect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22233" y="1317836"/>
              <a:ext cx="3826989" cy="28743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kern="0" dirty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. Team Created a Process Map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Rectangle 54"/>
          <p:cNvSpPr/>
          <p:nvPr/>
        </p:nvSpPr>
        <p:spPr bwMode="auto">
          <a:xfrm>
            <a:off x="2913006" y="2788279"/>
            <a:ext cx="2866049" cy="3937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TextBox 56"/>
          <p:cNvSpPr txBox="1"/>
          <p:nvPr/>
        </p:nvSpPr>
        <p:spPr bwMode="auto">
          <a:xfrm>
            <a:off x="2981640" y="2812007"/>
            <a:ext cx="239154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4. Analyzed Amount of Off Standard Transactions</a:t>
            </a:r>
            <a:endParaRPr lang="en-US" sz="10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" name="Group 119"/>
          <p:cNvGrpSpPr>
            <a:grpSpLocks/>
          </p:cNvGrpSpPr>
          <p:nvPr/>
        </p:nvGrpSpPr>
        <p:grpSpPr bwMode="auto">
          <a:xfrm>
            <a:off x="5827870" y="685411"/>
            <a:ext cx="3287554" cy="2635269"/>
            <a:chOff x="8223250" y="1290637"/>
            <a:chExt cx="3842279" cy="1957388"/>
          </a:xfrm>
          <a:solidFill>
            <a:schemeClr val="bg1"/>
          </a:solidFill>
        </p:grpSpPr>
        <p:sp>
          <p:nvSpPr>
            <p:cNvPr id="61" name="Rectangle 60"/>
            <p:cNvSpPr/>
            <p:nvPr/>
          </p:nvSpPr>
          <p:spPr>
            <a:xfrm>
              <a:off x="8223250" y="1290637"/>
              <a:ext cx="3842279" cy="195738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142621" y="1297805"/>
              <a:ext cx="905022" cy="21285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FF0000"/>
                  </a:solidFill>
                </a:rPr>
                <a:t>I</a:t>
              </a:r>
              <a:r>
                <a:rPr lang="en-US" sz="800" b="1" dirty="0">
                  <a:solidFill>
                    <a:schemeClr val="accent1"/>
                  </a:solidFill>
                </a:rPr>
                <a:t>mprove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297516" y="1311930"/>
              <a:ext cx="2827220" cy="1714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1" dirty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6. Action Items List</a:t>
              </a:r>
              <a:endParaRPr lang="en-US" sz="1000" b="1" dirty="0">
                <a:solidFill>
                  <a:schemeClr val="accent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5837810" y="3369040"/>
            <a:ext cx="3287140" cy="2784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8" name="TextBox 67"/>
          <p:cNvSpPr txBox="1"/>
          <p:nvPr/>
        </p:nvSpPr>
        <p:spPr bwMode="auto">
          <a:xfrm>
            <a:off x="5937355" y="3407040"/>
            <a:ext cx="2460042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7. Implement Countermeasures: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2111339" y="1981012"/>
            <a:ext cx="63435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efine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352996" y="4247236"/>
            <a:ext cx="238231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2. Grasp The Current Situation: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385" y="4410362"/>
            <a:ext cx="233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Team a SIPOC and  processed mapped the Returns to Vendor  process to identify the opportunities.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2101269" y="4245405"/>
            <a:ext cx="60239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F0000"/>
                </a:solidFill>
              </a:rPr>
              <a:t>M</a:t>
            </a:r>
            <a:r>
              <a:rPr lang="en-US" sz="800" b="1" dirty="0">
                <a:solidFill>
                  <a:schemeClr val="accent1"/>
                </a:solidFill>
              </a:rPr>
              <a:t>easure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5178165" y="2844829"/>
            <a:ext cx="57148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nalyze</a:t>
            </a:r>
          </a:p>
        </p:txBody>
      </p:sp>
      <p:sp>
        <p:nvSpPr>
          <p:cNvPr id="86" name="TextBox 85"/>
          <p:cNvSpPr txBox="1"/>
          <p:nvPr/>
        </p:nvSpPr>
        <p:spPr bwMode="auto">
          <a:xfrm>
            <a:off x="2983866" y="4834551"/>
            <a:ext cx="2193890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5. Analyzed Amount of Time on Off Standard Transactions </a:t>
            </a:r>
            <a:r>
              <a:rPr lang="en-US" sz="1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066" y="2159298"/>
            <a:ext cx="2230794" cy="164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" dirty="0">
                <a:solidFill>
                  <a:srgbClr val="000000"/>
                </a:solidFill>
              </a:rPr>
              <a:t>The Puerto Rico DC has identified that its operations are currently performing with a low utilization Percentage of 44%. Utilization % measures the time the associates are doing work in the warehouse that is measurable.  A cross functional team has been developed to find opportunities to increase this Metric. During the Team meetings, the </a:t>
            </a:r>
            <a:r>
              <a:rPr lang="en-US" sz="720" b="1" dirty="0">
                <a:solidFill>
                  <a:srgbClr val="000000"/>
                </a:solidFill>
              </a:rPr>
              <a:t>DMAIC</a:t>
            </a:r>
            <a:r>
              <a:rPr lang="en-US" sz="720" dirty="0">
                <a:solidFill>
                  <a:srgbClr val="000000"/>
                </a:solidFill>
              </a:rPr>
              <a:t> process was followed and the team was able to use the tools at hand like: </a:t>
            </a:r>
            <a:r>
              <a:rPr lang="en-US" sz="720" b="1" dirty="0">
                <a:solidFill>
                  <a:srgbClr val="000000"/>
                </a:solidFill>
              </a:rPr>
              <a:t>PROCESS MAPS, FISHBONE DIAGRAM, QUICK KAIZEN etc.</a:t>
            </a:r>
            <a:r>
              <a:rPr lang="en-US" sz="720" dirty="0">
                <a:solidFill>
                  <a:srgbClr val="000000"/>
                </a:solidFill>
              </a:rPr>
              <a:t> To help identify root cause and opportunities to improve Utilization % n the Distribution Center.</a:t>
            </a:r>
          </a:p>
          <a:p>
            <a:endParaRPr lang="en-US" sz="750" b="1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5" y="4823980"/>
            <a:ext cx="2296899" cy="75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 bwMode="auto">
          <a:xfrm>
            <a:off x="5051052" y="872429"/>
            <a:ext cx="60239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F0000"/>
                </a:solidFill>
              </a:rPr>
              <a:t>M</a:t>
            </a:r>
            <a:r>
              <a:rPr lang="en-US" sz="800" b="1" dirty="0">
                <a:solidFill>
                  <a:schemeClr val="accent1"/>
                </a:solidFill>
              </a:rPr>
              <a:t>easure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729" y="5156072"/>
            <a:ext cx="82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568D6E-AB33-48AC-A7F4-33A889631536}"/>
              </a:ext>
            </a:extLst>
          </p:cNvPr>
          <p:cNvSpPr/>
          <p:nvPr/>
        </p:nvSpPr>
        <p:spPr bwMode="auto">
          <a:xfrm>
            <a:off x="246956" y="3999850"/>
            <a:ext cx="2503844" cy="27261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C27187-F45B-483C-95E5-C7CBD4064E48}"/>
              </a:ext>
            </a:extLst>
          </p:cNvPr>
          <p:cNvSpPr txBox="1"/>
          <p:nvPr/>
        </p:nvSpPr>
        <p:spPr bwMode="auto">
          <a:xfrm>
            <a:off x="358652" y="4025977"/>
            <a:ext cx="238231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2. Grasp The Current Situation: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C0B06A-3818-4036-A648-DC06B223F906}"/>
              </a:ext>
            </a:extLst>
          </p:cNvPr>
          <p:cNvSpPr txBox="1"/>
          <p:nvPr/>
        </p:nvSpPr>
        <p:spPr>
          <a:xfrm>
            <a:off x="318351" y="4189486"/>
            <a:ext cx="2404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Team completed a SIPOC and  process map to see the opportunities available.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6FF081-5928-451C-8292-2BBBF0C644B6}"/>
              </a:ext>
            </a:extLst>
          </p:cNvPr>
          <p:cNvSpPr txBox="1"/>
          <p:nvPr/>
        </p:nvSpPr>
        <p:spPr bwMode="auto">
          <a:xfrm>
            <a:off x="308609" y="5179312"/>
            <a:ext cx="238231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3. Grasp The Current Situation: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03CBD92-BAA1-456B-AAB5-E4CDD4957EE8}"/>
              </a:ext>
            </a:extLst>
          </p:cNvPr>
          <p:cNvSpPr txBox="1"/>
          <p:nvPr/>
        </p:nvSpPr>
        <p:spPr bwMode="auto">
          <a:xfrm>
            <a:off x="2136484" y="4012639"/>
            <a:ext cx="60239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F0000"/>
                </a:solidFill>
              </a:rPr>
              <a:t>M</a:t>
            </a:r>
            <a:r>
              <a:rPr lang="en-US" sz="800" b="1" dirty="0">
                <a:solidFill>
                  <a:schemeClr val="accent1"/>
                </a:solidFill>
              </a:rPr>
              <a:t>easure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8D755A7-1A9E-427A-9A5F-287B4F362A24}"/>
              </a:ext>
            </a:extLst>
          </p:cNvPr>
          <p:cNvSpPr txBox="1"/>
          <p:nvPr/>
        </p:nvSpPr>
        <p:spPr bwMode="auto">
          <a:xfrm>
            <a:off x="5139753" y="4950068"/>
            <a:ext cx="606841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F0000"/>
                </a:solidFill>
              </a:rPr>
              <a:t>A</a:t>
            </a:r>
            <a:r>
              <a:rPr lang="en-US" sz="800" b="1" dirty="0">
                <a:solidFill>
                  <a:srgbClr val="000000"/>
                </a:solidFill>
              </a:rPr>
              <a:t>nalyze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2D8D94-E7D5-42A6-A0DB-C34ECF334225}"/>
              </a:ext>
            </a:extLst>
          </p:cNvPr>
          <p:cNvSpPr txBox="1"/>
          <p:nvPr/>
        </p:nvSpPr>
        <p:spPr>
          <a:xfrm>
            <a:off x="5900872" y="2191311"/>
            <a:ext cx="3171823" cy="98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Key Action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720" dirty="0"/>
              <a:t>Train Managers and Supervisors on the correct transactions that need to be used and why.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720" dirty="0"/>
              <a:t>Most used transaction survey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720" dirty="0"/>
              <a:t>Associate role transition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C13ECF-0F1F-4604-8EFB-1FDADCFF2DFD}"/>
              </a:ext>
            </a:extLst>
          </p:cNvPr>
          <p:cNvSpPr txBox="1"/>
          <p:nvPr/>
        </p:nvSpPr>
        <p:spPr>
          <a:xfrm>
            <a:off x="7992228" y="3641936"/>
            <a:ext cx="988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</a:rPr>
              <a:t>The process changes have led to help decrease the use of and time on Off standard transactions. This has helped us reach and pass the goal of 50% to 54.7%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748932-AEBE-4598-8BCB-D72F4D1CD620}"/>
              </a:ext>
            </a:extLst>
          </p:cNvPr>
          <p:cNvSpPr txBox="1"/>
          <p:nvPr/>
        </p:nvSpPr>
        <p:spPr bwMode="auto">
          <a:xfrm>
            <a:off x="8213521" y="3487982"/>
            <a:ext cx="65580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F0000"/>
                </a:solidFill>
              </a:rPr>
              <a:t>C</a:t>
            </a:r>
            <a:r>
              <a:rPr lang="en-US" sz="800" b="1" dirty="0">
                <a:solidFill>
                  <a:schemeClr val="accent1"/>
                </a:solidFill>
              </a:rPr>
              <a:t>ontro</a:t>
            </a:r>
            <a:r>
              <a:rPr lang="en-US" sz="800" dirty="0">
                <a:solidFill>
                  <a:schemeClr val="accent1"/>
                </a:solidFill>
              </a:rPr>
              <a:t>l</a:t>
            </a:r>
            <a:endParaRPr lang="en-US" sz="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2401F-E7B3-4E15-A40A-26CB568E5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36" y="4236426"/>
            <a:ext cx="2334659" cy="970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8EC48D-FCB9-4C17-BE1D-9AB3E197D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863" y="1066081"/>
            <a:ext cx="2694967" cy="16485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5AFC48-36A3-4448-B2EB-654943286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907" y="973577"/>
            <a:ext cx="3123071" cy="113316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5914789-34A9-4869-B339-155FF092A8E4}"/>
              </a:ext>
            </a:extLst>
          </p:cNvPr>
          <p:cNvSpPr txBox="1"/>
          <p:nvPr/>
        </p:nvSpPr>
        <p:spPr>
          <a:xfrm>
            <a:off x="5937837" y="4397036"/>
            <a:ext cx="742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B5C"/>
                </a:solidFill>
              </a:rPr>
              <a:t>Financials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5CBEFC-AC14-4619-BBDE-D3B54F086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092" y="3641832"/>
            <a:ext cx="2003559" cy="778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2C0FA5-CCD5-4FE1-BDCD-71E83AB5F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593" y="5461715"/>
            <a:ext cx="2135740" cy="1199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194D4B-C34F-4862-BCED-07BF878E92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5962" y="3202764"/>
            <a:ext cx="2780136" cy="15762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0611C6-CCB8-4097-BFF7-9D8855B7AE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1635" y="5206960"/>
            <a:ext cx="2780136" cy="14541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9D7ECA-C09C-4353-8E9A-D8D9833E6F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7355" y="4572612"/>
            <a:ext cx="3135340" cy="15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69026"/>
      </p:ext>
    </p:extLst>
  </p:cSld>
  <p:clrMapOvr>
    <a:masterClrMapping/>
  </p:clrMapOvr>
</p:sld>
</file>

<file path=ppt/theme/theme1.xml><?xml version="1.0" encoding="utf-8"?>
<a:theme xmlns:a="http://schemas.openxmlformats.org/drawingml/2006/main" name="AmerisourceBergen_Overview_GSMR_5-15-14">
  <a:themeElements>
    <a:clrScheme name="ABC CUSTOM COLOR PALETTE">
      <a:dk1>
        <a:srgbClr val="636466"/>
      </a:dk1>
      <a:lt1>
        <a:srgbClr val="FFFFFF"/>
      </a:lt1>
      <a:dk2>
        <a:srgbClr val="00539B"/>
      </a:dk2>
      <a:lt2>
        <a:srgbClr val="7F7F7F"/>
      </a:lt2>
      <a:accent1>
        <a:srgbClr val="002551"/>
      </a:accent1>
      <a:accent2>
        <a:srgbClr val="6A8E37"/>
      </a:accent2>
      <a:accent3>
        <a:srgbClr val="720049"/>
      </a:accent3>
      <a:accent4>
        <a:srgbClr val="4B89A8"/>
      </a:accent4>
      <a:accent5>
        <a:srgbClr val="DBAF42"/>
      </a:accent5>
      <a:accent6>
        <a:srgbClr val="575859"/>
      </a:accent6>
      <a:hlink>
        <a:srgbClr val="00746D"/>
      </a:hlink>
      <a:folHlink>
        <a:srgbClr val="008BB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sourceBergen V1.0" id="{94F442DE-6A15-4BED-87C4-F35B814F9CFA}" vid="{802B3CEE-655D-453D-A8DF-ACE83B3CAC6F}"/>
    </a:ext>
  </a:extLst>
</a:theme>
</file>

<file path=ppt/theme/theme2.xml><?xml version="1.0" encoding="utf-8"?>
<a:theme xmlns:a="http://schemas.openxmlformats.org/drawingml/2006/main" name="Transition and Title Slides with Color">
  <a:themeElements>
    <a:clrScheme name="AmerisourceBergen">
      <a:dk1>
        <a:srgbClr val="000000"/>
      </a:dk1>
      <a:lt1>
        <a:srgbClr val="FFFFFF"/>
      </a:lt1>
      <a:dk2>
        <a:srgbClr val="00539B"/>
      </a:dk2>
      <a:lt2>
        <a:srgbClr val="424344"/>
      </a:lt2>
      <a:accent1>
        <a:srgbClr val="002B5C"/>
      </a:accent1>
      <a:accent2>
        <a:srgbClr val="F7C64C"/>
      </a:accent2>
      <a:accent3>
        <a:srgbClr val="820053"/>
      </a:accent3>
      <a:accent4>
        <a:srgbClr val="569BBE"/>
      </a:accent4>
      <a:accent5>
        <a:srgbClr val="78A13F"/>
      </a:accent5>
      <a:accent6>
        <a:srgbClr val="636466"/>
      </a:accent6>
      <a:hlink>
        <a:srgbClr val="00746D"/>
      </a:hlink>
      <a:folHlink>
        <a:srgbClr val="008BB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sourceBergen V1.0" id="{94F442DE-6A15-4BED-87C4-F35B814F9CFA}" vid="{609EE012-9308-4790-9E0A-16063989E694}"/>
    </a:ext>
  </a:extLst>
</a:theme>
</file>

<file path=ppt/theme/theme3.xml><?xml version="1.0" encoding="utf-8"?>
<a:theme xmlns:a="http://schemas.openxmlformats.org/drawingml/2006/main" name="Full Blue Blank Slide">
  <a:themeElements>
    <a:clrScheme name="AmerisourceBergen">
      <a:dk1>
        <a:srgbClr val="000000"/>
      </a:dk1>
      <a:lt1>
        <a:srgbClr val="FFFFFF"/>
      </a:lt1>
      <a:dk2>
        <a:srgbClr val="00539B"/>
      </a:dk2>
      <a:lt2>
        <a:srgbClr val="424344"/>
      </a:lt2>
      <a:accent1>
        <a:srgbClr val="002B5C"/>
      </a:accent1>
      <a:accent2>
        <a:srgbClr val="F7C64C"/>
      </a:accent2>
      <a:accent3>
        <a:srgbClr val="820053"/>
      </a:accent3>
      <a:accent4>
        <a:srgbClr val="569BBE"/>
      </a:accent4>
      <a:accent5>
        <a:srgbClr val="78A13F"/>
      </a:accent5>
      <a:accent6>
        <a:srgbClr val="636466"/>
      </a:accent6>
      <a:hlink>
        <a:srgbClr val="00746D"/>
      </a:hlink>
      <a:folHlink>
        <a:srgbClr val="008BB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sourceBergen V1.0" id="{94F442DE-6A15-4BED-87C4-F35B814F9CFA}" vid="{B33E35C7-6570-4BBE-B406-68A017FA49CB}"/>
    </a:ext>
  </a:extLst>
</a:theme>
</file>

<file path=ppt/theme/theme4.xml><?xml version="1.0" encoding="utf-8"?>
<a:theme xmlns:a="http://schemas.openxmlformats.org/drawingml/2006/main" name="ABC Brand Positioning Line Statement End Slide">
  <a:themeElements>
    <a:clrScheme name="AmerisourceBergen">
      <a:dk1>
        <a:srgbClr val="000000"/>
      </a:dk1>
      <a:lt1>
        <a:srgbClr val="FFFFFF"/>
      </a:lt1>
      <a:dk2>
        <a:srgbClr val="00539B"/>
      </a:dk2>
      <a:lt2>
        <a:srgbClr val="424344"/>
      </a:lt2>
      <a:accent1>
        <a:srgbClr val="002B5C"/>
      </a:accent1>
      <a:accent2>
        <a:srgbClr val="F7C64C"/>
      </a:accent2>
      <a:accent3>
        <a:srgbClr val="820053"/>
      </a:accent3>
      <a:accent4>
        <a:srgbClr val="569BBE"/>
      </a:accent4>
      <a:accent5>
        <a:srgbClr val="78A13F"/>
      </a:accent5>
      <a:accent6>
        <a:srgbClr val="636466"/>
      </a:accent6>
      <a:hlink>
        <a:srgbClr val="00746D"/>
      </a:hlink>
      <a:folHlink>
        <a:srgbClr val="008BB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sourceBergen V1.0" id="{94F442DE-6A15-4BED-87C4-F35B814F9CFA}" vid="{D0C99891-23A1-4F48-B285-7DCD71EE7225}"/>
    </a:ext>
  </a:extLst>
</a:theme>
</file>

<file path=ppt/theme/theme5.xml><?xml version="1.0" encoding="utf-8"?>
<a:theme xmlns:a="http://schemas.openxmlformats.org/drawingml/2006/main" name="abc_pptx_4x3_v1_0314">
  <a:themeElements>
    <a:clrScheme name="Andrew Schultz Chart Colors">
      <a:dk1>
        <a:srgbClr val="000000"/>
      </a:dk1>
      <a:lt1>
        <a:srgbClr val="FFFFFF"/>
      </a:lt1>
      <a:dk2>
        <a:srgbClr val="00539B"/>
      </a:dk2>
      <a:lt2>
        <a:srgbClr val="636466"/>
      </a:lt2>
      <a:accent1>
        <a:srgbClr val="002551"/>
      </a:accent1>
      <a:accent2>
        <a:srgbClr val="6A8E37"/>
      </a:accent2>
      <a:accent3>
        <a:srgbClr val="720049"/>
      </a:accent3>
      <a:accent4>
        <a:srgbClr val="4B89A8"/>
      </a:accent4>
      <a:accent5>
        <a:srgbClr val="DBAF42"/>
      </a:accent5>
      <a:accent6>
        <a:srgbClr val="575859"/>
      </a:accent6>
      <a:hlink>
        <a:srgbClr val="00746D"/>
      </a:hlink>
      <a:folHlink>
        <a:srgbClr val="008BB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laceholderData xmlns:i="http://www.w3.org/2001/XMLSchema-instance" xmlns="http://firmglobal.com/Confirmit/reporting/powerpoint/09-09-2009" i:type="TextPlaceholderData">
  <ActiveFilterSummarySupport>Unsupported</ActiveFilterSummarySupport>
  <ChartSupport>Unsupported</ChartSupport>
  <ChartImageSupport>Unsupported</ChartImageSupport>
  <EmbeddedTableSupport>Unsupported</EmbeddedTableSupport>
  <GaugeImageSupport>Unsupported</GaugeImageSupport>
  <PageTitleSupport>Unsupported</PageTitleSupport>
  <QuestionnaireTextSupport>Enabled</QuestionnaireTextSupport>
  <TableSupport>Unsupported</TableSupport>
  <TextSupport>Disabled</TextSupport>
</PlaceholderData>
</file>

<file path=customXml/itemProps1.xml><?xml version="1.0" encoding="utf-8"?>
<ds:datastoreItem xmlns:ds="http://schemas.openxmlformats.org/officeDocument/2006/customXml" ds:itemID="{31CE28EC-8A0D-4CDD-B33F-E1A0DF0ECBF4}">
  <ds:schemaRefs>
    <ds:schemaRef ds:uri="http://firmglobal.com/Confirmit/reporting/powerpoint/09-09-20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AmerisourceBergen_Overview_GSMR_5-15-14.potx</Template>
  <TotalTime>10017</TotalTime>
  <Words>315</Words>
  <Application>Microsoft Office PowerPoint</Application>
  <PresentationFormat>On-screen Show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Wingdings</vt:lpstr>
      <vt:lpstr>AmerisourceBergen_Overview_GSMR_5-15-14</vt:lpstr>
      <vt:lpstr>Transition and Title Slides with Color</vt:lpstr>
      <vt:lpstr>Full Blue Blank Slide</vt:lpstr>
      <vt:lpstr>ABC Brand Positioning Line Statement End Slide</vt:lpstr>
      <vt:lpstr>abc_pptx_4x3_v1_0314</vt:lpstr>
      <vt:lpstr>Puerto Rico DC Utilization % Increase- Project A3</vt:lpstr>
    </vt:vector>
  </TitlesOfParts>
  <Company>AmerisourceBergen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OnMessage</dc:creator>
  <cp:lastModifiedBy>Acevedo, Alejandro</cp:lastModifiedBy>
  <cp:revision>1735</cp:revision>
  <cp:lastPrinted>2019-07-30T18:28:16Z</cp:lastPrinted>
  <dcterms:created xsi:type="dcterms:W3CDTF">2014-02-16T00:30:50Z</dcterms:created>
  <dcterms:modified xsi:type="dcterms:W3CDTF">2019-07-31T19:41:03Z</dcterms:modified>
</cp:coreProperties>
</file>