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135" autoAdjust="0"/>
    <p:restoredTop sz="95297" autoAdjust="0"/>
  </p:normalViewPr>
  <p:slideViewPr>
    <p:cSldViewPr snapToGrid="0">
      <p:cViewPr>
        <p:scale>
          <a:sx n="120" d="100"/>
          <a:sy n="120" d="100"/>
        </p:scale>
        <p:origin x="11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evedo, Alejandro" userId="c165cb35-0486-4779-9d7f-87fda90b40de" providerId="ADAL" clId="{F685CD8F-99C4-42F7-987E-E67B5CBED16D}"/>
    <pc:docChg chg="custSel modSld">
      <pc:chgData name="Acevedo, Alejandro" userId="c165cb35-0486-4779-9d7f-87fda90b40de" providerId="ADAL" clId="{F685CD8F-99C4-42F7-987E-E67B5CBED16D}" dt="2021-07-23T12:38:09.297" v="0" actId="313"/>
      <pc:docMkLst>
        <pc:docMk/>
      </pc:docMkLst>
      <pc:sldChg chg="modSp mod">
        <pc:chgData name="Acevedo, Alejandro" userId="c165cb35-0486-4779-9d7f-87fda90b40de" providerId="ADAL" clId="{F685CD8F-99C4-42F7-987E-E67B5CBED16D}" dt="2021-07-23T12:38:09.297" v="0" actId="313"/>
        <pc:sldMkLst>
          <pc:docMk/>
          <pc:sldMk cId="88558357" sldId="256"/>
        </pc:sldMkLst>
        <pc:spChg chg="mod">
          <ac:chgData name="Acevedo, Alejandro" userId="c165cb35-0486-4779-9d7f-87fda90b40de" providerId="ADAL" clId="{F685CD8F-99C4-42F7-987E-E67B5CBED16D}" dt="2021-07-23T12:38:09.297" v="0" actId="313"/>
          <ac:spMkLst>
            <pc:docMk/>
            <pc:sldMk cId="88558357" sldId="256"/>
            <ac:spMk id="27" creationId="{6A734FF9-8B20-4319-815E-D3F3A8E45FC6}"/>
          </ac:spMkLst>
        </pc:spChg>
      </pc:sldChg>
    </pc:docChg>
  </pc:docChgLst>
  <pc:docChgLst>
    <pc:chgData name="Acevedo, Alejandro" userId="c165cb35-0486-4779-9d7f-87fda90b40de" providerId="ADAL" clId="{9A6AE4B3-3A96-4733-BD6B-F01C9C0F3743}"/>
    <pc:docChg chg="custSel modSld">
      <pc:chgData name="Acevedo, Alejandro" userId="c165cb35-0486-4779-9d7f-87fda90b40de" providerId="ADAL" clId="{9A6AE4B3-3A96-4733-BD6B-F01C9C0F3743}" dt="2021-11-01T18:03:57.015" v="0" actId="33524"/>
      <pc:docMkLst>
        <pc:docMk/>
      </pc:docMkLst>
      <pc:sldChg chg="modSp mod">
        <pc:chgData name="Acevedo, Alejandro" userId="c165cb35-0486-4779-9d7f-87fda90b40de" providerId="ADAL" clId="{9A6AE4B3-3A96-4733-BD6B-F01C9C0F3743}" dt="2021-11-01T18:03:57.015" v="0" actId="33524"/>
        <pc:sldMkLst>
          <pc:docMk/>
          <pc:sldMk cId="88558357" sldId="256"/>
        </pc:sldMkLst>
        <pc:graphicFrameChg chg="modGraphic">
          <ac:chgData name="Acevedo, Alejandro" userId="c165cb35-0486-4779-9d7f-87fda90b40de" providerId="ADAL" clId="{9A6AE4B3-3A96-4733-BD6B-F01C9C0F3743}" dt="2021-11-01T18:03:57.015" v="0" actId="33524"/>
          <ac:graphicFrameMkLst>
            <pc:docMk/>
            <pc:sldMk cId="88558357" sldId="256"/>
            <ac:graphicFrameMk id="8" creationId="{4EA9EA8A-F45F-4225-AC32-109D05D31E2E}"/>
          </ac:graphicFrameMkLst>
        </pc:graphicFrameChg>
      </pc:sldChg>
    </pc:docChg>
  </pc:docChgLst>
  <pc:docChgLst>
    <pc:chgData name="Acevedo, Alejandro" userId="c165cb35-0486-4779-9d7f-87fda90b40de" providerId="ADAL" clId="{81B42BD2-6BD3-4181-A7A4-5E188445540C}"/>
    <pc:docChg chg="undo custSel modSld">
      <pc:chgData name="Acevedo, Alejandro" userId="c165cb35-0486-4779-9d7f-87fda90b40de" providerId="ADAL" clId="{81B42BD2-6BD3-4181-A7A4-5E188445540C}" dt="2021-07-14T13:54:11.906" v="2119" actId="313"/>
      <pc:docMkLst>
        <pc:docMk/>
      </pc:docMkLst>
      <pc:sldChg chg="addSp delSp modSp mod">
        <pc:chgData name="Acevedo, Alejandro" userId="c165cb35-0486-4779-9d7f-87fda90b40de" providerId="ADAL" clId="{81B42BD2-6BD3-4181-A7A4-5E188445540C}" dt="2021-07-14T13:54:11.906" v="2119" actId="313"/>
        <pc:sldMkLst>
          <pc:docMk/>
          <pc:sldMk cId="88558357" sldId="256"/>
        </pc:sldMkLst>
        <pc:spChg chg="mod">
          <ac:chgData name="Acevedo, Alejandro" userId="c165cb35-0486-4779-9d7f-87fda90b40de" providerId="ADAL" clId="{81B42BD2-6BD3-4181-A7A4-5E188445540C}" dt="2021-07-14T13:12:58.446" v="2056" actId="20577"/>
          <ac:spMkLst>
            <pc:docMk/>
            <pc:sldMk cId="88558357" sldId="256"/>
            <ac:spMk id="17" creationId="{E62A51C9-2FE0-4FF1-877A-474D34A22E37}"/>
          </ac:spMkLst>
        </pc:spChg>
        <pc:spChg chg="mod">
          <ac:chgData name="Acevedo, Alejandro" userId="c165cb35-0486-4779-9d7f-87fda90b40de" providerId="ADAL" clId="{81B42BD2-6BD3-4181-A7A4-5E188445540C}" dt="2021-07-09T19:27:33.754" v="1680" actId="20577"/>
          <ac:spMkLst>
            <pc:docMk/>
            <pc:sldMk cId="88558357" sldId="256"/>
            <ac:spMk id="23" creationId="{D059BA99-903F-4C08-BB76-784C2E0272F8}"/>
          </ac:spMkLst>
        </pc:spChg>
        <pc:spChg chg="add mod">
          <ac:chgData name="Acevedo, Alejandro" userId="c165cb35-0486-4779-9d7f-87fda90b40de" providerId="ADAL" clId="{81B42BD2-6BD3-4181-A7A4-5E188445540C}" dt="2021-07-09T18:22:57.656" v="560" actId="313"/>
          <ac:spMkLst>
            <pc:docMk/>
            <pc:sldMk cId="88558357" sldId="256"/>
            <ac:spMk id="24" creationId="{B2FBD2D6-2834-47D3-870A-95BA72A0D7E1}"/>
          </ac:spMkLst>
        </pc:spChg>
        <pc:spChg chg="mod">
          <ac:chgData name="Acevedo, Alejandro" userId="c165cb35-0486-4779-9d7f-87fda90b40de" providerId="ADAL" clId="{81B42BD2-6BD3-4181-A7A4-5E188445540C}" dt="2021-07-14T13:54:11.906" v="2119" actId="313"/>
          <ac:spMkLst>
            <pc:docMk/>
            <pc:sldMk cId="88558357" sldId="256"/>
            <ac:spMk id="27" creationId="{6A734FF9-8B20-4319-815E-D3F3A8E45FC6}"/>
          </ac:spMkLst>
        </pc:spChg>
        <pc:spChg chg="mod">
          <ac:chgData name="Acevedo, Alejandro" userId="c165cb35-0486-4779-9d7f-87fda90b40de" providerId="ADAL" clId="{81B42BD2-6BD3-4181-A7A4-5E188445540C}" dt="2021-07-09T17:58:19.108" v="27" actId="1076"/>
          <ac:spMkLst>
            <pc:docMk/>
            <pc:sldMk cId="88558357" sldId="256"/>
            <ac:spMk id="28" creationId="{721C9B4A-FF89-42AB-B760-375A6723E542}"/>
          </ac:spMkLst>
        </pc:spChg>
        <pc:spChg chg="del">
          <ac:chgData name="Acevedo, Alejandro" userId="c165cb35-0486-4779-9d7f-87fda90b40de" providerId="ADAL" clId="{81B42BD2-6BD3-4181-A7A4-5E188445540C}" dt="2021-07-09T19:13:02.378" v="1183" actId="478"/>
          <ac:spMkLst>
            <pc:docMk/>
            <pc:sldMk cId="88558357" sldId="256"/>
            <ac:spMk id="29" creationId="{6D77CC17-2B6A-4FC2-BD1F-862FE45AE3E4}"/>
          </ac:spMkLst>
        </pc:spChg>
        <pc:spChg chg="mod">
          <ac:chgData name="Acevedo, Alejandro" userId="c165cb35-0486-4779-9d7f-87fda90b40de" providerId="ADAL" clId="{81B42BD2-6BD3-4181-A7A4-5E188445540C}" dt="2021-07-09T19:27:17.130" v="1675" actId="20577"/>
          <ac:spMkLst>
            <pc:docMk/>
            <pc:sldMk cId="88558357" sldId="256"/>
            <ac:spMk id="30" creationId="{3D805174-D6DB-4859-B83D-6F1321CF1FBA}"/>
          </ac:spMkLst>
        </pc:spChg>
        <pc:graphicFrameChg chg="mod modGraphic">
          <ac:chgData name="Acevedo, Alejandro" userId="c165cb35-0486-4779-9d7f-87fda90b40de" providerId="ADAL" clId="{81B42BD2-6BD3-4181-A7A4-5E188445540C}" dt="2021-07-12T17:19:44.914" v="1716" actId="14100"/>
          <ac:graphicFrameMkLst>
            <pc:docMk/>
            <pc:sldMk cId="88558357" sldId="256"/>
            <ac:graphicFrameMk id="10" creationId="{E3F91572-EF89-43C2-B61B-E2C2396B6B37}"/>
          </ac:graphicFrameMkLst>
        </pc:graphicFrameChg>
        <pc:graphicFrameChg chg="mod modGraphic">
          <ac:chgData name="Acevedo, Alejandro" userId="c165cb35-0486-4779-9d7f-87fda90b40de" providerId="ADAL" clId="{81B42BD2-6BD3-4181-A7A4-5E188445540C}" dt="2021-07-09T19:32:19.459" v="1712" actId="20577"/>
          <ac:graphicFrameMkLst>
            <pc:docMk/>
            <pc:sldMk cId="88558357" sldId="256"/>
            <ac:graphicFrameMk id="11" creationId="{D0A25ECD-01C4-4385-8574-E8F2AD04564A}"/>
          </ac:graphicFrameMkLst>
        </pc:graphicFrameChg>
        <pc:graphicFrameChg chg="mod modGraphic">
          <ac:chgData name="Acevedo, Alejandro" userId="c165cb35-0486-4779-9d7f-87fda90b40de" providerId="ADAL" clId="{81B42BD2-6BD3-4181-A7A4-5E188445540C}" dt="2021-07-09T17:58:13.380" v="26" actId="14100"/>
          <ac:graphicFrameMkLst>
            <pc:docMk/>
            <pc:sldMk cId="88558357" sldId="256"/>
            <ac:graphicFrameMk id="12" creationId="{41A22367-D838-426F-B93A-2A5874B0606C}"/>
          </ac:graphicFrameMkLst>
        </pc:graphicFrameChg>
        <pc:graphicFrameChg chg="mod modGraphic">
          <ac:chgData name="Acevedo, Alejandro" userId="c165cb35-0486-4779-9d7f-87fda90b40de" providerId="ADAL" clId="{81B42BD2-6BD3-4181-A7A4-5E188445540C}" dt="2021-07-09T18:40:04.810" v="979" actId="14100"/>
          <ac:graphicFrameMkLst>
            <pc:docMk/>
            <pc:sldMk cId="88558357" sldId="256"/>
            <ac:graphicFrameMk id="13" creationId="{4085706D-8461-482B-9D19-7511C79E771C}"/>
          </ac:graphicFrameMkLst>
        </pc:graphicFrameChg>
        <pc:graphicFrameChg chg="mod modGraphic">
          <ac:chgData name="Acevedo, Alejandro" userId="c165cb35-0486-4779-9d7f-87fda90b40de" providerId="ADAL" clId="{81B42BD2-6BD3-4181-A7A4-5E188445540C}" dt="2021-07-09T19:14:38.149" v="1208" actId="14100"/>
          <ac:graphicFrameMkLst>
            <pc:docMk/>
            <pc:sldMk cId="88558357" sldId="256"/>
            <ac:graphicFrameMk id="14" creationId="{67255954-A1F6-447F-ACB9-3583C440F88A}"/>
          </ac:graphicFrameMkLst>
        </pc:graphicFrameChg>
        <pc:graphicFrameChg chg="mod modGraphic">
          <ac:chgData name="Acevedo, Alejandro" userId="c165cb35-0486-4779-9d7f-87fda90b40de" providerId="ADAL" clId="{81B42BD2-6BD3-4181-A7A4-5E188445540C}" dt="2021-07-12T17:15:37.276" v="1715" actId="1076"/>
          <ac:graphicFrameMkLst>
            <pc:docMk/>
            <pc:sldMk cId="88558357" sldId="256"/>
            <ac:graphicFrameMk id="15" creationId="{A7D6BF96-561D-46C1-8FF9-4FEFE3E2A2FD}"/>
          </ac:graphicFrameMkLst>
        </pc:graphicFrameChg>
        <pc:graphicFrameChg chg="mod modGraphic">
          <ac:chgData name="Acevedo, Alejandro" userId="c165cb35-0486-4779-9d7f-87fda90b40de" providerId="ADAL" clId="{81B42BD2-6BD3-4181-A7A4-5E188445540C}" dt="2021-07-09T20:21:44.106" v="1714" actId="20577"/>
          <ac:graphicFrameMkLst>
            <pc:docMk/>
            <pc:sldMk cId="88558357" sldId="256"/>
            <ac:graphicFrameMk id="16" creationId="{FFE4CF56-C24C-4D60-962C-7DDB5021DC35}"/>
          </ac:graphicFrameMkLst>
        </pc:graphicFrameChg>
        <pc:graphicFrameChg chg="mod modGraphic">
          <ac:chgData name="Acevedo, Alejandro" userId="c165cb35-0486-4779-9d7f-87fda90b40de" providerId="ADAL" clId="{81B42BD2-6BD3-4181-A7A4-5E188445540C}" dt="2021-07-09T18:40:11.691" v="980" actId="14100"/>
          <ac:graphicFrameMkLst>
            <pc:docMk/>
            <pc:sldMk cId="88558357" sldId="256"/>
            <ac:graphicFrameMk id="22" creationId="{8EABE0EE-0873-4D4C-ABBE-69B858C5F091}"/>
          </ac:graphicFrameMkLst>
        </pc:graphicFrameChg>
        <pc:picChg chg="mod">
          <ac:chgData name="Acevedo, Alejandro" userId="c165cb35-0486-4779-9d7f-87fda90b40de" providerId="ADAL" clId="{81B42BD2-6BD3-4181-A7A4-5E188445540C}" dt="2021-07-12T17:20:01.922" v="1717" actId="14100"/>
          <ac:picMkLst>
            <pc:docMk/>
            <pc:sldMk cId="88558357" sldId="256"/>
            <ac:picMk id="2" creationId="{04CE5467-01A2-44EE-9B97-DA633837C2D9}"/>
          </ac:picMkLst>
        </pc:picChg>
        <pc:picChg chg="add mod">
          <ac:chgData name="Acevedo, Alejandro" userId="c165cb35-0486-4779-9d7f-87fda90b40de" providerId="ADAL" clId="{81B42BD2-6BD3-4181-A7A4-5E188445540C}" dt="2021-07-12T17:20:04.600" v="1718" actId="14100"/>
          <ac:picMkLst>
            <pc:docMk/>
            <pc:sldMk cId="88558357" sldId="256"/>
            <ac:picMk id="3" creationId="{68CF60AB-288B-477E-9403-15594F49237B}"/>
          </ac:picMkLst>
        </pc:picChg>
        <pc:picChg chg="add mod">
          <ac:chgData name="Acevedo, Alejandro" userId="c165cb35-0486-4779-9d7f-87fda90b40de" providerId="ADAL" clId="{81B42BD2-6BD3-4181-A7A4-5E188445540C}" dt="2021-07-09T19:14:41.468" v="1209" actId="14100"/>
          <ac:picMkLst>
            <pc:docMk/>
            <pc:sldMk cId="88558357" sldId="256"/>
            <ac:picMk id="6" creationId="{59EEF5C0-2EE1-463F-81E3-620D51062EBE}"/>
          </ac:picMkLst>
        </pc:picChg>
        <pc:picChg chg="mod">
          <ac:chgData name="Acevedo, Alejandro" userId="c165cb35-0486-4779-9d7f-87fda90b40de" providerId="ADAL" clId="{81B42BD2-6BD3-4181-A7A4-5E188445540C}" dt="2021-07-09T17:57:48.543" v="21" actId="14100"/>
          <ac:picMkLst>
            <pc:docMk/>
            <pc:sldMk cId="88558357" sldId="256"/>
            <ac:picMk id="7" creationId="{6252AB98-54DD-437D-9035-B06226A0F02B}"/>
          </ac:picMkLst>
        </pc:picChg>
        <pc:picChg chg="mod">
          <ac:chgData name="Acevedo, Alejandro" userId="c165cb35-0486-4779-9d7f-87fda90b40de" providerId="ADAL" clId="{81B42BD2-6BD3-4181-A7A4-5E188445540C}" dt="2021-07-09T18:40:23.827" v="982" actId="14100"/>
          <ac:picMkLst>
            <pc:docMk/>
            <pc:sldMk cId="88558357" sldId="256"/>
            <ac:picMk id="9" creationId="{A68F7229-BFE2-4DE7-AF8F-BB9B6B90D78F}"/>
          </ac:picMkLst>
        </pc:picChg>
        <pc:picChg chg="add mod">
          <ac:chgData name="Acevedo, Alejandro" userId="c165cb35-0486-4779-9d7f-87fda90b40de" providerId="ADAL" clId="{81B42BD2-6BD3-4181-A7A4-5E188445540C}" dt="2021-07-12T17:33:09.179" v="1900" actId="1076"/>
          <ac:picMkLst>
            <pc:docMk/>
            <pc:sldMk cId="88558357" sldId="256"/>
            <ac:picMk id="18" creationId="{A3FDEE56-4D63-4ED5-86BF-EE8BB536EA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7803-9C1D-4657-8C43-AB845F418471}" type="datetimeFigureOut">
              <a:rPr lang="es-PR" smtClean="0"/>
              <a:t>11/01/2021</a:t>
            </a:fld>
            <a:endParaRPr lang="es-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0767E-EC25-470D-B6A8-0C6BB2DC4874}" type="slidenum">
              <a:rPr lang="es-PR" smtClean="0"/>
              <a:t>‹#›</a:t>
            </a:fld>
            <a:endParaRPr lang="es-PR" dirty="0"/>
          </a:p>
        </p:txBody>
      </p:sp>
    </p:spTree>
    <p:extLst>
      <p:ext uri="{BB962C8B-B14F-4D97-AF65-F5344CB8AC3E}">
        <p14:creationId xmlns:p14="http://schemas.microsoft.com/office/powerpoint/2010/main" val="1336825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dirty="0"/>
          </a:p>
        </p:txBody>
      </p:sp>
      <p:sp>
        <p:nvSpPr>
          <p:cNvPr id="4" name="Slide Number Placeholder 3"/>
          <p:cNvSpPr>
            <a:spLocks noGrp="1"/>
          </p:cNvSpPr>
          <p:nvPr>
            <p:ph type="sldNum" sz="quarter" idx="5"/>
          </p:nvPr>
        </p:nvSpPr>
        <p:spPr/>
        <p:txBody>
          <a:bodyPr/>
          <a:lstStyle/>
          <a:p>
            <a:fld id="{19E0767E-EC25-470D-B6A8-0C6BB2DC4874}" type="slidenum">
              <a:rPr lang="es-PR" smtClean="0"/>
              <a:t>1</a:t>
            </a:fld>
            <a:endParaRPr lang="es-PR" dirty="0"/>
          </a:p>
        </p:txBody>
      </p:sp>
    </p:spTree>
    <p:extLst>
      <p:ext uri="{BB962C8B-B14F-4D97-AF65-F5344CB8AC3E}">
        <p14:creationId xmlns:p14="http://schemas.microsoft.com/office/powerpoint/2010/main" val="1356523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D002-6D4A-424C-8270-1D197E1947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7A991-A44D-4E79-8F6D-33A547FB01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83673A-A68D-4E72-AC5C-F41FC99618BD}"/>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0E45106C-274B-4E6B-9F8B-8F536ADA29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D80407-40E5-4399-BB96-500B52FE2EC0}"/>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3317995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08F9-59CB-49E5-92FA-DB40F9F6FB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168EBC-12C0-4F43-830C-B473271D66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312ED-8487-4425-93E0-42827206C395}"/>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6E30ED01-A7FA-4855-BE6D-E58BF8ECBD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7B9106-1D5C-4C1C-8CB3-C7CF229DD51D}"/>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325598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2DA3F6-C220-40F1-9CDA-D047E99B6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A9899-0BC6-4A9D-A690-CE872DB692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E0D5B-9E1F-4950-80D3-9EF3B9E5DD5F}"/>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20A0C718-E886-45F2-A96A-271F1E6F1F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2EC03C-FEEF-494E-863D-CFEAD265DCA8}"/>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52091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448D0-0A8F-408E-8D19-8F23DB3E2B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1373F8-53D7-4001-AEF3-4DD0024887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65A2E9-2B27-4545-A071-04F165B3FBED}"/>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700D4BCA-BCF7-4D0A-A8F0-647112F651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2505CE-7221-4C45-9669-0D33DEA888AE}"/>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124196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68D7-0148-4617-9776-7D6EE7B87C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F1D8F0-DCE9-4993-BAAE-83F76A7A7D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2180A7-34CC-43CB-BBF5-C8D13080C2DB}"/>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CD569C12-8C69-4925-97CF-2410238A83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60F548-8049-4F72-8B5E-80E72AB25027}"/>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195288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753AE-ADA8-4A98-BD3F-CA23CE62BA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F0C617-8C74-4715-9D78-ABC28F523A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1821A1-BCC3-4FEF-B5E1-5BC40D3AF6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F147EA-1E6A-44AE-B8EA-5EFF7CE2074A}"/>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6" name="Footer Placeholder 5">
            <a:extLst>
              <a:ext uri="{FF2B5EF4-FFF2-40B4-BE49-F238E27FC236}">
                <a16:creationId xmlns:a16="http://schemas.microsoft.com/office/drawing/2014/main" id="{F6073FA7-848D-49B6-9C7A-B1358DA90C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53238A-A814-4069-9255-945BDEC6139B}"/>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38230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785A7-E851-4B57-8A95-66AD42EB42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5C08F5-C5B5-4DEE-A306-695A7D847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B0FE48-6EBC-4B95-8033-1C5C0068A8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CB1DCC-B7FC-435B-9BEC-28B64C56A1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5882B8-F6DB-4812-B8FC-5DB6FDC23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9642D-0484-4C4D-A793-CD9D8E8FB623}"/>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8" name="Footer Placeholder 7">
            <a:extLst>
              <a:ext uri="{FF2B5EF4-FFF2-40B4-BE49-F238E27FC236}">
                <a16:creationId xmlns:a16="http://schemas.microsoft.com/office/drawing/2014/main" id="{4ABB7798-CF76-4FED-A623-49FAEB53844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6DAAF6F-C35B-4AC7-81A3-B93BE84F34BC}"/>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134186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007FF-E5E6-4EDD-97A0-30EB249104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773EB9-E240-4CFD-BA41-08CCCAA880D4}"/>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4" name="Footer Placeholder 3">
            <a:extLst>
              <a:ext uri="{FF2B5EF4-FFF2-40B4-BE49-F238E27FC236}">
                <a16:creationId xmlns:a16="http://schemas.microsoft.com/office/drawing/2014/main" id="{A0248A14-6DF7-4A10-ACB4-B03CBE4B15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3983E0-C4AA-4168-97A4-BB8D7C856832}"/>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282586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ACFCD0-FBDF-405C-8F8A-0D09DA0B4396}"/>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3" name="Footer Placeholder 2">
            <a:extLst>
              <a:ext uri="{FF2B5EF4-FFF2-40B4-BE49-F238E27FC236}">
                <a16:creationId xmlns:a16="http://schemas.microsoft.com/office/drawing/2014/main" id="{0E3130E2-0334-479F-B1A2-D6641CA524A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19F47DF-D9BE-462A-BD4E-612C573F1D0C}"/>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61026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D040-A9CC-4177-84C5-51923042C4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7CDA2-CAF0-4895-8BA0-59417E8B9D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72D7B7-2B03-41E6-89F0-AB70B71EC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B0159-15D5-4F75-9419-5E0B9BDE4632}"/>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6" name="Footer Placeholder 5">
            <a:extLst>
              <a:ext uri="{FF2B5EF4-FFF2-40B4-BE49-F238E27FC236}">
                <a16:creationId xmlns:a16="http://schemas.microsoft.com/office/drawing/2014/main" id="{12BF119B-740E-433E-9B9C-1D7E2FC1A2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9D338-9318-44EC-9D67-16C56A842E88}"/>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340847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CAB7-1646-46EA-8D05-355EB5827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E9A9C6-8FD4-404A-8E1B-13EEA72469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4CFE94C-4487-45C9-8B4B-435FE3C2B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1F6DE-E05E-496A-AC6C-3BF445E9FC93}"/>
              </a:ext>
            </a:extLst>
          </p:cNvPr>
          <p:cNvSpPr>
            <a:spLocks noGrp="1"/>
          </p:cNvSpPr>
          <p:nvPr>
            <p:ph type="dt" sz="half" idx="10"/>
          </p:nvPr>
        </p:nvSpPr>
        <p:spPr/>
        <p:txBody>
          <a:bodyPr/>
          <a:lstStyle/>
          <a:p>
            <a:fld id="{99ED2129-FD9E-4819-AE89-612286AD9B58}" type="datetimeFigureOut">
              <a:rPr lang="en-US" smtClean="0"/>
              <a:t>11/01/2021</a:t>
            </a:fld>
            <a:endParaRPr lang="en-US" dirty="0"/>
          </a:p>
        </p:txBody>
      </p:sp>
      <p:sp>
        <p:nvSpPr>
          <p:cNvPr id="6" name="Footer Placeholder 5">
            <a:extLst>
              <a:ext uri="{FF2B5EF4-FFF2-40B4-BE49-F238E27FC236}">
                <a16:creationId xmlns:a16="http://schemas.microsoft.com/office/drawing/2014/main" id="{DA464432-13AF-4FA0-A135-107D7458B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8BDD1C-72E7-4DE4-83A7-69A3758A6AED}"/>
              </a:ext>
            </a:extLst>
          </p:cNvPr>
          <p:cNvSpPr>
            <a:spLocks noGrp="1"/>
          </p:cNvSpPr>
          <p:nvPr>
            <p:ph type="sldNum" sz="quarter" idx="12"/>
          </p:nvPr>
        </p:nvSpPr>
        <p:spPr/>
        <p:txBody>
          <a:bodyPr/>
          <a:lstStyle/>
          <a:p>
            <a:fld id="{E477BDBF-41A5-4942-B387-B42A0D23BDE2}" type="slidenum">
              <a:rPr lang="en-US" smtClean="0"/>
              <a:t>‹#›</a:t>
            </a:fld>
            <a:endParaRPr lang="en-US" dirty="0"/>
          </a:p>
        </p:txBody>
      </p:sp>
    </p:spTree>
    <p:extLst>
      <p:ext uri="{BB962C8B-B14F-4D97-AF65-F5344CB8AC3E}">
        <p14:creationId xmlns:p14="http://schemas.microsoft.com/office/powerpoint/2010/main" val="211254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EC22EF-E0CF-4422-BB60-8DD1EE920A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443ABE-8ED2-491D-8C87-6E774FB556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CB09E-7A62-4DE6-B875-E95DDCA997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D2129-FD9E-4819-AE89-612286AD9B58}" type="datetimeFigureOut">
              <a:rPr lang="en-US" smtClean="0"/>
              <a:t>11/01/2021</a:t>
            </a:fld>
            <a:endParaRPr lang="en-US" dirty="0"/>
          </a:p>
        </p:txBody>
      </p:sp>
      <p:sp>
        <p:nvSpPr>
          <p:cNvPr id="5" name="Footer Placeholder 4">
            <a:extLst>
              <a:ext uri="{FF2B5EF4-FFF2-40B4-BE49-F238E27FC236}">
                <a16:creationId xmlns:a16="http://schemas.microsoft.com/office/drawing/2014/main" id="{F2062442-069A-40A2-A554-ED35396EF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FE137C8-66DB-4C33-BA2A-4C0629FEB1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7BDBF-41A5-4942-B387-B42A0D23BDE2}" type="slidenum">
              <a:rPr lang="en-US" smtClean="0"/>
              <a:t>‹#›</a:t>
            </a:fld>
            <a:endParaRPr lang="en-US" dirty="0"/>
          </a:p>
        </p:txBody>
      </p:sp>
    </p:spTree>
    <p:extLst>
      <p:ext uri="{BB962C8B-B14F-4D97-AF65-F5344CB8AC3E}">
        <p14:creationId xmlns:p14="http://schemas.microsoft.com/office/powerpoint/2010/main" val="2534402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4EA9EA8A-F45F-4225-AC32-109D05D31E2E}"/>
              </a:ext>
            </a:extLst>
          </p:cNvPr>
          <p:cNvGraphicFramePr>
            <a:graphicFrameLocks noGrp="1"/>
          </p:cNvGraphicFramePr>
          <p:nvPr>
            <p:extLst>
              <p:ext uri="{D42A27DB-BD31-4B8C-83A1-F6EECF244321}">
                <p14:modId xmlns:p14="http://schemas.microsoft.com/office/powerpoint/2010/main" val="44323734"/>
              </p:ext>
            </p:extLst>
          </p:nvPr>
        </p:nvGraphicFramePr>
        <p:xfrm>
          <a:off x="-28339" y="502047"/>
          <a:ext cx="6096000" cy="1720766"/>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81320302"/>
                    </a:ext>
                  </a:extLst>
                </a:gridCol>
              </a:tblGrid>
              <a:tr h="366227">
                <a:tc>
                  <a:txBody>
                    <a:bodyPr/>
                    <a:lstStyle/>
                    <a:p>
                      <a:r>
                        <a:rPr lang="en-US" sz="1400" dirty="0"/>
                        <a:t>Background</a:t>
                      </a:r>
                    </a:p>
                  </a:txBody>
                  <a:tcPr anchor="ctr">
                    <a:lnL w="6350" cap="flat" cmpd="sng" algn="ctr">
                      <a:noFill/>
                      <a:prstDash val="solid"/>
                      <a:miter lim="800000"/>
                    </a:lnL>
                    <a:lnR w="12700" cap="flat" cmpd="sng" algn="ctr">
                      <a:noFill/>
                      <a:prstDash val="solid"/>
                      <a:round/>
                      <a:headEnd type="none" w="med" len="med"/>
                      <a:tailEnd type="none" w="med" len="med"/>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539B"/>
                    </a:solidFill>
                  </a:tcPr>
                </a:tc>
                <a:extLst>
                  <a:ext uri="{0D108BD9-81ED-4DB2-BD59-A6C34878D82A}">
                    <a16:rowId xmlns:a16="http://schemas.microsoft.com/office/drawing/2014/main" val="1393273547"/>
                  </a:ext>
                </a:extLst>
              </a:tr>
              <a:tr h="1354539">
                <a:tc>
                  <a:txBody>
                    <a:bodyPr/>
                    <a:lstStyle/>
                    <a:p>
                      <a:pPr marL="0" marR="0" lvl="0" indent="0" algn="l" defTabSz="685800" rtl="0" eaLnBrk="1" fontAlgn="auto" latinLnBrk="0" hangingPunct="1">
                        <a:lnSpc>
                          <a:spcPct val="100000"/>
                        </a:lnSpc>
                        <a:spcBef>
                          <a:spcPct val="25000"/>
                        </a:spcBef>
                        <a:spcAft>
                          <a:spcPts val="0"/>
                        </a:spcAft>
                        <a:buClrTx/>
                        <a:buSzTx/>
                        <a:buFontTx/>
                        <a:buNone/>
                        <a:tabLst/>
                        <a:defRPr/>
                      </a:pPr>
                      <a:r>
                        <a:rPr kumimoji="0" lang="en-US" altLang="en-US" sz="1000" b="0" i="0" u="none" strike="noStrike" kern="1200" cap="none" spc="0" normalizeH="0" baseline="0" noProof="0" dirty="0">
                          <a:ln>
                            <a:noFill/>
                          </a:ln>
                          <a:solidFill>
                            <a:srgbClr val="3C289B"/>
                          </a:solidFill>
                          <a:effectLst/>
                          <a:uLnTx/>
                          <a:uFillTx/>
                          <a:latin typeface="Arial"/>
                          <a:ea typeface="+mn-ea"/>
                          <a:cs typeface="+mn-cs"/>
                        </a:rPr>
                        <a:t>The Southeast District has been performing very well in this metrics but still has some work to do to reach company goal. We can see that </a:t>
                      </a:r>
                      <a:r>
                        <a:rPr kumimoji="0" lang="en-US" altLang="en-US" sz="1000" b="0" i="0" u="none" strike="noStrike" kern="1200" cap="none" spc="0" normalizeH="0" baseline="0" noProof="0">
                          <a:ln>
                            <a:noFill/>
                          </a:ln>
                          <a:solidFill>
                            <a:srgbClr val="3C289B"/>
                          </a:solidFill>
                          <a:effectLst/>
                          <a:uLnTx/>
                          <a:uFillTx/>
                          <a:latin typeface="Arial"/>
                          <a:ea typeface="+mn-ea"/>
                          <a:cs typeface="+mn-cs"/>
                        </a:rPr>
                        <a:t>some DCs </a:t>
                      </a:r>
                      <a:r>
                        <a:rPr kumimoji="0" lang="en-US" altLang="en-US" sz="1000" b="0" i="0" u="none" strike="noStrike" kern="1200" cap="none" spc="0" normalizeH="0" baseline="0" noProof="0" dirty="0">
                          <a:ln>
                            <a:noFill/>
                          </a:ln>
                          <a:solidFill>
                            <a:srgbClr val="3C289B"/>
                          </a:solidFill>
                          <a:effectLst/>
                          <a:uLnTx/>
                          <a:uFillTx/>
                          <a:latin typeface="Arial"/>
                          <a:ea typeface="+mn-ea"/>
                          <a:cs typeface="+mn-cs"/>
                        </a:rPr>
                        <a:t>are having success and in order to lower this metric as a district we need to copy best practices from these top performing Dc’s as a universal strategy to lower Internal damages in all DC’s and help lower the Districts metric  below 1.2</a:t>
                      </a:r>
                    </a:p>
                  </a:txBody>
                  <a:tcPr>
                    <a:lnT w="6350" cap="flat" cmpd="sng" algn="ctr">
                      <a:noFill/>
                      <a:prstDash val="solid"/>
                      <a:miter lim="800000"/>
                    </a:lnT>
                  </a:tcPr>
                </a:tc>
                <a:extLst>
                  <a:ext uri="{0D108BD9-81ED-4DB2-BD59-A6C34878D82A}">
                    <a16:rowId xmlns:a16="http://schemas.microsoft.com/office/drawing/2014/main" val="2044061794"/>
                  </a:ext>
                </a:extLst>
              </a:tr>
            </a:tbl>
          </a:graphicData>
        </a:graphic>
      </p:graphicFrame>
      <p:graphicFrame>
        <p:nvGraphicFramePr>
          <p:cNvPr id="10" name="Table 8">
            <a:extLst>
              <a:ext uri="{FF2B5EF4-FFF2-40B4-BE49-F238E27FC236}">
                <a16:creationId xmlns:a16="http://schemas.microsoft.com/office/drawing/2014/main" id="{E3F91572-EF89-43C2-B61B-E2C2396B6B37}"/>
              </a:ext>
            </a:extLst>
          </p:cNvPr>
          <p:cNvGraphicFramePr>
            <a:graphicFrameLocks noGrp="1"/>
          </p:cNvGraphicFramePr>
          <p:nvPr>
            <p:extLst>
              <p:ext uri="{D42A27DB-BD31-4B8C-83A1-F6EECF244321}">
                <p14:modId xmlns:p14="http://schemas.microsoft.com/office/powerpoint/2010/main" val="251279973"/>
              </p:ext>
            </p:extLst>
          </p:nvPr>
        </p:nvGraphicFramePr>
        <p:xfrm>
          <a:off x="0" y="2186284"/>
          <a:ext cx="6081866" cy="1744314"/>
        </p:xfrm>
        <a:graphic>
          <a:graphicData uri="http://schemas.openxmlformats.org/drawingml/2006/table">
            <a:tbl>
              <a:tblPr firstRow="1" bandRow="1">
                <a:tableStyleId>{69012ECD-51FC-41F1-AA8D-1B2483CD663E}</a:tableStyleId>
              </a:tblPr>
              <a:tblGrid>
                <a:gridCol w="6081866">
                  <a:extLst>
                    <a:ext uri="{9D8B030D-6E8A-4147-A177-3AD203B41FA5}">
                      <a16:colId xmlns:a16="http://schemas.microsoft.com/office/drawing/2014/main" val="81320302"/>
                    </a:ext>
                  </a:extLst>
                </a:gridCol>
              </a:tblGrid>
              <a:tr h="371239">
                <a:tc>
                  <a:txBody>
                    <a:bodyPr/>
                    <a:lstStyle/>
                    <a:p>
                      <a:r>
                        <a:rPr lang="en-US" sz="1400" dirty="0"/>
                        <a:t>Current Condition</a:t>
                      </a:r>
                    </a:p>
                  </a:txBody>
                  <a:tcPr anchor="ctr">
                    <a:lnR w="12700" cap="flat" cmpd="sng" algn="ctr">
                      <a:noFill/>
                      <a:prstDash val="solid"/>
                      <a:round/>
                      <a:headEnd type="none" w="med" len="med"/>
                      <a:tailEnd type="none" w="med" len="med"/>
                    </a:lnR>
                    <a:solidFill>
                      <a:srgbClr val="00539B"/>
                    </a:solidFill>
                  </a:tcPr>
                </a:tc>
                <a:extLst>
                  <a:ext uri="{0D108BD9-81ED-4DB2-BD59-A6C34878D82A}">
                    <a16:rowId xmlns:a16="http://schemas.microsoft.com/office/drawing/2014/main" val="1393273547"/>
                  </a:ext>
                </a:extLst>
              </a:tr>
              <a:tr h="1373075">
                <a:tc>
                  <a:txBody>
                    <a:bodyPr/>
                    <a:lstStyle/>
                    <a:p>
                      <a:endParaRPr lang="en-US" sz="1000" dirty="0"/>
                    </a:p>
                  </a:txBody>
                  <a:tcPr/>
                </a:tc>
                <a:extLst>
                  <a:ext uri="{0D108BD9-81ED-4DB2-BD59-A6C34878D82A}">
                    <a16:rowId xmlns:a16="http://schemas.microsoft.com/office/drawing/2014/main" val="2044061794"/>
                  </a:ext>
                </a:extLst>
              </a:tr>
            </a:tbl>
          </a:graphicData>
        </a:graphic>
      </p:graphicFrame>
      <p:graphicFrame>
        <p:nvGraphicFramePr>
          <p:cNvPr id="11" name="Table 8">
            <a:extLst>
              <a:ext uri="{FF2B5EF4-FFF2-40B4-BE49-F238E27FC236}">
                <a16:creationId xmlns:a16="http://schemas.microsoft.com/office/drawing/2014/main" id="{D0A25ECD-01C4-4385-8574-E8F2AD04564A}"/>
              </a:ext>
            </a:extLst>
          </p:cNvPr>
          <p:cNvGraphicFramePr>
            <a:graphicFrameLocks noGrp="1"/>
          </p:cNvGraphicFramePr>
          <p:nvPr>
            <p:extLst>
              <p:ext uri="{D42A27DB-BD31-4B8C-83A1-F6EECF244321}">
                <p14:modId xmlns:p14="http://schemas.microsoft.com/office/powerpoint/2010/main" val="4180501868"/>
              </p:ext>
            </p:extLst>
          </p:nvPr>
        </p:nvGraphicFramePr>
        <p:xfrm>
          <a:off x="-2" y="3960258"/>
          <a:ext cx="6096000" cy="1066800"/>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81320302"/>
                    </a:ext>
                  </a:extLst>
                </a:gridCol>
              </a:tblGrid>
              <a:tr h="290298">
                <a:tc>
                  <a:txBody>
                    <a:bodyPr/>
                    <a:lstStyle/>
                    <a:p>
                      <a:r>
                        <a:rPr lang="en-US" sz="1400" dirty="0"/>
                        <a:t>Goals/Targets</a:t>
                      </a:r>
                    </a:p>
                  </a:txBody>
                  <a:tcPr anchor="ctr">
                    <a:solidFill>
                      <a:srgbClr val="00539B"/>
                    </a:solidFill>
                  </a:tcPr>
                </a:tc>
                <a:extLst>
                  <a:ext uri="{0D108BD9-81ED-4DB2-BD59-A6C34878D82A}">
                    <a16:rowId xmlns:a16="http://schemas.microsoft.com/office/drawing/2014/main" val="1393273547"/>
                  </a:ext>
                </a:extLst>
              </a:tr>
              <a:tr h="715802">
                <a:tc>
                  <a:txBody>
                    <a:bodyPr/>
                    <a:lstStyle/>
                    <a:p>
                      <a:pPr marL="0" marR="0" lvl="0" indent="0" algn="l" defTabSz="685800" rtl="0" eaLnBrk="1" fontAlgn="auto" latinLnBrk="0" hangingPunct="1">
                        <a:lnSpc>
                          <a:spcPct val="100000"/>
                        </a:lnSpc>
                        <a:spcBef>
                          <a:spcPct val="25000"/>
                        </a:spcBef>
                        <a:spcAft>
                          <a:spcPts val="0"/>
                        </a:spcAft>
                        <a:buClrTx/>
                        <a:buSzTx/>
                        <a:buFontTx/>
                        <a:buNone/>
                        <a:tabLst/>
                        <a:defRPr/>
                      </a:pPr>
                      <a:r>
                        <a:rPr lang="en-US" sz="800" dirty="0"/>
                        <a:t> </a:t>
                      </a:r>
                      <a:r>
                        <a:rPr kumimoji="0" lang="en-US" altLang="en-US" sz="900" b="0" i="0" u="none" strike="noStrike" kern="1200" cap="none" spc="0" normalizeH="0" baseline="0" noProof="0" dirty="0">
                          <a:ln>
                            <a:noFill/>
                          </a:ln>
                          <a:solidFill>
                            <a:srgbClr val="3C289B"/>
                          </a:solidFill>
                          <a:effectLst/>
                          <a:uLnTx/>
                          <a:uFillTx/>
                          <a:latin typeface="Arial"/>
                          <a:ea typeface="+mn-ea"/>
                          <a:cs typeface="+mn-cs"/>
                        </a:rPr>
                        <a:t>By start of 2021 Fiscal year new improvements should be in place so that all DC’s in the district can improve the metric. Goal is to lower Southeast district from 2.02 damages/ 10k overall to or below 1.2 damages/ 10k. Our secondary metrics are Damage occurrences for Broken Seal, Crushed. We are currently at 1604 occurrences and the goal is to be at 1449 or less occurrences by the end of the project. Potential Savings: $140K or more.  </a:t>
                      </a:r>
                      <a:endParaRPr kumimoji="0" lang="en-US" altLang="en-US" sz="900" b="0" i="0" u="none" strike="noStrike" kern="1200" cap="none" spc="0" normalizeH="0" baseline="0" noProof="0" dirty="0">
                        <a:ln>
                          <a:noFill/>
                        </a:ln>
                        <a:solidFill>
                          <a:srgbClr val="3C289B"/>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US" sz="800" dirty="0"/>
                    </a:p>
                  </a:txBody>
                  <a:tcPr/>
                </a:tc>
                <a:extLst>
                  <a:ext uri="{0D108BD9-81ED-4DB2-BD59-A6C34878D82A}">
                    <a16:rowId xmlns:a16="http://schemas.microsoft.com/office/drawing/2014/main" val="2044061794"/>
                  </a:ext>
                </a:extLst>
              </a:tr>
            </a:tbl>
          </a:graphicData>
        </a:graphic>
      </p:graphicFrame>
      <p:graphicFrame>
        <p:nvGraphicFramePr>
          <p:cNvPr id="12" name="Table 8">
            <a:extLst>
              <a:ext uri="{FF2B5EF4-FFF2-40B4-BE49-F238E27FC236}">
                <a16:creationId xmlns:a16="http://schemas.microsoft.com/office/drawing/2014/main" id="{41A22367-D838-426F-B93A-2A5874B0606C}"/>
              </a:ext>
            </a:extLst>
          </p:cNvPr>
          <p:cNvGraphicFramePr>
            <a:graphicFrameLocks noGrp="1"/>
          </p:cNvGraphicFramePr>
          <p:nvPr>
            <p:extLst>
              <p:ext uri="{D42A27DB-BD31-4B8C-83A1-F6EECF244321}">
                <p14:modId xmlns:p14="http://schemas.microsoft.com/office/powerpoint/2010/main" val="3679192659"/>
              </p:ext>
            </p:extLst>
          </p:nvPr>
        </p:nvGraphicFramePr>
        <p:xfrm>
          <a:off x="-7070" y="5018448"/>
          <a:ext cx="6096000" cy="1844278"/>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81320302"/>
                    </a:ext>
                  </a:extLst>
                </a:gridCol>
              </a:tblGrid>
              <a:tr h="409405">
                <a:tc>
                  <a:txBody>
                    <a:bodyPr/>
                    <a:lstStyle/>
                    <a:p>
                      <a:r>
                        <a:rPr lang="en-US" sz="1400" dirty="0"/>
                        <a:t>Analysis</a:t>
                      </a:r>
                    </a:p>
                  </a:txBody>
                  <a:tcPr anchor="ctr">
                    <a:solidFill>
                      <a:srgbClr val="00539B"/>
                    </a:solidFill>
                  </a:tcPr>
                </a:tc>
                <a:extLst>
                  <a:ext uri="{0D108BD9-81ED-4DB2-BD59-A6C34878D82A}">
                    <a16:rowId xmlns:a16="http://schemas.microsoft.com/office/drawing/2014/main" val="1393273547"/>
                  </a:ext>
                </a:extLst>
              </a:tr>
              <a:tr h="1434873">
                <a:tc>
                  <a:txBody>
                    <a:bodyPr/>
                    <a:lstStyle/>
                    <a:p>
                      <a:r>
                        <a:rPr lang="en-US" sz="1800" b="0" i="0" kern="1200" dirty="0">
                          <a:solidFill>
                            <a:schemeClr val="tx1"/>
                          </a:solidFill>
                          <a:effectLst/>
                          <a:latin typeface="+mn-lt"/>
                          <a:ea typeface="+mn-ea"/>
                          <a:cs typeface="+mn-cs"/>
                        </a:rPr>
                        <a:t>   </a:t>
                      </a:r>
                      <a:endParaRPr lang="en-US" sz="1000" dirty="0"/>
                    </a:p>
                  </a:txBody>
                  <a:tcPr/>
                </a:tc>
                <a:extLst>
                  <a:ext uri="{0D108BD9-81ED-4DB2-BD59-A6C34878D82A}">
                    <a16:rowId xmlns:a16="http://schemas.microsoft.com/office/drawing/2014/main" val="2044061794"/>
                  </a:ext>
                </a:extLst>
              </a:tr>
            </a:tbl>
          </a:graphicData>
        </a:graphic>
      </p:graphicFrame>
      <p:graphicFrame>
        <p:nvGraphicFramePr>
          <p:cNvPr id="13" name="Table 8">
            <a:extLst>
              <a:ext uri="{FF2B5EF4-FFF2-40B4-BE49-F238E27FC236}">
                <a16:creationId xmlns:a16="http://schemas.microsoft.com/office/drawing/2014/main" id="{4085706D-8461-482B-9D19-7511C79E771C}"/>
              </a:ext>
            </a:extLst>
          </p:cNvPr>
          <p:cNvGraphicFramePr>
            <a:graphicFrameLocks noGrp="1"/>
          </p:cNvGraphicFramePr>
          <p:nvPr>
            <p:extLst>
              <p:ext uri="{D42A27DB-BD31-4B8C-83A1-F6EECF244321}">
                <p14:modId xmlns:p14="http://schemas.microsoft.com/office/powerpoint/2010/main" val="4276620285"/>
              </p:ext>
            </p:extLst>
          </p:nvPr>
        </p:nvGraphicFramePr>
        <p:xfrm>
          <a:off x="6095998" y="2533925"/>
          <a:ext cx="6096002" cy="1797215"/>
        </p:xfrm>
        <a:graphic>
          <a:graphicData uri="http://schemas.openxmlformats.org/drawingml/2006/table">
            <a:tbl>
              <a:tblPr firstRow="1" bandRow="1">
                <a:tableStyleId>{69012ECD-51FC-41F1-AA8D-1B2483CD663E}</a:tableStyleId>
              </a:tblPr>
              <a:tblGrid>
                <a:gridCol w="6096002">
                  <a:extLst>
                    <a:ext uri="{9D8B030D-6E8A-4147-A177-3AD203B41FA5}">
                      <a16:colId xmlns:a16="http://schemas.microsoft.com/office/drawing/2014/main" val="81320302"/>
                    </a:ext>
                  </a:extLst>
                </a:gridCol>
              </a:tblGrid>
              <a:tr h="285601">
                <a:tc>
                  <a:txBody>
                    <a:bodyPr/>
                    <a:lstStyle/>
                    <a:p>
                      <a:r>
                        <a:rPr lang="en-US" sz="1400" dirty="0"/>
                        <a:t>Proposed Countermeasures</a:t>
                      </a:r>
                    </a:p>
                  </a:txBody>
                  <a:tcPr anchor="ct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539B"/>
                    </a:solidFill>
                  </a:tcPr>
                </a:tc>
                <a:extLst>
                  <a:ext uri="{0D108BD9-81ED-4DB2-BD59-A6C34878D82A}">
                    <a16:rowId xmlns:a16="http://schemas.microsoft.com/office/drawing/2014/main" val="1393273547"/>
                  </a:ext>
                </a:extLst>
              </a:tr>
              <a:tr h="1492415">
                <a:tc>
                  <a:txBody>
                    <a:bodyPr/>
                    <a:lstStyle/>
                    <a:p>
                      <a:endParaRPr lang="en-US" sz="1000" dirty="0"/>
                    </a:p>
                  </a:txBody>
                  <a:tcPr>
                    <a:lnT w="6350" cap="flat" cmpd="sng" algn="ctr">
                      <a:noFill/>
                      <a:prstDash val="solid"/>
                      <a:miter lim="800000"/>
                    </a:lnT>
                  </a:tcPr>
                </a:tc>
                <a:extLst>
                  <a:ext uri="{0D108BD9-81ED-4DB2-BD59-A6C34878D82A}">
                    <a16:rowId xmlns:a16="http://schemas.microsoft.com/office/drawing/2014/main" val="2044061794"/>
                  </a:ext>
                </a:extLst>
              </a:tr>
            </a:tbl>
          </a:graphicData>
        </a:graphic>
      </p:graphicFrame>
      <p:graphicFrame>
        <p:nvGraphicFramePr>
          <p:cNvPr id="14" name="Table 8">
            <a:extLst>
              <a:ext uri="{FF2B5EF4-FFF2-40B4-BE49-F238E27FC236}">
                <a16:creationId xmlns:a16="http://schemas.microsoft.com/office/drawing/2014/main" id="{67255954-A1F6-447F-ACB9-3583C440F88A}"/>
              </a:ext>
            </a:extLst>
          </p:cNvPr>
          <p:cNvGraphicFramePr>
            <a:graphicFrameLocks noGrp="1"/>
          </p:cNvGraphicFramePr>
          <p:nvPr>
            <p:extLst>
              <p:ext uri="{D42A27DB-BD31-4B8C-83A1-F6EECF244321}">
                <p14:modId xmlns:p14="http://schemas.microsoft.com/office/powerpoint/2010/main" val="782522353"/>
              </p:ext>
            </p:extLst>
          </p:nvPr>
        </p:nvGraphicFramePr>
        <p:xfrm>
          <a:off x="6096000" y="4324074"/>
          <a:ext cx="6096000" cy="2533926"/>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81320302"/>
                    </a:ext>
                  </a:extLst>
                </a:gridCol>
              </a:tblGrid>
              <a:tr h="325109">
                <a:tc>
                  <a:txBody>
                    <a:bodyPr/>
                    <a:lstStyle/>
                    <a:p>
                      <a:r>
                        <a:rPr lang="en-US" sz="1400" dirty="0"/>
                        <a:t> Control Plan</a:t>
                      </a:r>
                    </a:p>
                  </a:txBody>
                  <a:tcPr anchor="ctr">
                    <a:solidFill>
                      <a:srgbClr val="00539B"/>
                    </a:solidFill>
                  </a:tcPr>
                </a:tc>
                <a:extLst>
                  <a:ext uri="{0D108BD9-81ED-4DB2-BD59-A6C34878D82A}">
                    <a16:rowId xmlns:a16="http://schemas.microsoft.com/office/drawing/2014/main" val="1393273547"/>
                  </a:ext>
                </a:extLst>
              </a:tr>
              <a:tr h="2208817">
                <a:tc>
                  <a:txBody>
                    <a:bodyPr/>
                    <a:lstStyle/>
                    <a:p>
                      <a:endParaRPr lang="en-US" sz="1000" dirty="0"/>
                    </a:p>
                  </a:txBody>
                  <a:tcPr/>
                </a:tc>
                <a:extLst>
                  <a:ext uri="{0D108BD9-81ED-4DB2-BD59-A6C34878D82A}">
                    <a16:rowId xmlns:a16="http://schemas.microsoft.com/office/drawing/2014/main" val="2044061794"/>
                  </a:ext>
                </a:extLst>
              </a:tr>
            </a:tbl>
          </a:graphicData>
        </a:graphic>
      </p:graphicFrame>
      <p:graphicFrame>
        <p:nvGraphicFramePr>
          <p:cNvPr id="15" name="Table 8">
            <a:extLst>
              <a:ext uri="{FF2B5EF4-FFF2-40B4-BE49-F238E27FC236}">
                <a16:creationId xmlns:a16="http://schemas.microsoft.com/office/drawing/2014/main" id="{A7D6BF96-561D-46C1-8FF9-4FEFE3E2A2FD}"/>
              </a:ext>
            </a:extLst>
          </p:cNvPr>
          <p:cNvGraphicFramePr>
            <a:graphicFrameLocks noGrp="1"/>
          </p:cNvGraphicFramePr>
          <p:nvPr>
            <p:extLst>
              <p:ext uri="{D42A27DB-BD31-4B8C-83A1-F6EECF244321}">
                <p14:modId xmlns:p14="http://schemas.microsoft.com/office/powerpoint/2010/main" val="1862972689"/>
              </p:ext>
            </p:extLst>
          </p:nvPr>
        </p:nvGraphicFramePr>
        <p:xfrm>
          <a:off x="10806717" y="4318184"/>
          <a:ext cx="1399415" cy="548640"/>
        </p:xfrm>
        <a:graphic>
          <a:graphicData uri="http://schemas.openxmlformats.org/drawingml/2006/table">
            <a:tbl>
              <a:tblPr firstRow="1" bandRow="1">
                <a:tableStyleId>{69012ECD-51FC-41F1-AA8D-1B2483CD663E}</a:tableStyleId>
              </a:tblPr>
              <a:tblGrid>
                <a:gridCol w="1399415">
                  <a:extLst>
                    <a:ext uri="{9D8B030D-6E8A-4147-A177-3AD203B41FA5}">
                      <a16:colId xmlns:a16="http://schemas.microsoft.com/office/drawing/2014/main" val="81320302"/>
                    </a:ext>
                  </a:extLst>
                </a:gridCol>
              </a:tblGrid>
              <a:tr h="199306">
                <a:tc>
                  <a:txBody>
                    <a:bodyPr/>
                    <a:lstStyle/>
                    <a:p>
                      <a:r>
                        <a:rPr lang="en-US" sz="1400" dirty="0"/>
                        <a:t>Achievements</a:t>
                      </a:r>
                    </a:p>
                  </a:txBody>
                  <a:tcPr anchor="ctr">
                    <a:solidFill>
                      <a:srgbClr val="00539B"/>
                    </a:solidFill>
                  </a:tcPr>
                </a:tc>
                <a:extLst>
                  <a:ext uri="{0D108BD9-81ED-4DB2-BD59-A6C34878D82A}">
                    <a16:rowId xmlns:a16="http://schemas.microsoft.com/office/drawing/2014/main" val="1393273547"/>
                  </a:ext>
                </a:extLst>
              </a:tr>
              <a:tr h="159444">
                <a:tc>
                  <a:txBody>
                    <a:bodyPr/>
                    <a:lstStyle/>
                    <a:p>
                      <a:endParaRPr lang="en-US" sz="1000" dirty="0"/>
                    </a:p>
                  </a:txBody>
                  <a:tcPr/>
                </a:tc>
                <a:extLst>
                  <a:ext uri="{0D108BD9-81ED-4DB2-BD59-A6C34878D82A}">
                    <a16:rowId xmlns:a16="http://schemas.microsoft.com/office/drawing/2014/main" val="2044061794"/>
                  </a:ext>
                </a:extLst>
              </a:tr>
            </a:tbl>
          </a:graphicData>
        </a:graphic>
      </p:graphicFrame>
      <p:graphicFrame>
        <p:nvGraphicFramePr>
          <p:cNvPr id="16" name="Table 8">
            <a:extLst>
              <a:ext uri="{FF2B5EF4-FFF2-40B4-BE49-F238E27FC236}">
                <a16:creationId xmlns:a16="http://schemas.microsoft.com/office/drawing/2014/main" id="{FFE4CF56-C24C-4D60-962C-7DDB5021DC35}"/>
              </a:ext>
            </a:extLst>
          </p:cNvPr>
          <p:cNvGraphicFramePr>
            <a:graphicFrameLocks noGrp="1"/>
          </p:cNvGraphicFramePr>
          <p:nvPr>
            <p:extLst>
              <p:ext uri="{D42A27DB-BD31-4B8C-83A1-F6EECF244321}">
                <p14:modId xmlns:p14="http://schemas.microsoft.com/office/powerpoint/2010/main" val="352918553"/>
              </p:ext>
            </p:extLst>
          </p:nvPr>
        </p:nvGraphicFramePr>
        <p:xfrm>
          <a:off x="8390" y="-236811"/>
          <a:ext cx="12191999" cy="731520"/>
        </p:xfrm>
        <a:graphic>
          <a:graphicData uri="http://schemas.openxmlformats.org/drawingml/2006/table">
            <a:tbl>
              <a:tblPr firstRow="1" bandRow="1">
                <a:tableStyleId>{69012ECD-51FC-41F1-AA8D-1B2483CD663E}</a:tableStyleId>
              </a:tblPr>
              <a:tblGrid>
                <a:gridCol w="5768203">
                  <a:extLst>
                    <a:ext uri="{9D8B030D-6E8A-4147-A177-3AD203B41FA5}">
                      <a16:colId xmlns:a16="http://schemas.microsoft.com/office/drawing/2014/main" val="81320302"/>
                    </a:ext>
                  </a:extLst>
                </a:gridCol>
                <a:gridCol w="792810">
                  <a:extLst>
                    <a:ext uri="{9D8B030D-6E8A-4147-A177-3AD203B41FA5}">
                      <a16:colId xmlns:a16="http://schemas.microsoft.com/office/drawing/2014/main" val="3281425357"/>
                    </a:ext>
                  </a:extLst>
                </a:gridCol>
                <a:gridCol w="2139571">
                  <a:extLst>
                    <a:ext uri="{9D8B030D-6E8A-4147-A177-3AD203B41FA5}">
                      <a16:colId xmlns:a16="http://schemas.microsoft.com/office/drawing/2014/main" val="281505097"/>
                    </a:ext>
                  </a:extLst>
                </a:gridCol>
                <a:gridCol w="792810">
                  <a:extLst>
                    <a:ext uri="{9D8B030D-6E8A-4147-A177-3AD203B41FA5}">
                      <a16:colId xmlns:a16="http://schemas.microsoft.com/office/drawing/2014/main" val="311611262"/>
                    </a:ext>
                  </a:extLst>
                </a:gridCol>
                <a:gridCol w="1311187">
                  <a:extLst>
                    <a:ext uri="{9D8B030D-6E8A-4147-A177-3AD203B41FA5}">
                      <a16:colId xmlns:a16="http://schemas.microsoft.com/office/drawing/2014/main" val="2673988904"/>
                    </a:ext>
                  </a:extLst>
                </a:gridCol>
                <a:gridCol w="1387418">
                  <a:extLst>
                    <a:ext uri="{9D8B030D-6E8A-4147-A177-3AD203B41FA5}">
                      <a16:colId xmlns:a16="http://schemas.microsoft.com/office/drawing/2014/main" val="2423389169"/>
                    </a:ext>
                  </a:extLst>
                </a:gridCol>
              </a:tblGrid>
              <a:tr h="370840">
                <a:tc>
                  <a:txBody>
                    <a:bodyPr/>
                    <a:lstStyle/>
                    <a:p>
                      <a:r>
                        <a:rPr lang="en-US" sz="1350" dirty="0"/>
                        <a:t>Title: Internal Damages (Southeast District)</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tc>
                  <a:txBody>
                    <a:bodyPr/>
                    <a:lstStyle/>
                    <a:p>
                      <a:r>
                        <a:rPr lang="en-US" sz="1400" dirty="0"/>
                        <a:t>Owner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tc>
                  <a:txBody>
                    <a:bodyPr/>
                    <a:lstStyle/>
                    <a:p>
                      <a:r>
                        <a:rPr lang="en-US" sz="1400" dirty="0"/>
                        <a:t>Alejandro Acevedo, CI Manager Southeast District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tc>
                  <a:txBody>
                    <a:bodyPr/>
                    <a:lstStyle/>
                    <a:p>
                      <a:r>
                        <a:rPr lang="en-US" sz="1400" dirty="0"/>
                        <a:t>Date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tc>
                  <a:txBody>
                    <a:bodyPr/>
                    <a:lstStyle/>
                    <a:p>
                      <a:r>
                        <a:rPr lang="en-US" sz="1400" dirty="0"/>
                        <a:t>7/09/2021</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tc>
                  <a:txBody>
                    <a:bodyPr/>
                    <a:lstStyle/>
                    <a:p>
                      <a:endParaRPr lang="en-US" sz="14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39B"/>
                    </a:solidFill>
                  </a:tcPr>
                </a:tc>
                <a:extLst>
                  <a:ext uri="{0D108BD9-81ED-4DB2-BD59-A6C34878D82A}">
                    <a16:rowId xmlns:a16="http://schemas.microsoft.com/office/drawing/2014/main" val="1393273547"/>
                  </a:ext>
                </a:extLst>
              </a:tr>
            </a:tbl>
          </a:graphicData>
        </a:graphic>
      </p:graphicFrame>
      <p:pic>
        <p:nvPicPr>
          <p:cNvPr id="4" name="Graphic 3">
            <a:extLst>
              <a:ext uri="{FF2B5EF4-FFF2-40B4-BE49-F238E27FC236}">
                <a16:creationId xmlns:a16="http://schemas.microsoft.com/office/drawing/2014/main" id="{5AC654A9-CDA0-4A99-BAAB-409CFBF814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94969" y="20417"/>
            <a:ext cx="560896" cy="316906"/>
          </a:xfrm>
          <a:prstGeom prst="rect">
            <a:avLst/>
          </a:prstGeom>
        </p:spPr>
      </p:pic>
      <p:sp>
        <p:nvSpPr>
          <p:cNvPr id="5" name="TextBox 4">
            <a:extLst>
              <a:ext uri="{FF2B5EF4-FFF2-40B4-BE49-F238E27FC236}">
                <a16:creationId xmlns:a16="http://schemas.microsoft.com/office/drawing/2014/main" id="{3FAAB83B-A7F2-4C76-8282-750BC4F6DDBE}"/>
              </a:ext>
            </a:extLst>
          </p:cNvPr>
          <p:cNvSpPr txBox="1"/>
          <p:nvPr/>
        </p:nvSpPr>
        <p:spPr>
          <a:xfrm>
            <a:off x="-2" y="1520994"/>
            <a:ext cx="3408728" cy="830997"/>
          </a:xfrm>
          <a:prstGeom prst="rect">
            <a:avLst/>
          </a:prstGeom>
          <a:noFill/>
        </p:spPr>
        <p:txBody>
          <a:bodyPr wrap="square" rtlCol="0">
            <a:spAutoFit/>
          </a:bodyPr>
          <a:lstStyle/>
          <a:p>
            <a:r>
              <a:rPr lang="en-US" sz="800" dirty="0"/>
              <a:t>Process Owner:             Jeff Rehovsky</a:t>
            </a:r>
          </a:p>
          <a:p>
            <a:r>
              <a:rPr lang="en-US" sz="800" dirty="0"/>
              <a:t>Black Belt:  	Alejandro Acevedo</a:t>
            </a:r>
          </a:p>
          <a:p>
            <a:r>
              <a:rPr lang="en-US" sz="800" dirty="0"/>
              <a:t>Master Black Belt: 	Mark Whitaker</a:t>
            </a:r>
          </a:p>
          <a:p>
            <a:r>
              <a:rPr lang="en-US" sz="800" dirty="0"/>
              <a:t>Other Team Members:  Mike Irwin, Melissa Taylor, Neil Groseclose, Bob Armstrong, Kelly Arnold, William Lee, Oscar Fernandez</a:t>
            </a:r>
          </a:p>
          <a:p>
            <a:endParaRPr lang="en-US" sz="800" i="1" dirty="0"/>
          </a:p>
        </p:txBody>
      </p:sp>
      <p:sp>
        <p:nvSpPr>
          <p:cNvPr id="23" name="TextBox 22">
            <a:extLst>
              <a:ext uri="{FF2B5EF4-FFF2-40B4-BE49-F238E27FC236}">
                <a16:creationId xmlns:a16="http://schemas.microsoft.com/office/drawing/2014/main" id="{D059BA99-903F-4C08-BB76-784C2E0272F8}"/>
              </a:ext>
            </a:extLst>
          </p:cNvPr>
          <p:cNvSpPr txBox="1"/>
          <p:nvPr/>
        </p:nvSpPr>
        <p:spPr>
          <a:xfrm>
            <a:off x="2660032" y="2686338"/>
            <a:ext cx="3444854" cy="369332"/>
          </a:xfrm>
          <a:prstGeom prst="rect">
            <a:avLst/>
          </a:prstGeom>
          <a:noFill/>
        </p:spPr>
        <p:txBody>
          <a:bodyPr wrap="none" lIns="0" tIns="0" rIns="0" bIns="0" rtlCol="0">
            <a:spAutoFit/>
          </a:bodyPr>
          <a:lstStyle/>
          <a:p>
            <a:pPr algn="l"/>
            <a:r>
              <a:rPr lang="en-US" sz="800" b="1" dirty="0">
                <a:solidFill>
                  <a:srgbClr val="00539B"/>
                </a:solidFill>
              </a:rPr>
              <a:t>Southeast district was at 2.02 damages per 10K lines at beginning of project.</a:t>
            </a:r>
          </a:p>
          <a:p>
            <a:pPr algn="l"/>
            <a:r>
              <a:rPr lang="en-US" sz="800" b="1" dirty="0">
                <a:solidFill>
                  <a:srgbClr val="00539B"/>
                </a:solidFill>
              </a:rPr>
              <a:t>Last Fiscal Year district was at 1.93 damages per 10K lines. Data has shown a high</a:t>
            </a:r>
          </a:p>
          <a:p>
            <a:pPr algn="l"/>
            <a:r>
              <a:rPr lang="en-US" sz="800" b="1" dirty="0">
                <a:solidFill>
                  <a:srgbClr val="00539B"/>
                </a:solidFill>
              </a:rPr>
              <a:t>Number of damages as crushed and broken seal.</a:t>
            </a:r>
            <a:endParaRPr lang="en-US" sz="800" b="1" dirty="0">
              <a:solidFill>
                <a:srgbClr val="FF0000"/>
              </a:solidFill>
            </a:endParaRPr>
          </a:p>
        </p:txBody>
      </p:sp>
      <p:sp>
        <p:nvSpPr>
          <p:cNvPr id="28" name="TextBox 27">
            <a:extLst>
              <a:ext uri="{FF2B5EF4-FFF2-40B4-BE49-F238E27FC236}">
                <a16:creationId xmlns:a16="http://schemas.microsoft.com/office/drawing/2014/main" id="{721C9B4A-FF89-42AB-B760-375A6723E542}"/>
              </a:ext>
            </a:extLst>
          </p:cNvPr>
          <p:cNvSpPr txBox="1"/>
          <p:nvPr/>
        </p:nvSpPr>
        <p:spPr>
          <a:xfrm>
            <a:off x="-55582" y="5401643"/>
            <a:ext cx="1995040" cy="677108"/>
          </a:xfrm>
          <a:prstGeom prst="rect">
            <a:avLst/>
          </a:prstGeom>
          <a:noFill/>
        </p:spPr>
        <p:txBody>
          <a:bodyPr wrap="square" rtlCol="0">
            <a:spAutoFit/>
          </a:bodyPr>
          <a:lstStyle/>
          <a:p>
            <a:r>
              <a:rPr lang="en-US" sz="800" b="1" dirty="0"/>
              <a:t>Process Mapping Sessions: </a:t>
            </a:r>
            <a:r>
              <a:rPr lang="en-US" sz="750" dirty="0"/>
              <a:t>Multiple process mapping sessions were conducted  and Team concentrated efforts on the Receiving process to identify waste in process that would reveal root cause to crushed items.</a:t>
            </a:r>
          </a:p>
        </p:txBody>
      </p:sp>
      <p:graphicFrame>
        <p:nvGraphicFramePr>
          <p:cNvPr id="22" name="Table 8">
            <a:extLst>
              <a:ext uri="{FF2B5EF4-FFF2-40B4-BE49-F238E27FC236}">
                <a16:creationId xmlns:a16="http://schemas.microsoft.com/office/drawing/2014/main" id="{8EABE0EE-0873-4D4C-ABBE-69B858C5F091}"/>
              </a:ext>
            </a:extLst>
          </p:cNvPr>
          <p:cNvGraphicFramePr>
            <a:graphicFrameLocks noGrp="1"/>
          </p:cNvGraphicFramePr>
          <p:nvPr>
            <p:extLst>
              <p:ext uri="{D42A27DB-BD31-4B8C-83A1-F6EECF244321}">
                <p14:modId xmlns:p14="http://schemas.microsoft.com/office/powerpoint/2010/main" val="124702425"/>
              </p:ext>
            </p:extLst>
          </p:nvPr>
        </p:nvGraphicFramePr>
        <p:xfrm>
          <a:off x="6067661" y="508519"/>
          <a:ext cx="6096000" cy="2006560"/>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81320302"/>
                    </a:ext>
                  </a:extLst>
                </a:gridCol>
              </a:tblGrid>
              <a:tr h="445428">
                <a:tc>
                  <a:txBody>
                    <a:bodyPr/>
                    <a:lstStyle/>
                    <a:p>
                      <a:r>
                        <a:rPr lang="en-US" sz="1400" dirty="0"/>
                        <a:t>Continued-Analysis</a:t>
                      </a:r>
                    </a:p>
                  </a:txBody>
                  <a:tcPr anchor="ctr">
                    <a:solidFill>
                      <a:srgbClr val="00539B"/>
                    </a:solidFill>
                  </a:tcPr>
                </a:tc>
                <a:extLst>
                  <a:ext uri="{0D108BD9-81ED-4DB2-BD59-A6C34878D82A}">
                    <a16:rowId xmlns:a16="http://schemas.microsoft.com/office/drawing/2014/main" val="1393273547"/>
                  </a:ext>
                </a:extLst>
              </a:tr>
              <a:tr h="1561132">
                <a:tc>
                  <a:txBody>
                    <a:bodyPr/>
                    <a:lstStyle/>
                    <a:p>
                      <a:pPr marL="0" indent="0">
                        <a:buFont typeface="+mj-lt"/>
                        <a:buNone/>
                      </a:pPr>
                      <a:endParaRPr lang="en-US" sz="900" b="1" i="0" kern="1200" dirty="0">
                        <a:solidFill>
                          <a:schemeClr val="tx1"/>
                        </a:solidFill>
                        <a:effectLst/>
                        <a:latin typeface="+mn-lt"/>
                        <a:ea typeface="+mn-ea"/>
                        <a:cs typeface="+mn-cs"/>
                      </a:endParaRPr>
                    </a:p>
                    <a:p>
                      <a:pPr marL="228600" indent="-228600">
                        <a:buFont typeface="+mj-lt"/>
                        <a:buAutoNum type="arabicPeriod"/>
                      </a:pPr>
                      <a:endParaRPr lang="en-US" sz="900" b="1" i="0" kern="1200" dirty="0">
                        <a:solidFill>
                          <a:schemeClr val="tx1"/>
                        </a:solidFill>
                        <a:effectLst/>
                        <a:latin typeface="+mn-lt"/>
                        <a:ea typeface="+mn-ea"/>
                        <a:cs typeface="+mn-cs"/>
                      </a:endParaRPr>
                    </a:p>
                    <a:p>
                      <a:pPr marL="228600" indent="-228600">
                        <a:buFont typeface="+mj-lt"/>
                        <a:buAutoNum type="arabicPeriod"/>
                      </a:pPr>
                      <a:endParaRPr lang="en-US" sz="900" b="1" i="0" kern="1200" dirty="0">
                        <a:solidFill>
                          <a:schemeClr val="tx1"/>
                        </a:solidFill>
                        <a:effectLst/>
                        <a:latin typeface="+mn-lt"/>
                        <a:ea typeface="+mn-ea"/>
                        <a:cs typeface="+mn-cs"/>
                      </a:endParaRPr>
                    </a:p>
                  </a:txBody>
                  <a:tcPr/>
                </a:tc>
                <a:extLst>
                  <a:ext uri="{0D108BD9-81ED-4DB2-BD59-A6C34878D82A}">
                    <a16:rowId xmlns:a16="http://schemas.microsoft.com/office/drawing/2014/main" val="2044061794"/>
                  </a:ext>
                </a:extLst>
              </a:tr>
            </a:tbl>
          </a:graphicData>
        </a:graphic>
      </p:graphicFrame>
      <p:sp>
        <p:nvSpPr>
          <p:cNvPr id="27" name="TextBox 26">
            <a:extLst>
              <a:ext uri="{FF2B5EF4-FFF2-40B4-BE49-F238E27FC236}">
                <a16:creationId xmlns:a16="http://schemas.microsoft.com/office/drawing/2014/main" id="{6A734FF9-8B20-4319-815E-D3F3A8E45FC6}"/>
              </a:ext>
            </a:extLst>
          </p:cNvPr>
          <p:cNvSpPr txBox="1"/>
          <p:nvPr/>
        </p:nvSpPr>
        <p:spPr>
          <a:xfrm>
            <a:off x="6067659" y="2799686"/>
            <a:ext cx="3713649" cy="1523494"/>
          </a:xfrm>
          <a:prstGeom prst="rect">
            <a:avLst/>
          </a:prstGeom>
          <a:noFill/>
        </p:spPr>
        <p:txBody>
          <a:bodyPr wrap="square" rtlCol="0">
            <a:spAutoFit/>
          </a:bodyPr>
          <a:lstStyle/>
          <a:p>
            <a:r>
              <a:rPr lang="en-US" sz="800" dirty="0"/>
              <a:t>-After a few meetings with Olive Branch and Raleigh, a few ideas were identified as action items to help minimize these Crushed Damages.</a:t>
            </a:r>
          </a:p>
          <a:p>
            <a:pPr marL="228600" indent="-228600">
              <a:buFont typeface="+mj-lt"/>
              <a:buAutoNum type="arabicPeriod"/>
            </a:pPr>
            <a:r>
              <a:rPr lang="en-US" sz="750" b="1" dirty="0"/>
              <a:t>6S Receiving Area: identify area to use for inspections of vendors that have had most damages according to report.</a:t>
            </a:r>
          </a:p>
          <a:p>
            <a:pPr marL="228600" indent="-228600">
              <a:buFont typeface="+mj-lt"/>
              <a:buAutoNum type="arabicPeriod"/>
            </a:pPr>
            <a:r>
              <a:rPr lang="en-US" sz="750" b="1" dirty="0"/>
              <a:t>Implement 100% use of Chariots according to SOP and document trained associates. Creation of One Point Lessons for this training is recommended.</a:t>
            </a:r>
          </a:p>
          <a:p>
            <a:pPr marL="228600" indent="-228600">
              <a:buFont typeface="+mj-lt"/>
              <a:buAutoNum type="arabicPeriod"/>
            </a:pPr>
            <a:r>
              <a:rPr lang="en-US" sz="750" b="1" dirty="0"/>
              <a:t>Select specific Team that will always handle put away.</a:t>
            </a:r>
          </a:p>
          <a:p>
            <a:pPr marL="228600" indent="-228600">
              <a:buFont typeface="+mj-lt"/>
              <a:buAutoNum type="arabicPeriod"/>
            </a:pPr>
            <a:r>
              <a:rPr lang="en-US" sz="750" b="1" dirty="0"/>
              <a:t>Minimize number of Associates allowed to code out damages in the WH. Olive Branch Reduced from 30+ associates to 10.</a:t>
            </a:r>
          </a:p>
          <a:p>
            <a:pPr marL="228600" indent="-228600">
              <a:buFont typeface="+mj-lt"/>
              <a:buAutoNum type="arabicPeriod"/>
            </a:pPr>
            <a:r>
              <a:rPr lang="en-US" sz="750" b="1" dirty="0"/>
              <a:t>DC’s need to be in conversation with FedEx, UPS, XPO so they are handling our deliveries with proper care.</a:t>
            </a:r>
            <a:endParaRPr lang="en-US" sz="750" b="1" dirty="0">
              <a:solidFill>
                <a:srgbClr val="FF0000"/>
              </a:solidFill>
            </a:endParaRPr>
          </a:p>
          <a:p>
            <a:pPr marL="228600" indent="-228600">
              <a:buFont typeface="+mj-lt"/>
              <a:buAutoNum type="arabicPeriod"/>
            </a:pPr>
            <a:endParaRPr lang="en-US" sz="950" b="1" dirty="0"/>
          </a:p>
        </p:txBody>
      </p:sp>
      <p:sp>
        <p:nvSpPr>
          <p:cNvPr id="30" name="TextBox 29">
            <a:extLst>
              <a:ext uri="{FF2B5EF4-FFF2-40B4-BE49-F238E27FC236}">
                <a16:creationId xmlns:a16="http://schemas.microsoft.com/office/drawing/2014/main" id="{3D805174-D6DB-4859-B83D-6F1321CF1FBA}"/>
              </a:ext>
            </a:extLst>
          </p:cNvPr>
          <p:cNvSpPr txBox="1"/>
          <p:nvPr/>
        </p:nvSpPr>
        <p:spPr>
          <a:xfrm>
            <a:off x="10789050" y="4853868"/>
            <a:ext cx="1364010" cy="1692771"/>
          </a:xfrm>
          <a:prstGeom prst="rect">
            <a:avLst/>
          </a:prstGeom>
          <a:noFill/>
        </p:spPr>
        <p:txBody>
          <a:bodyPr wrap="square" rtlCol="0">
            <a:spAutoFit/>
          </a:bodyPr>
          <a:lstStyle/>
          <a:p>
            <a:r>
              <a:rPr lang="en-US" sz="800" dirty="0"/>
              <a:t>1- The Southeast District has been able to improve its Internal damages from 2.02 per 10K lines to 1.35 per 10k lines.</a:t>
            </a:r>
          </a:p>
          <a:p>
            <a:r>
              <a:rPr lang="en-US" sz="800" dirty="0"/>
              <a:t>2- its has been able to reduce the use of Crushed code from 40%  1</a:t>
            </a:r>
            <a:r>
              <a:rPr lang="en-US" sz="800" baseline="30000" dirty="0"/>
              <a:t>st</a:t>
            </a:r>
            <a:r>
              <a:rPr lang="en-US" sz="800" dirty="0"/>
              <a:t> 3 months of the year, down to 30% overall for the district the past 3 months. Olive Branch and Raleigh have both achieved their goals.</a:t>
            </a:r>
          </a:p>
        </p:txBody>
      </p:sp>
      <p:pic>
        <p:nvPicPr>
          <p:cNvPr id="7" name="Picture 6">
            <a:extLst>
              <a:ext uri="{FF2B5EF4-FFF2-40B4-BE49-F238E27FC236}">
                <a16:creationId xmlns:a16="http://schemas.microsoft.com/office/drawing/2014/main" id="{6252AB98-54DD-437D-9035-B06226A0F02B}"/>
              </a:ext>
            </a:extLst>
          </p:cNvPr>
          <p:cNvPicPr>
            <a:picLocks noChangeAspect="1"/>
          </p:cNvPicPr>
          <p:nvPr/>
        </p:nvPicPr>
        <p:blipFill>
          <a:blip r:embed="rId5"/>
          <a:stretch>
            <a:fillRect/>
          </a:stretch>
        </p:blipFill>
        <p:spPr>
          <a:xfrm>
            <a:off x="32138" y="2681773"/>
            <a:ext cx="2499226" cy="1218805"/>
          </a:xfrm>
          <a:prstGeom prst="rect">
            <a:avLst/>
          </a:prstGeom>
        </p:spPr>
      </p:pic>
      <p:pic>
        <p:nvPicPr>
          <p:cNvPr id="2" name="Picture 1">
            <a:extLst>
              <a:ext uri="{FF2B5EF4-FFF2-40B4-BE49-F238E27FC236}">
                <a16:creationId xmlns:a16="http://schemas.microsoft.com/office/drawing/2014/main" id="{04CE5467-01A2-44EE-9B97-DA633837C2D9}"/>
              </a:ext>
            </a:extLst>
          </p:cNvPr>
          <p:cNvPicPr>
            <a:picLocks noChangeAspect="1"/>
          </p:cNvPicPr>
          <p:nvPr/>
        </p:nvPicPr>
        <p:blipFill>
          <a:blip r:embed="rId6"/>
          <a:stretch>
            <a:fillRect/>
          </a:stretch>
        </p:blipFill>
        <p:spPr>
          <a:xfrm>
            <a:off x="-7070" y="6078751"/>
            <a:ext cx="2832820" cy="779249"/>
          </a:xfrm>
          <a:prstGeom prst="rect">
            <a:avLst/>
          </a:prstGeom>
        </p:spPr>
      </p:pic>
      <p:sp>
        <p:nvSpPr>
          <p:cNvPr id="17" name="TextBox 16">
            <a:extLst>
              <a:ext uri="{FF2B5EF4-FFF2-40B4-BE49-F238E27FC236}">
                <a16:creationId xmlns:a16="http://schemas.microsoft.com/office/drawing/2014/main" id="{E62A51C9-2FE0-4FF1-877A-474D34A22E37}"/>
              </a:ext>
            </a:extLst>
          </p:cNvPr>
          <p:cNvSpPr txBox="1"/>
          <p:nvPr/>
        </p:nvSpPr>
        <p:spPr>
          <a:xfrm>
            <a:off x="6039322" y="878831"/>
            <a:ext cx="2939308" cy="1384995"/>
          </a:xfrm>
          <a:prstGeom prst="rect">
            <a:avLst/>
          </a:prstGeom>
          <a:noFill/>
        </p:spPr>
        <p:txBody>
          <a:bodyPr wrap="square" rtlCol="0">
            <a:spAutoFit/>
          </a:bodyPr>
          <a:lstStyle/>
          <a:p>
            <a:r>
              <a:rPr lang="en-US" sz="1000" b="1" dirty="0"/>
              <a:t>Key Takeaways:</a:t>
            </a:r>
          </a:p>
          <a:p>
            <a:r>
              <a:rPr lang="en-US" sz="800" b="1" dirty="0"/>
              <a:t>1</a:t>
            </a:r>
            <a:r>
              <a:rPr lang="en-US" sz="1000" b="1" dirty="0"/>
              <a:t>- </a:t>
            </a:r>
            <a:r>
              <a:rPr lang="en-US" sz="800" b="1" dirty="0"/>
              <a:t>Coaching Opportunity for Correct damage coding. </a:t>
            </a:r>
          </a:p>
          <a:p>
            <a:r>
              <a:rPr lang="en-US" sz="800" b="1" dirty="0"/>
              <a:t>2- Managers, Supervisors and Leads need to be very aware in receiving, so damages are not received in the DC.</a:t>
            </a:r>
          </a:p>
          <a:p>
            <a:r>
              <a:rPr lang="en-US" sz="800" b="1" dirty="0"/>
              <a:t>3- Make sure associates are trained to properly dump product in tote. (Use Aprons)</a:t>
            </a:r>
          </a:p>
          <a:p>
            <a:r>
              <a:rPr lang="en-US" sz="800" b="1" dirty="0"/>
              <a:t>4- Need to Identify product that are with weak packaging prone to being crushed.</a:t>
            </a:r>
          </a:p>
          <a:p>
            <a:r>
              <a:rPr lang="en-US" sz="800" b="1" dirty="0"/>
              <a:t>5- Create One Point Lessons for training associates on Chariot use.</a:t>
            </a:r>
          </a:p>
        </p:txBody>
      </p:sp>
      <p:pic>
        <p:nvPicPr>
          <p:cNvPr id="9" name="Picture 8">
            <a:extLst>
              <a:ext uri="{FF2B5EF4-FFF2-40B4-BE49-F238E27FC236}">
                <a16:creationId xmlns:a16="http://schemas.microsoft.com/office/drawing/2014/main" id="{A68F7229-BFE2-4DE7-AF8F-BB9B6B90D78F}"/>
              </a:ext>
            </a:extLst>
          </p:cNvPr>
          <p:cNvPicPr>
            <a:picLocks noChangeAspect="1"/>
          </p:cNvPicPr>
          <p:nvPr/>
        </p:nvPicPr>
        <p:blipFill>
          <a:blip r:embed="rId7"/>
          <a:stretch>
            <a:fillRect/>
          </a:stretch>
        </p:blipFill>
        <p:spPr>
          <a:xfrm>
            <a:off x="9300688" y="992222"/>
            <a:ext cx="2834634" cy="1399464"/>
          </a:xfrm>
          <a:prstGeom prst="rect">
            <a:avLst/>
          </a:prstGeom>
        </p:spPr>
      </p:pic>
      <p:pic>
        <p:nvPicPr>
          <p:cNvPr id="3" name="Picture 2">
            <a:extLst>
              <a:ext uri="{FF2B5EF4-FFF2-40B4-BE49-F238E27FC236}">
                <a16:creationId xmlns:a16="http://schemas.microsoft.com/office/drawing/2014/main" id="{68CF60AB-288B-477E-9403-15594F49237B}"/>
              </a:ext>
            </a:extLst>
          </p:cNvPr>
          <p:cNvPicPr>
            <a:picLocks noChangeAspect="1"/>
          </p:cNvPicPr>
          <p:nvPr/>
        </p:nvPicPr>
        <p:blipFill>
          <a:blip r:embed="rId8"/>
          <a:stretch>
            <a:fillRect/>
          </a:stretch>
        </p:blipFill>
        <p:spPr>
          <a:xfrm>
            <a:off x="3035300" y="5851305"/>
            <a:ext cx="3032361" cy="967109"/>
          </a:xfrm>
          <a:prstGeom prst="rect">
            <a:avLst/>
          </a:prstGeom>
        </p:spPr>
      </p:pic>
      <p:sp>
        <p:nvSpPr>
          <p:cNvPr id="24" name="TextBox 23">
            <a:extLst>
              <a:ext uri="{FF2B5EF4-FFF2-40B4-BE49-F238E27FC236}">
                <a16:creationId xmlns:a16="http://schemas.microsoft.com/office/drawing/2014/main" id="{B2FBD2D6-2834-47D3-870A-95BA72A0D7E1}"/>
              </a:ext>
            </a:extLst>
          </p:cNvPr>
          <p:cNvSpPr txBox="1"/>
          <p:nvPr/>
        </p:nvSpPr>
        <p:spPr>
          <a:xfrm>
            <a:off x="1857739" y="5396917"/>
            <a:ext cx="4209921" cy="461665"/>
          </a:xfrm>
          <a:prstGeom prst="rect">
            <a:avLst/>
          </a:prstGeom>
          <a:noFill/>
        </p:spPr>
        <p:txBody>
          <a:bodyPr wrap="square" rtlCol="0">
            <a:spAutoFit/>
          </a:bodyPr>
          <a:lstStyle/>
          <a:p>
            <a:r>
              <a:rPr lang="en-US" sz="800" b="1" dirty="0"/>
              <a:t>Survey &amp;MSA: </a:t>
            </a:r>
            <a:r>
              <a:rPr lang="en-US" sz="800" dirty="0"/>
              <a:t>While analyzing data, we noticed a lot of question on How to properly code a Damage. Information from the Survey was used to do a measurement systems analysis. This revealed that across the District we where not standardized in the way we code out damages.</a:t>
            </a:r>
            <a:endParaRPr lang="en-US" sz="750" dirty="0"/>
          </a:p>
        </p:txBody>
      </p:sp>
      <p:pic>
        <p:nvPicPr>
          <p:cNvPr id="6" name="Picture 5">
            <a:extLst>
              <a:ext uri="{FF2B5EF4-FFF2-40B4-BE49-F238E27FC236}">
                <a16:creationId xmlns:a16="http://schemas.microsoft.com/office/drawing/2014/main" id="{59EEF5C0-2EE1-463F-81E3-620D51062EBE}"/>
              </a:ext>
            </a:extLst>
          </p:cNvPr>
          <p:cNvPicPr>
            <a:picLocks noChangeAspect="1"/>
          </p:cNvPicPr>
          <p:nvPr/>
        </p:nvPicPr>
        <p:blipFill>
          <a:blip r:embed="rId9"/>
          <a:stretch>
            <a:fillRect/>
          </a:stretch>
        </p:blipFill>
        <p:spPr>
          <a:xfrm>
            <a:off x="6103066" y="4611149"/>
            <a:ext cx="4696585" cy="2207265"/>
          </a:xfrm>
          <a:prstGeom prst="rect">
            <a:avLst/>
          </a:prstGeom>
        </p:spPr>
      </p:pic>
      <p:pic>
        <p:nvPicPr>
          <p:cNvPr id="18" name="Picture 17">
            <a:extLst>
              <a:ext uri="{FF2B5EF4-FFF2-40B4-BE49-F238E27FC236}">
                <a16:creationId xmlns:a16="http://schemas.microsoft.com/office/drawing/2014/main" id="{A3FDEE56-4D63-4ED5-86BF-EE8BB536EA0B}"/>
              </a:ext>
            </a:extLst>
          </p:cNvPr>
          <p:cNvPicPr>
            <a:picLocks noChangeAspect="1"/>
          </p:cNvPicPr>
          <p:nvPr/>
        </p:nvPicPr>
        <p:blipFill>
          <a:blip r:embed="rId10"/>
          <a:stretch>
            <a:fillRect/>
          </a:stretch>
        </p:blipFill>
        <p:spPr>
          <a:xfrm>
            <a:off x="9894166" y="2839904"/>
            <a:ext cx="2278380" cy="1478280"/>
          </a:xfrm>
          <a:prstGeom prst="rect">
            <a:avLst/>
          </a:prstGeom>
        </p:spPr>
      </p:pic>
    </p:spTree>
    <p:extLst>
      <p:ext uri="{BB962C8B-B14F-4D97-AF65-F5344CB8AC3E}">
        <p14:creationId xmlns:p14="http://schemas.microsoft.com/office/powerpoint/2010/main" val="88558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18D3691A946148894CBC565B3D2F74" ma:contentTypeVersion="10" ma:contentTypeDescription="Create a new document." ma:contentTypeScope="" ma:versionID="f95d7d89fbfff618ff0a4667bbe90cde">
  <xsd:schema xmlns:xsd="http://www.w3.org/2001/XMLSchema" xmlns:xs="http://www.w3.org/2001/XMLSchema" xmlns:p="http://schemas.microsoft.com/office/2006/metadata/properties" xmlns:ns2="a80cdaa9-a9a4-4857-9df8-58a853aa9667" xmlns:ns3="157a1fd1-5058-4706-b793-04cf7fd6d315" targetNamespace="http://schemas.microsoft.com/office/2006/metadata/properties" ma:root="true" ma:fieldsID="7cc322510b176b3436320c74e9cf694c" ns2:_="" ns3:_="">
    <xsd:import namespace="a80cdaa9-a9a4-4857-9df8-58a853aa9667"/>
    <xsd:import namespace="157a1fd1-5058-4706-b793-04cf7fd6d3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cdaa9-a9a4-4857-9df8-58a853aa96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7a1fd1-5058-4706-b793-04cf7fd6d3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70B6AB-A03D-47E3-BEBE-11D64BB9A885}">
  <ds:schemaRefs>
    <ds:schemaRef ds:uri="http://schemas.microsoft.com/sharepoint/v3/contenttype/forms"/>
  </ds:schemaRefs>
</ds:datastoreItem>
</file>

<file path=customXml/itemProps2.xml><?xml version="1.0" encoding="utf-8"?>
<ds:datastoreItem xmlns:ds="http://schemas.openxmlformats.org/officeDocument/2006/customXml" ds:itemID="{9FF0A2A4-8900-45CB-BBF5-8500524600D9}">
  <ds:schemaRefs>
    <ds:schemaRef ds:uri="http://schemas.microsoft.com/office/2006/metadata/properties"/>
    <ds:schemaRef ds:uri="157a1fd1-5058-4706-b793-04cf7fd6d315"/>
    <ds:schemaRef ds:uri="http://schemas.microsoft.com/office/2006/documentManagement/types"/>
    <ds:schemaRef ds:uri="a80cdaa9-a9a4-4857-9df8-58a853aa966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F4B70D80-7318-4A29-BE4E-B15CA22C4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0cdaa9-a9a4-4857-9df8-58a853aa9667"/>
    <ds:schemaRef ds:uri="157a1fd1-5058-4706-b793-04cf7fd6d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19658</TotalTime>
  <Words>637</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Elliott, Todd</dc:creator>
  <cp:lastModifiedBy>Acevedo, Alejandro</cp:lastModifiedBy>
  <cp:revision>38</cp:revision>
  <dcterms:created xsi:type="dcterms:W3CDTF">2020-04-07T12:49:26Z</dcterms:created>
  <dcterms:modified xsi:type="dcterms:W3CDTF">2021-11-01T18:04:06Z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0x0101009718D3691A946148894CBC565B3D2F74</vt:lpwstr>
  </property>
</Properties>
</file>